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diagrams/layout1.xml" ContentType="application/vnd.openxmlformats-officedocument.drawingml.diagramLayout+xml"/>
  <Override PartName="/ppt/diagrams/data2.xml" ContentType="application/vnd.openxmlformats-officedocument.drawingml.diagramData+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diagrams/drawing3.xml" ContentType="application/vnd.ms-office.drawingml.diagramDrawing+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diagrams/quickStyle1.xml" ContentType="application/vnd.openxmlformats-officedocument.drawingml.diagramStyl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3" r:id="rId1"/>
  </p:sldMasterIdLst>
  <p:notesMasterIdLst>
    <p:notesMasterId r:id="rId117"/>
  </p:notesMasterIdLst>
  <p:sldIdLst>
    <p:sldId id="486" r:id="rId2"/>
    <p:sldId id="487" r:id="rId3"/>
    <p:sldId id="554" r:id="rId4"/>
    <p:sldId id="510" r:id="rId5"/>
    <p:sldId id="511" r:id="rId6"/>
    <p:sldId id="512" r:id="rId7"/>
    <p:sldId id="585" r:id="rId8"/>
    <p:sldId id="513" r:id="rId9"/>
    <p:sldId id="514" r:id="rId10"/>
    <p:sldId id="515" r:id="rId11"/>
    <p:sldId id="516" r:id="rId12"/>
    <p:sldId id="517" r:id="rId13"/>
    <p:sldId id="518" r:id="rId14"/>
    <p:sldId id="519" r:id="rId15"/>
    <p:sldId id="523" r:id="rId16"/>
    <p:sldId id="520" r:id="rId17"/>
    <p:sldId id="522" r:id="rId18"/>
    <p:sldId id="524" r:id="rId19"/>
    <p:sldId id="525" r:id="rId20"/>
    <p:sldId id="526" r:id="rId21"/>
    <p:sldId id="527" r:id="rId22"/>
    <p:sldId id="528" r:id="rId23"/>
    <p:sldId id="529" r:id="rId24"/>
    <p:sldId id="530" r:id="rId25"/>
    <p:sldId id="531" r:id="rId26"/>
    <p:sldId id="532" r:id="rId27"/>
    <p:sldId id="533" r:id="rId28"/>
    <p:sldId id="534" r:id="rId29"/>
    <p:sldId id="535" r:id="rId30"/>
    <p:sldId id="536" r:id="rId31"/>
    <p:sldId id="537" r:id="rId32"/>
    <p:sldId id="538" r:id="rId33"/>
    <p:sldId id="539" r:id="rId34"/>
    <p:sldId id="540" r:id="rId35"/>
    <p:sldId id="541" r:id="rId36"/>
    <p:sldId id="542" r:id="rId37"/>
    <p:sldId id="543" r:id="rId38"/>
    <p:sldId id="544" r:id="rId39"/>
    <p:sldId id="553" r:id="rId40"/>
    <p:sldId id="545" r:id="rId41"/>
    <p:sldId id="546" r:id="rId42"/>
    <p:sldId id="616" r:id="rId43"/>
    <p:sldId id="617" r:id="rId44"/>
    <p:sldId id="618" r:id="rId45"/>
    <p:sldId id="619" r:id="rId46"/>
    <p:sldId id="620" r:id="rId47"/>
    <p:sldId id="621" r:id="rId48"/>
    <p:sldId id="622" r:id="rId49"/>
    <p:sldId id="623" r:id="rId50"/>
    <p:sldId id="547" r:id="rId51"/>
    <p:sldId id="548" r:id="rId52"/>
    <p:sldId id="549" r:id="rId53"/>
    <p:sldId id="550" r:id="rId54"/>
    <p:sldId id="638" r:id="rId55"/>
    <p:sldId id="489" r:id="rId56"/>
    <p:sldId id="490" r:id="rId57"/>
    <p:sldId id="568" r:id="rId58"/>
    <p:sldId id="569" r:id="rId59"/>
    <p:sldId id="555" r:id="rId60"/>
    <p:sldId id="556" r:id="rId61"/>
    <p:sldId id="557" r:id="rId62"/>
    <p:sldId id="558" r:id="rId63"/>
    <p:sldId id="559" r:id="rId64"/>
    <p:sldId id="560" r:id="rId65"/>
    <p:sldId id="561" r:id="rId66"/>
    <p:sldId id="562" r:id="rId67"/>
    <p:sldId id="566" r:id="rId68"/>
    <p:sldId id="570" r:id="rId69"/>
    <p:sldId id="571" r:id="rId70"/>
    <p:sldId id="572" r:id="rId71"/>
    <p:sldId id="591" r:id="rId72"/>
    <p:sldId id="573" r:id="rId73"/>
    <p:sldId id="574" r:id="rId74"/>
    <p:sldId id="624" r:id="rId75"/>
    <p:sldId id="575" r:id="rId76"/>
    <p:sldId id="576" r:id="rId77"/>
    <p:sldId id="577" r:id="rId78"/>
    <p:sldId id="578" r:id="rId79"/>
    <p:sldId id="586" r:id="rId80"/>
    <p:sldId id="592" r:id="rId81"/>
    <p:sldId id="579" r:id="rId82"/>
    <p:sldId id="580" r:id="rId83"/>
    <p:sldId id="590" r:id="rId84"/>
    <p:sldId id="587" r:id="rId85"/>
    <p:sldId id="581" r:id="rId86"/>
    <p:sldId id="582" r:id="rId87"/>
    <p:sldId id="583" r:id="rId88"/>
    <p:sldId id="584" r:id="rId89"/>
    <p:sldId id="564" r:id="rId90"/>
    <p:sldId id="602" r:id="rId91"/>
    <p:sldId id="565" r:id="rId92"/>
    <p:sldId id="594" r:id="rId93"/>
    <p:sldId id="611" r:id="rId94"/>
    <p:sldId id="597" r:id="rId95"/>
    <p:sldId id="595" r:id="rId96"/>
    <p:sldId id="600" r:id="rId97"/>
    <p:sldId id="598" r:id="rId98"/>
    <p:sldId id="625" r:id="rId99"/>
    <p:sldId id="601" r:id="rId100"/>
    <p:sldId id="610" r:id="rId101"/>
    <p:sldId id="626" r:id="rId102"/>
    <p:sldId id="627" r:id="rId103"/>
    <p:sldId id="612" r:id="rId104"/>
    <p:sldId id="613" r:id="rId105"/>
    <p:sldId id="630" r:id="rId106"/>
    <p:sldId id="631" r:id="rId107"/>
    <p:sldId id="628" r:id="rId108"/>
    <p:sldId id="629" r:id="rId109"/>
    <p:sldId id="632" r:id="rId110"/>
    <p:sldId id="633" r:id="rId111"/>
    <p:sldId id="635" r:id="rId112"/>
    <p:sldId id="634" r:id="rId113"/>
    <p:sldId id="599" r:id="rId114"/>
    <p:sldId id="502" r:id="rId115"/>
    <p:sldId id="636" r:id="rId1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387" autoAdjust="0"/>
    <p:restoredTop sz="94444" autoAdjust="0"/>
  </p:normalViewPr>
  <p:slideViewPr>
    <p:cSldViewPr>
      <p:cViewPr>
        <p:scale>
          <a:sx n="70" d="100"/>
          <a:sy n="70" d="100"/>
        </p:scale>
        <p:origin x="-456" y="-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notesMaster" Target="notesMasters/notesMaster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4F90D7-D0F5-48B5-90F8-420B96A9D20F}" type="doc">
      <dgm:prSet loTypeId="urn:microsoft.com/office/officeart/2005/8/layout/hProcess9" loCatId="process" qsTypeId="urn:microsoft.com/office/officeart/2005/8/quickstyle/3d9" qsCatId="3D" csTypeId="urn:microsoft.com/office/officeart/2005/8/colors/accent1_4" csCatId="accent1"/>
      <dgm:spPr/>
      <dgm:t>
        <a:bodyPr/>
        <a:lstStyle/>
        <a:p>
          <a:endParaRPr lang="en-US"/>
        </a:p>
      </dgm:t>
    </dgm:pt>
    <dgm:pt modelId="{E6510A4A-05F5-4633-8674-8EA14AC8DDC6}">
      <dgm:prSet/>
      <dgm:spPr/>
      <dgm:t>
        <a:bodyPr/>
        <a:lstStyle/>
        <a:p>
          <a:pPr rtl="0"/>
          <a:r>
            <a:rPr lang="fa-IR" b="1" dirty="0" smtClean="0">
              <a:cs typeface="B Nazanin" pitchFamily="2" charset="-78"/>
            </a:rPr>
            <a:t>مقدمه</a:t>
          </a:r>
          <a:endParaRPr lang="en-US" b="1" dirty="0">
            <a:cs typeface="B Nazanin" pitchFamily="2" charset="-78"/>
          </a:endParaRPr>
        </a:p>
      </dgm:t>
    </dgm:pt>
    <dgm:pt modelId="{59831106-C3AD-478D-9513-DD9346DE5676}" type="parTrans" cxnId="{D9E265AE-8679-4D61-A1BA-8EA50208A6E1}">
      <dgm:prSet/>
      <dgm:spPr/>
      <dgm:t>
        <a:bodyPr/>
        <a:lstStyle/>
        <a:p>
          <a:endParaRPr lang="en-US"/>
        </a:p>
      </dgm:t>
    </dgm:pt>
    <dgm:pt modelId="{9F9D7911-784C-496D-BB52-D9FF86D500C1}" type="sibTrans" cxnId="{D9E265AE-8679-4D61-A1BA-8EA50208A6E1}">
      <dgm:prSet/>
      <dgm:spPr/>
      <dgm:t>
        <a:bodyPr/>
        <a:lstStyle/>
        <a:p>
          <a:endParaRPr lang="en-US"/>
        </a:p>
      </dgm:t>
    </dgm:pt>
    <dgm:pt modelId="{69A68552-8264-40F9-A676-C0B03C048381}" type="pres">
      <dgm:prSet presAssocID="{8C4F90D7-D0F5-48B5-90F8-420B96A9D20F}" presName="CompostProcess" presStyleCnt="0">
        <dgm:presLayoutVars>
          <dgm:dir/>
          <dgm:resizeHandles val="exact"/>
        </dgm:presLayoutVars>
      </dgm:prSet>
      <dgm:spPr/>
      <dgm:t>
        <a:bodyPr/>
        <a:lstStyle/>
        <a:p>
          <a:endParaRPr lang="en-US"/>
        </a:p>
      </dgm:t>
    </dgm:pt>
    <dgm:pt modelId="{E59DB4F4-6E38-482A-BD50-E17B393D73DD}" type="pres">
      <dgm:prSet presAssocID="{8C4F90D7-D0F5-48B5-90F8-420B96A9D20F}" presName="arrow" presStyleLbl="bgShp" presStyleIdx="0" presStyleCnt="1" custAng="5400000" custLinFactNeighborX="1032" custLinFactNeighborY="7679"/>
      <dgm:spPr/>
    </dgm:pt>
    <dgm:pt modelId="{26542FF0-41D0-4627-B60A-92101956BF06}" type="pres">
      <dgm:prSet presAssocID="{8C4F90D7-D0F5-48B5-90F8-420B96A9D20F}" presName="linearProcess" presStyleCnt="0"/>
      <dgm:spPr/>
    </dgm:pt>
    <dgm:pt modelId="{0173E4CE-741D-4736-9E44-533BEA3D45FB}" type="pres">
      <dgm:prSet presAssocID="{E6510A4A-05F5-4633-8674-8EA14AC8DDC6}" presName="textNode" presStyleLbl="node1" presStyleIdx="0" presStyleCnt="1" custLinFactNeighborX="3247" custLinFactNeighborY="-56618">
        <dgm:presLayoutVars>
          <dgm:bulletEnabled val="1"/>
        </dgm:presLayoutVars>
      </dgm:prSet>
      <dgm:spPr/>
      <dgm:t>
        <a:bodyPr/>
        <a:lstStyle/>
        <a:p>
          <a:endParaRPr lang="en-US"/>
        </a:p>
      </dgm:t>
    </dgm:pt>
  </dgm:ptLst>
  <dgm:cxnLst>
    <dgm:cxn modelId="{8976B787-75DB-4800-9B48-56ED33D284A3}" type="presOf" srcId="{8C4F90D7-D0F5-48B5-90F8-420B96A9D20F}" destId="{69A68552-8264-40F9-A676-C0B03C048381}" srcOrd="0" destOrd="0" presId="urn:microsoft.com/office/officeart/2005/8/layout/hProcess9"/>
    <dgm:cxn modelId="{D9E265AE-8679-4D61-A1BA-8EA50208A6E1}" srcId="{8C4F90D7-D0F5-48B5-90F8-420B96A9D20F}" destId="{E6510A4A-05F5-4633-8674-8EA14AC8DDC6}" srcOrd="0" destOrd="0" parTransId="{59831106-C3AD-478D-9513-DD9346DE5676}" sibTransId="{9F9D7911-784C-496D-BB52-D9FF86D500C1}"/>
    <dgm:cxn modelId="{99A41E33-11EF-4878-8418-23EF00109A2F}" type="presOf" srcId="{E6510A4A-05F5-4633-8674-8EA14AC8DDC6}" destId="{0173E4CE-741D-4736-9E44-533BEA3D45FB}" srcOrd="0" destOrd="0" presId="urn:microsoft.com/office/officeart/2005/8/layout/hProcess9"/>
    <dgm:cxn modelId="{7C894A35-A925-420D-96A2-40F8C7D59D08}" type="presParOf" srcId="{69A68552-8264-40F9-A676-C0B03C048381}" destId="{E59DB4F4-6E38-482A-BD50-E17B393D73DD}" srcOrd="0" destOrd="0" presId="urn:microsoft.com/office/officeart/2005/8/layout/hProcess9"/>
    <dgm:cxn modelId="{0B74BBCF-F946-46FE-8191-2CF1B01802FC}" type="presParOf" srcId="{69A68552-8264-40F9-A676-C0B03C048381}" destId="{26542FF0-41D0-4627-B60A-92101956BF06}" srcOrd="1" destOrd="0" presId="urn:microsoft.com/office/officeart/2005/8/layout/hProcess9"/>
    <dgm:cxn modelId="{82395A0C-A371-4B6E-863C-1970E3373B53}" type="presParOf" srcId="{26542FF0-41D0-4627-B60A-92101956BF06}" destId="{0173E4CE-741D-4736-9E44-533BEA3D45FB}" srcOrd="0"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812C6C0-5CDE-45BA-B524-035A1D45134F}"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en-US"/>
        </a:p>
      </dgm:t>
    </dgm:pt>
    <dgm:pt modelId="{5FB54221-350B-4BD4-9C54-0BF7F5EA9000}">
      <dgm:prSet/>
      <dgm:spPr/>
      <dgm:t>
        <a:bodyPr/>
        <a:lstStyle/>
        <a:p>
          <a:pPr rtl="0"/>
          <a:r>
            <a:rPr lang="fa-IR" dirty="0" smtClean="0"/>
            <a:t>ماشین</a:t>
          </a:r>
          <a:endParaRPr lang="en-US" dirty="0"/>
        </a:p>
      </dgm:t>
    </dgm:pt>
    <dgm:pt modelId="{E0483CF4-8149-47BD-819F-2609A621BC03}" type="parTrans" cxnId="{9F061E34-16FC-469A-9277-F53EDDE331E7}">
      <dgm:prSet/>
      <dgm:spPr/>
      <dgm:t>
        <a:bodyPr/>
        <a:lstStyle/>
        <a:p>
          <a:endParaRPr lang="en-US"/>
        </a:p>
      </dgm:t>
    </dgm:pt>
    <dgm:pt modelId="{79D92A5E-3068-4950-B6D9-249B3D220D7D}" type="sibTrans" cxnId="{9F061E34-16FC-469A-9277-F53EDDE331E7}">
      <dgm:prSet/>
      <dgm:spPr/>
      <dgm:t>
        <a:bodyPr/>
        <a:lstStyle/>
        <a:p>
          <a:endParaRPr lang="en-US"/>
        </a:p>
      </dgm:t>
    </dgm:pt>
    <dgm:pt modelId="{509817A2-2BB2-48B7-98B0-9D9DDB42687C}" type="pres">
      <dgm:prSet presAssocID="{7812C6C0-5CDE-45BA-B524-035A1D45134F}" presName="compositeShape" presStyleCnt="0">
        <dgm:presLayoutVars>
          <dgm:chMax val="7"/>
          <dgm:dir/>
          <dgm:resizeHandles val="exact"/>
        </dgm:presLayoutVars>
      </dgm:prSet>
      <dgm:spPr/>
      <dgm:t>
        <a:bodyPr/>
        <a:lstStyle/>
        <a:p>
          <a:endParaRPr lang="en-US"/>
        </a:p>
      </dgm:t>
    </dgm:pt>
    <dgm:pt modelId="{580A0BAB-F27D-4D75-90FC-EE66854FF5AB}" type="pres">
      <dgm:prSet presAssocID="{5FB54221-350B-4BD4-9C54-0BF7F5EA9000}" presName="circ1TxSh" presStyleLbl="vennNode1" presStyleIdx="0" presStyleCnt="1"/>
      <dgm:spPr/>
      <dgm:t>
        <a:bodyPr/>
        <a:lstStyle/>
        <a:p>
          <a:endParaRPr lang="en-US"/>
        </a:p>
      </dgm:t>
    </dgm:pt>
  </dgm:ptLst>
  <dgm:cxnLst>
    <dgm:cxn modelId="{9F061E34-16FC-469A-9277-F53EDDE331E7}" srcId="{7812C6C0-5CDE-45BA-B524-035A1D45134F}" destId="{5FB54221-350B-4BD4-9C54-0BF7F5EA9000}" srcOrd="0" destOrd="0" parTransId="{E0483CF4-8149-47BD-819F-2609A621BC03}" sibTransId="{79D92A5E-3068-4950-B6D9-249B3D220D7D}"/>
    <dgm:cxn modelId="{9B525052-C6D2-49C6-8A0D-1F8B9108353B}" type="presOf" srcId="{5FB54221-350B-4BD4-9C54-0BF7F5EA9000}" destId="{580A0BAB-F27D-4D75-90FC-EE66854FF5AB}" srcOrd="0" destOrd="0" presId="urn:microsoft.com/office/officeart/2005/8/layout/venn1"/>
    <dgm:cxn modelId="{F96B74B1-4E85-4A79-A6F3-43EBACF28911}" type="presOf" srcId="{7812C6C0-5CDE-45BA-B524-035A1D45134F}" destId="{509817A2-2BB2-48B7-98B0-9D9DDB42687C}" srcOrd="0" destOrd="0" presId="urn:microsoft.com/office/officeart/2005/8/layout/venn1"/>
    <dgm:cxn modelId="{16C84756-DAA5-437A-8893-BF81E0B2B400}" type="presParOf" srcId="{509817A2-2BB2-48B7-98B0-9D9DDB42687C}" destId="{580A0BAB-F27D-4D75-90FC-EE66854FF5AB}" srcOrd="0"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D7F3266-AA63-4163-A4C6-1637B0E37723}"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en-US"/>
        </a:p>
      </dgm:t>
    </dgm:pt>
    <dgm:pt modelId="{9C49D437-775A-410D-90FA-775F7C579B8C}">
      <dgm:prSet/>
      <dgm:spPr/>
      <dgm:t>
        <a:bodyPr/>
        <a:lstStyle/>
        <a:p>
          <a:pPr rtl="0"/>
          <a:r>
            <a:rPr lang="fa-IR" dirty="0" smtClean="0"/>
            <a:t>انسان</a:t>
          </a:r>
          <a:endParaRPr lang="en-US" dirty="0"/>
        </a:p>
      </dgm:t>
    </dgm:pt>
    <dgm:pt modelId="{B9ED8951-639E-4C0E-B0A1-308ECDD21440}" type="parTrans" cxnId="{36800B8F-A480-45C8-9F1A-5C527803FD6F}">
      <dgm:prSet/>
      <dgm:spPr/>
      <dgm:t>
        <a:bodyPr/>
        <a:lstStyle/>
        <a:p>
          <a:endParaRPr lang="en-US"/>
        </a:p>
      </dgm:t>
    </dgm:pt>
    <dgm:pt modelId="{2C167D00-61AC-434A-90A6-B43857454E09}" type="sibTrans" cxnId="{36800B8F-A480-45C8-9F1A-5C527803FD6F}">
      <dgm:prSet/>
      <dgm:spPr/>
      <dgm:t>
        <a:bodyPr/>
        <a:lstStyle/>
        <a:p>
          <a:endParaRPr lang="en-US"/>
        </a:p>
      </dgm:t>
    </dgm:pt>
    <dgm:pt modelId="{3026BCC5-7A66-49D1-8945-121448945148}" type="pres">
      <dgm:prSet presAssocID="{1D7F3266-AA63-4163-A4C6-1637B0E37723}" presName="compositeShape" presStyleCnt="0">
        <dgm:presLayoutVars>
          <dgm:chMax val="7"/>
          <dgm:dir/>
          <dgm:resizeHandles val="exact"/>
        </dgm:presLayoutVars>
      </dgm:prSet>
      <dgm:spPr/>
      <dgm:t>
        <a:bodyPr/>
        <a:lstStyle/>
        <a:p>
          <a:endParaRPr lang="en-US"/>
        </a:p>
      </dgm:t>
    </dgm:pt>
    <dgm:pt modelId="{AD21C708-0AD6-419C-A23F-2BBE63209663}" type="pres">
      <dgm:prSet presAssocID="{9C49D437-775A-410D-90FA-775F7C579B8C}" presName="circ1TxSh" presStyleLbl="vennNode1" presStyleIdx="0" presStyleCnt="1"/>
      <dgm:spPr/>
      <dgm:t>
        <a:bodyPr/>
        <a:lstStyle/>
        <a:p>
          <a:endParaRPr lang="en-US"/>
        </a:p>
      </dgm:t>
    </dgm:pt>
  </dgm:ptLst>
  <dgm:cxnLst>
    <dgm:cxn modelId="{36800B8F-A480-45C8-9F1A-5C527803FD6F}" srcId="{1D7F3266-AA63-4163-A4C6-1637B0E37723}" destId="{9C49D437-775A-410D-90FA-775F7C579B8C}" srcOrd="0" destOrd="0" parTransId="{B9ED8951-639E-4C0E-B0A1-308ECDD21440}" sibTransId="{2C167D00-61AC-434A-90A6-B43857454E09}"/>
    <dgm:cxn modelId="{B5D83CDB-B7EF-4509-B89E-72066B73B331}" type="presOf" srcId="{9C49D437-775A-410D-90FA-775F7C579B8C}" destId="{AD21C708-0AD6-419C-A23F-2BBE63209663}" srcOrd="0" destOrd="0" presId="urn:microsoft.com/office/officeart/2005/8/layout/venn1"/>
    <dgm:cxn modelId="{250FF6EC-0BF3-4639-BCC5-4F0169603C9A}" type="presOf" srcId="{1D7F3266-AA63-4163-A4C6-1637B0E37723}" destId="{3026BCC5-7A66-49D1-8945-121448945148}" srcOrd="0" destOrd="0" presId="urn:microsoft.com/office/officeart/2005/8/layout/venn1"/>
    <dgm:cxn modelId="{AFABEEE2-409D-4534-8583-7534D90BE09B}" type="presParOf" srcId="{3026BCC5-7A66-49D1-8945-121448945148}" destId="{AD21C708-0AD6-419C-A23F-2BBE63209663}" srcOrd="0" destOrd="0" presId="urn:microsoft.com/office/officeart/2005/8/layout/venn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013A814-36A5-4697-8DAB-AC383FA5B124}" type="doc">
      <dgm:prSet loTypeId="urn:microsoft.com/office/officeart/2005/8/layout/pyramid1" loCatId="pyramid" qsTypeId="urn:microsoft.com/office/officeart/2005/8/quickstyle/simple1" qsCatId="simple" csTypeId="urn:microsoft.com/office/officeart/2005/8/colors/accent1_2" csCatId="accent1"/>
      <dgm:spPr/>
    </dgm:pt>
    <dgm:pt modelId="{47BE1426-1861-4B77-9504-BAC0B75172EC}">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Black" pitchFamily="34" charset="0"/>
            <a:cs typeface="Arial" pitchFamily="34" charset="0"/>
          </a:endParaRPr>
        </a:p>
      </dgm:t>
    </dgm:pt>
    <dgm:pt modelId="{A63FA3F6-80BF-48F8-8D8F-F564D56B0191}" type="parTrans" cxnId="{E214D7EF-E2B5-4008-BA05-10361279816C}">
      <dgm:prSet/>
      <dgm:spPr/>
      <dgm:t>
        <a:bodyPr/>
        <a:lstStyle/>
        <a:p>
          <a:endParaRPr lang="en-US"/>
        </a:p>
      </dgm:t>
    </dgm:pt>
    <dgm:pt modelId="{7C7884D1-3783-4234-979C-8405A92DE3A0}" type="sibTrans" cxnId="{E214D7EF-E2B5-4008-BA05-10361279816C}">
      <dgm:prSet/>
      <dgm:spPr/>
      <dgm:t>
        <a:bodyPr/>
        <a:lstStyle/>
        <a:p>
          <a:endParaRPr lang="en-US"/>
        </a:p>
      </dgm:t>
    </dgm:pt>
    <dgm:pt modelId="{6CAA2266-50BC-4C61-B55F-FE23C5E83843}">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b="1" i="0" u="none" strike="noStrike" cap="none" normalizeH="0" baseline="0" dirty="0" smtClean="0">
              <a:ln>
                <a:noFill/>
              </a:ln>
              <a:solidFill>
                <a:schemeClr val="bg1"/>
              </a:solidFill>
              <a:effectLst/>
              <a:latin typeface="Arial Black" pitchFamily="34" charset="0"/>
              <a:cs typeface="B Titr" pitchFamily="2" charset="-78"/>
            </a:rPr>
            <a:t>نیاز</a:t>
          </a:r>
          <a:r>
            <a:rPr kumimoji="0" lang="en-US" b="1" i="0" u="none" strike="noStrike" cap="none" normalizeH="0" baseline="0" dirty="0" smtClean="0">
              <a:ln>
                <a:noFill/>
              </a:ln>
              <a:solidFill>
                <a:schemeClr val="bg1"/>
              </a:solidFill>
              <a:effectLst/>
              <a:latin typeface="Arial Black" pitchFamily="34" charset="0"/>
              <a:cs typeface="B Titr" pitchFamily="2" charset="-78"/>
            </a:rPr>
            <a:t> </a:t>
          </a:r>
          <a:r>
            <a:rPr kumimoji="0" lang="fa-IR" b="1" i="0" u="none" strike="noStrike" cap="none" normalizeH="0" baseline="0" dirty="0" smtClean="0">
              <a:ln>
                <a:noFill/>
              </a:ln>
              <a:solidFill>
                <a:schemeClr val="bg1"/>
              </a:solidFill>
              <a:effectLst/>
              <a:latin typeface="Arial Black" pitchFamily="34" charset="0"/>
              <a:cs typeface="B Titr" pitchFamily="2" charset="-78"/>
            </a:rPr>
            <a:t>خود</a:t>
          </a:r>
          <a:r>
            <a:rPr kumimoji="0" lang="en-US" b="1" i="0" u="none" strike="noStrike" cap="none" normalizeH="0" baseline="0" dirty="0" smtClean="0">
              <a:ln>
                <a:noFill/>
              </a:ln>
              <a:solidFill>
                <a:schemeClr val="bg1"/>
              </a:solidFill>
              <a:effectLst/>
              <a:latin typeface="Arial Black" pitchFamily="34" charset="0"/>
              <a:cs typeface="B Titr" pitchFamily="2" charset="-78"/>
            </a:rPr>
            <a:t> </a:t>
          </a:r>
          <a:r>
            <a:rPr kumimoji="0" lang="fa-IR" b="1" i="0" u="none" strike="noStrike" cap="none" normalizeH="0" baseline="0" dirty="0" smtClean="0">
              <a:ln>
                <a:noFill/>
              </a:ln>
              <a:solidFill>
                <a:schemeClr val="bg1"/>
              </a:solidFill>
              <a:effectLst/>
              <a:latin typeface="Arial Black" pitchFamily="34" charset="0"/>
              <a:cs typeface="B Titr" pitchFamily="2" charset="-78"/>
            </a:rPr>
            <a:t>شکوفایی</a:t>
          </a:r>
          <a:endParaRPr kumimoji="0" lang="en-US" b="1" i="0" u="none" strike="noStrike" cap="none" normalizeH="0" baseline="0" dirty="0" smtClean="0">
            <a:ln>
              <a:noFill/>
            </a:ln>
            <a:solidFill>
              <a:schemeClr val="bg1"/>
            </a:solidFill>
            <a:effectLst/>
            <a:latin typeface="Arial Black" pitchFamily="34" charset="0"/>
            <a:cs typeface="B Titr" pitchFamily="2" charset="-78"/>
          </a:endParaRPr>
        </a:p>
      </dgm:t>
    </dgm:pt>
    <dgm:pt modelId="{9BD7C73C-2A2C-4F32-ABEC-40982FC55646}" type="parTrans" cxnId="{16A02FEE-5D7D-4A45-94D5-A8AEC235C860}">
      <dgm:prSet/>
      <dgm:spPr/>
      <dgm:t>
        <a:bodyPr/>
        <a:lstStyle/>
        <a:p>
          <a:endParaRPr lang="en-US"/>
        </a:p>
      </dgm:t>
    </dgm:pt>
    <dgm:pt modelId="{41DFE8B7-9373-4127-A63E-036134460C38}" type="sibTrans" cxnId="{16A02FEE-5D7D-4A45-94D5-A8AEC235C860}">
      <dgm:prSet/>
      <dgm:spPr/>
      <dgm:t>
        <a:bodyPr/>
        <a:lstStyle/>
        <a:p>
          <a:endParaRPr lang="en-US"/>
        </a:p>
      </dgm:t>
    </dgm:pt>
    <dgm:pt modelId="{78CF1B4C-72AC-4175-940D-AB56E56A0C95}">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b="1" i="0" u="none" strike="noStrike" cap="none" normalizeH="0" baseline="0" dirty="0" smtClean="0">
              <a:ln>
                <a:noFill/>
              </a:ln>
              <a:solidFill>
                <a:schemeClr val="bg1"/>
              </a:solidFill>
              <a:effectLst/>
              <a:latin typeface="Arial Black" pitchFamily="34" charset="0"/>
              <a:cs typeface="B Titr" pitchFamily="2" charset="-78"/>
            </a:rPr>
            <a:t>نیاز احترام</a:t>
          </a:r>
          <a:endParaRPr kumimoji="0" lang="en-US" b="1" i="0" u="none" strike="noStrike" cap="none" normalizeH="0" baseline="0" dirty="0" smtClean="0">
            <a:ln>
              <a:noFill/>
            </a:ln>
            <a:solidFill>
              <a:schemeClr val="bg1"/>
            </a:solidFill>
            <a:effectLst/>
            <a:latin typeface="Arial Black" pitchFamily="34" charset="0"/>
            <a:cs typeface="B Titr" pitchFamily="2" charset="-78"/>
          </a:endParaRPr>
        </a:p>
      </dgm:t>
    </dgm:pt>
    <dgm:pt modelId="{F44B950A-C330-40A2-82BE-089B33040255}" type="parTrans" cxnId="{CD128EED-D13F-4D34-B57D-1A81E81D49D7}">
      <dgm:prSet/>
      <dgm:spPr/>
      <dgm:t>
        <a:bodyPr/>
        <a:lstStyle/>
        <a:p>
          <a:endParaRPr lang="en-US"/>
        </a:p>
      </dgm:t>
    </dgm:pt>
    <dgm:pt modelId="{270C9C25-B1BE-4E19-88D9-9D2346F6DFC9}" type="sibTrans" cxnId="{CD128EED-D13F-4D34-B57D-1A81E81D49D7}">
      <dgm:prSet/>
      <dgm:spPr/>
      <dgm:t>
        <a:bodyPr/>
        <a:lstStyle/>
        <a:p>
          <a:endParaRPr lang="en-US"/>
        </a:p>
      </dgm:t>
    </dgm:pt>
    <dgm:pt modelId="{FBD805B8-CF9A-4DC4-8682-EAF5D8B7CD4C}">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b="1" i="0" u="none" strike="noStrike" cap="none" normalizeH="0" baseline="0" dirty="0" smtClean="0">
              <a:ln>
                <a:noFill/>
              </a:ln>
              <a:solidFill>
                <a:schemeClr val="bg1"/>
              </a:solidFill>
              <a:effectLst/>
              <a:latin typeface="Arial Black" pitchFamily="34" charset="0"/>
              <a:cs typeface="B Titr" pitchFamily="2" charset="-78"/>
            </a:rPr>
            <a:t>نیازهای اجتماعی</a:t>
          </a:r>
          <a:endParaRPr kumimoji="0" lang="en-US" b="1" i="0" u="none" strike="noStrike" cap="none" normalizeH="0" baseline="0" dirty="0" smtClean="0">
            <a:ln>
              <a:noFill/>
            </a:ln>
            <a:solidFill>
              <a:schemeClr val="bg1"/>
            </a:solidFill>
            <a:effectLst/>
            <a:latin typeface="Arial Black" pitchFamily="34" charset="0"/>
            <a:cs typeface="B Titr" pitchFamily="2" charset="-78"/>
          </a:endParaRPr>
        </a:p>
      </dgm:t>
    </dgm:pt>
    <dgm:pt modelId="{08631D46-961E-49C8-8AF2-33797AB62281}" type="parTrans" cxnId="{8274F6DA-EB73-4D16-8D25-3F94918CE4AB}">
      <dgm:prSet/>
      <dgm:spPr/>
      <dgm:t>
        <a:bodyPr/>
        <a:lstStyle/>
        <a:p>
          <a:endParaRPr lang="en-US"/>
        </a:p>
      </dgm:t>
    </dgm:pt>
    <dgm:pt modelId="{1D8B312D-7609-4875-A4A2-2CF74446B659}" type="sibTrans" cxnId="{8274F6DA-EB73-4D16-8D25-3F94918CE4AB}">
      <dgm:prSet/>
      <dgm:spPr/>
      <dgm:t>
        <a:bodyPr/>
        <a:lstStyle/>
        <a:p>
          <a:endParaRPr lang="en-US"/>
        </a:p>
      </dgm:t>
    </dgm:pt>
    <dgm:pt modelId="{C28BCFFB-F668-4F51-AB83-09174B424A07}">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b="1" i="0" u="none" strike="noStrike" cap="none" normalizeH="0" baseline="0" dirty="0" smtClean="0">
              <a:ln>
                <a:noFill/>
              </a:ln>
              <a:solidFill>
                <a:schemeClr val="bg1"/>
              </a:solidFill>
              <a:effectLst/>
              <a:latin typeface="Arial Black" pitchFamily="34" charset="0"/>
              <a:cs typeface="B Titr" pitchFamily="2" charset="-78"/>
            </a:rPr>
            <a:t>نیازهای امنیت</a:t>
          </a:r>
          <a:endParaRPr kumimoji="0" lang="en-US" b="1" i="0" u="none" strike="noStrike" cap="none" normalizeH="0" baseline="0" dirty="0" smtClean="0">
            <a:ln>
              <a:noFill/>
            </a:ln>
            <a:solidFill>
              <a:schemeClr val="bg1"/>
            </a:solidFill>
            <a:effectLst/>
            <a:latin typeface="Arial Black" pitchFamily="34" charset="0"/>
            <a:cs typeface="B Titr" pitchFamily="2" charset="-78"/>
          </a:endParaRPr>
        </a:p>
      </dgm:t>
    </dgm:pt>
    <dgm:pt modelId="{0E339154-0FF1-45F1-9175-F032C1EFB3EA}" type="parTrans" cxnId="{3F4FC10B-420F-4DCF-ABFD-1D5EE7E9DE70}">
      <dgm:prSet/>
      <dgm:spPr/>
      <dgm:t>
        <a:bodyPr/>
        <a:lstStyle/>
        <a:p>
          <a:endParaRPr lang="en-US"/>
        </a:p>
      </dgm:t>
    </dgm:pt>
    <dgm:pt modelId="{D4FFFE94-D9C0-429D-AEFF-0A6162B0227E}" type="sibTrans" cxnId="{3F4FC10B-420F-4DCF-ABFD-1D5EE7E9DE70}">
      <dgm:prSet/>
      <dgm:spPr/>
      <dgm:t>
        <a:bodyPr/>
        <a:lstStyle/>
        <a:p>
          <a:endParaRPr lang="en-US"/>
        </a:p>
      </dgm:t>
    </dgm:pt>
    <dgm:pt modelId="{4874A3E1-4D40-4E59-B478-C1436F8AAB4C}">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b="1" i="0" u="none" strike="noStrike" cap="none" normalizeH="0" baseline="0" dirty="0" smtClean="0">
              <a:ln>
                <a:noFill/>
              </a:ln>
              <a:solidFill>
                <a:schemeClr val="bg1"/>
              </a:solidFill>
              <a:effectLst/>
              <a:latin typeface="Arial Black" pitchFamily="34" charset="0"/>
              <a:cs typeface="B Titr" pitchFamily="2" charset="-78"/>
            </a:rPr>
            <a:t>نیازهای فیزیولوژیکی</a:t>
          </a:r>
          <a:endParaRPr kumimoji="0" lang="en-US" b="1" i="0" u="none" strike="noStrike" cap="none" normalizeH="0" baseline="0" dirty="0" smtClean="0">
            <a:ln>
              <a:noFill/>
            </a:ln>
            <a:solidFill>
              <a:schemeClr val="bg1"/>
            </a:solidFill>
            <a:effectLst/>
            <a:latin typeface="Arial Black" pitchFamily="34" charset="0"/>
            <a:cs typeface="B Titr" pitchFamily="2" charset="-78"/>
          </a:endParaRPr>
        </a:p>
      </dgm:t>
    </dgm:pt>
    <dgm:pt modelId="{8E7BBA29-7066-48B0-B7A9-AC200DAC5642}" type="parTrans" cxnId="{E0ACB3E6-BA8C-411D-81E4-B1D51C175282}">
      <dgm:prSet/>
      <dgm:spPr/>
      <dgm:t>
        <a:bodyPr/>
        <a:lstStyle/>
        <a:p>
          <a:endParaRPr lang="en-US"/>
        </a:p>
      </dgm:t>
    </dgm:pt>
    <dgm:pt modelId="{AC1A4C6F-15E1-4837-8679-BD9D2D9338B1}" type="sibTrans" cxnId="{E0ACB3E6-BA8C-411D-81E4-B1D51C175282}">
      <dgm:prSet/>
      <dgm:spPr/>
      <dgm:t>
        <a:bodyPr/>
        <a:lstStyle/>
        <a:p>
          <a:endParaRPr lang="en-US"/>
        </a:p>
      </dgm:t>
    </dgm:pt>
    <dgm:pt modelId="{8B012CD3-4E9D-44A5-95F3-88C42F185291}" type="pres">
      <dgm:prSet presAssocID="{B013A814-36A5-4697-8DAB-AC383FA5B124}" presName="Name0" presStyleCnt="0">
        <dgm:presLayoutVars>
          <dgm:dir/>
          <dgm:animLvl val="lvl"/>
          <dgm:resizeHandles val="exact"/>
        </dgm:presLayoutVars>
      </dgm:prSet>
      <dgm:spPr/>
    </dgm:pt>
    <dgm:pt modelId="{94853CC8-C08C-44B6-BC1C-CF57AFD20775}" type="pres">
      <dgm:prSet presAssocID="{47BE1426-1861-4B77-9504-BAC0B75172EC}" presName="Name8" presStyleCnt="0"/>
      <dgm:spPr/>
    </dgm:pt>
    <dgm:pt modelId="{2009445D-FC16-456E-8817-398D0C8CFD16}" type="pres">
      <dgm:prSet presAssocID="{47BE1426-1861-4B77-9504-BAC0B75172EC}" presName="level" presStyleLbl="node1" presStyleIdx="0" presStyleCnt="6">
        <dgm:presLayoutVars>
          <dgm:chMax val="1"/>
          <dgm:bulletEnabled val="1"/>
        </dgm:presLayoutVars>
      </dgm:prSet>
      <dgm:spPr/>
      <dgm:t>
        <a:bodyPr/>
        <a:lstStyle/>
        <a:p>
          <a:endParaRPr lang="en-US"/>
        </a:p>
      </dgm:t>
    </dgm:pt>
    <dgm:pt modelId="{BFFDD2B8-CEDE-4448-95C7-A87EBD9C6BFC}" type="pres">
      <dgm:prSet presAssocID="{47BE1426-1861-4B77-9504-BAC0B75172EC}" presName="levelTx" presStyleLbl="revTx" presStyleIdx="0" presStyleCnt="0">
        <dgm:presLayoutVars>
          <dgm:chMax val="1"/>
          <dgm:bulletEnabled val="1"/>
        </dgm:presLayoutVars>
      </dgm:prSet>
      <dgm:spPr/>
      <dgm:t>
        <a:bodyPr/>
        <a:lstStyle/>
        <a:p>
          <a:endParaRPr lang="en-US"/>
        </a:p>
      </dgm:t>
    </dgm:pt>
    <dgm:pt modelId="{0CF37D34-8A2E-4173-A633-7BC36D1F57A2}" type="pres">
      <dgm:prSet presAssocID="{6CAA2266-50BC-4C61-B55F-FE23C5E83843}" presName="Name8" presStyleCnt="0"/>
      <dgm:spPr/>
    </dgm:pt>
    <dgm:pt modelId="{8D5AF37B-F9BA-4A91-98B4-98D7F437A0B6}" type="pres">
      <dgm:prSet presAssocID="{6CAA2266-50BC-4C61-B55F-FE23C5E83843}" presName="level" presStyleLbl="node1" presStyleIdx="1" presStyleCnt="6">
        <dgm:presLayoutVars>
          <dgm:chMax val="1"/>
          <dgm:bulletEnabled val="1"/>
        </dgm:presLayoutVars>
      </dgm:prSet>
      <dgm:spPr/>
      <dgm:t>
        <a:bodyPr/>
        <a:lstStyle/>
        <a:p>
          <a:endParaRPr lang="en-US"/>
        </a:p>
      </dgm:t>
    </dgm:pt>
    <dgm:pt modelId="{04B06BA4-DCAB-4F5C-BE62-0DBEE0391D63}" type="pres">
      <dgm:prSet presAssocID="{6CAA2266-50BC-4C61-B55F-FE23C5E83843}" presName="levelTx" presStyleLbl="revTx" presStyleIdx="0" presStyleCnt="0">
        <dgm:presLayoutVars>
          <dgm:chMax val="1"/>
          <dgm:bulletEnabled val="1"/>
        </dgm:presLayoutVars>
      </dgm:prSet>
      <dgm:spPr/>
      <dgm:t>
        <a:bodyPr/>
        <a:lstStyle/>
        <a:p>
          <a:endParaRPr lang="en-US"/>
        </a:p>
      </dgm:t>
    </dgm:pt>
    <dgm:pt modelId="{74A28C3A-7141-485C-985D-148D8B6ABF6B}" type="pres">
      <dgm:prSet presAssocID="{78CF1B4C-72AC-4175-940D-AB56E56A0C95}" presName="Name8" presStyleCnt="0"/>
      <dgm:spPr/>
    </dgm:pt>
    <dgm:pt modelId="{B2BD1509-56A5-489C-B9B0-3289413E0DC3}" type="pres">
      <dgm:prSet presAssocID="{78CF1B4C-72AC-4175-940D-AB56E56A0C95}" presName="level" presStyleLbl="node1" presStyleIdx="2" presStyleCnt="6">
        <dgm:presLayoutVars>
          <dgm:chMax val="1"/>
          <dgm:bulletEnabled val="1"/>
        </dgm:presLayoutVars>
      </dgm:prSet>
      <dgm:spPr/>
      <dgm:t>
        <a:bodyPr/>
        <a:lstStyle/>
        <a:p>
          <a:endParaRPr lang="en-US"/>
        </a:p>
      </dgm:t>
    </dgm:pt>
    <dgm:pt modelId="{B398847B-5612-4582-A1BE-CF4E50028441}" type="pres">
      <dgm:prSet presAssocID="{78CF1B4C-72AC-4175-940D-AB56E56A0C95}" presName="levelTx" presStyleLbl="revTx" presStyleIdx="0" presStyleCnt="0">
        <dgm:presLayoutVars>
          <dgm:chMax val="1"/>
          <dgm:bulletEnabled val="1"/>
        </dgm:presLayoutVars>
      </dgm:prSet>
      <dgm:spPr/>
      <dgm:t>
        <a:bodyPr/>
        <a:lstStyle/>
        <a:p>
          <a:endParaRPr lang="en-US"/>
        </a:p>
      </dgm:t>
    </dgm:pt>
    <dgm:pt modelId="{5937CCEC-3F66-4B4D-99CE-31BE82D1C357}" type="pres">
      <dgm:prSet presAssocID="{FBD805B8-CF9A-4DC4-8682-EAF5D8B7CD4C}" presName="Name8" presStyleCnt="0"/>
      <dgm:spPr/>
    </dgm:pt>
    <dgm:pt modelId="{6D512FB2-11F1-4E78-B785-ABB5B63E83AF}" type="pres">
      <dgm:prSet presAssocID="{FBD805B8-CF9A-4DC4-8682-EAF5D8B7CD4C}" presName="level" presStyleLbl="node1" presStyleIdx="3" presStyleCnt="6">
        <dgm:presLayoutVars>
          <dgm:chMax val="1"/>
          <dgm:bulletEnabled val="1"/>
        </dgm:presLayoutVars>
      </dgm:prSet>
      <dgm:spPr/>
      <dgm:t>
        <a:bodyPr/>
        <a:lstStyle/>
        <a:p>
          <a:endParaRPr lang="en-US"/>
        </a:p>
      </dgm:t>
    </dgm:pt>
    <dgm:pt modelId="{36C3E20F-3303-4049-8EAD-9D3A79A4C59C}" type="pres">
      <dgm:prSet presAssocID="{FBD805B8-CF9A-4DC4-8682-EAF5D8B7CD4C}" presName="levelTx" presStyleLbl="revTx" presStyleIdx="0" presStyleCnt="0">
        <dgm:presLayoutVars>
          <dgm:chMax val="1"/>
          <dgm:bulletEnabled val="1"/>
        </dgm:presLayoutVars>
      </dgm:prSet>
      <dgm:spPr/>
      <dgm:t>
        <a:bodyPr/>
        <a:lstStyle/>
        <a:p>
          <a:endParaRPr lang="en-US"/>
        </a:p>
      </dgm:t>
    </dgm:pt>
    <dgm:pt modelId="{0FAA3D2B-D420-4BB3-9242-2B5BBCCBCCDC}" type="pres">
      <dgm:prSet presAssocID="{C28BCFFB-F668-4F51-AB83-09174B424A07}" presName="Name8" presStyleCnt="0"/>
      <dgm:spPr/>
    </dgm:pt>
    <dgm:pt modelId="{9D3C08EA-D4AB-4E86-B387-612E013709A3}" type="pres">
      <dgm:prSet presAssocID="{C28BCFFB-F668-4F51-AB83-09174B424A07}" presName="level" presStyleLbl="node1" presStyleIdx="4" presStyleCnt="6">
        <dgm:presLayoutVars>
          <dgm:chMax val="1"/>
          <dgm:bulletEnabled val="1"/>
        </dgm:presLayoutVars>
      </dgm:prSet>
      <dgm:spPr/>
      <dgm:t>
        <a:bodyPr/>
        <a:lstStyle/>
        <a:p>
          <a:endParaRPr lang="en-US"/>
        </a:p>
      </dgm:t>
    </dgm:pt>
    <dgm:pt modelId="{7176E8F5-7E12-4648-9C2A-DE20804C1506}" type="pres">
      <dgm:prSet presAssocID="{C28BCFFB-F668-4F51-AB83-09174B424A07}" presName="levelTx" presStyleLbl="revTx" presStyleIdx="0" presStyleCnt="0">
        <dgm:presLayoutVars>
          <dgm:chMax val="1"/>
          <dgm:bulletEnabled val="1"/>
        </dgm:presLayoutVars>
      </dgm:prSet>
      <dgm:spPr/>
      <dgm:t>
        <a:bodyPr/>
        <a:lstStyle/>
        <a:p>
          <a:endParaRPr lang="en-US"/>
        </a:p>
      </dgm:t>
    </dgm:pt>
    <dgm:pt modelId="{FB796278-5E86-4A09-9AD8-742F9BB8E694}" type="pres">
      <dgm:prSet presAssocID="{4874A3E1-4D40-4E59-B478-C1436F8AAB4C}" presName="Name8" presStyleCnt="0"/>
      <dgm:spPr/>
    </dgm:pt>
    <dgm:pt modelId="{C67A92DC-FDF4-43FD-9535-589233B3FE81}" type="pres">
      <dgm:prSet presAssocID="{4874A3E1-4D40-4E59-B478-C1436F8AAB4C}" presName="level" presStyleLbl="node1" presStyleIdx="5" presStyleCnt="6" custLinFactNeighborY="-12727">
        <dgm:presLayoutVars>
          <dgm:chMax val="1"/>
          <dgm:bulletEnabled val="1"/>
        </dgm:presLayoutVars>
      </dgm:prSet>
      <dgm:spPr/>
      <dgm:t>
        <a:bodyPr/>
        <a:lstStyle/>
        <a:p>
          <a:endParaRPr lang="en-US"/>
        </a:p>
      </dgm:t>
    </dgm:pt>
    <dgm:pt modelId="{B5236327-5440-496D-A00C-8EC0E51026C8}" type="pres">
      <dgm:prSet presAssocID="{4874A3E1-4D40-4E59-B478-C1436F8AAB4C}" presName="levelTx" presStyleLbl="revTx" presStyleIdx="0" presStyleCnt="0">
        <dgm:presLayoutVars>
          <dgm:chMax val="1"/>
          <dgm:bulletEnabled val="1"/>
        </dgm:presLayoutVars>
      </dgm:prSet>
      <dgm:spPr/>
      <dgm:t>
        <a:bodyPr/>
        <a:lstStyle/>
        <a:p>
          <a:endParaRPr lang="en-US"/>
        </a:p>
      </dgm:t>
    </dgm:pt>
  </dgm:ptLst>
  <dgm:cxnLst>
    <dgm:cxn modelId="{1788EB7C-AC8F-4491-9A3A-07153281F57B}" type="presOf" srcId="{6CAA2266-50BC-4C61-B55F-FE23C5E83843}" destId="{8D5AF37B-F9BA-4A91-98B4-98D7F437A0B6}" srcOrd="0" destOrd="0" presId="urn:microsoft.com/office/officeart/2005/8/layout/pyramid1"/>
    <dgm:cxn modelId="{16A02FEE-5D7D-4A45-94D5-A8AEC235C860}" srcId="{B013A814-36A5-4697-8DAB-AC383FA5B124}" destId="{6CAA2266-50BC-4C61-B55F-FE23C5E83843}" srcOrd="1" destOrd="0" parTransId="{9BD7C73C-2A2C-4F32-ABEC-40982FC55646}" sibTransId="{41DFE8B7-9373-4127-A63E-036134460C38}"/>
    <dgm:cxn modelId="{15CBBF5C-3BC4-4206-9CED-7EE913378E5E}" type="presOf" srcId="{C28BCFFB-F668-4F51-AB83-09174B424A07}" destId="{9D3C08EA-D4AB-4E86-B387-612E013709A3}" srcOrd="0" destOrd="0" presId="urn:microsoft.com/office/officeart/2005/8/layout/pyramid1"/>
    <dgm:cxn modelId="{E3CC102F-97A7-4AFE-9CD8-028BA66D8B31}" type="presOf" srcId="{B013A814-36A5-4697-8DAB-AC383FA5B124}" destId="{8B012CD3-4E9D-44A5-95F3-88C42F185291}" srcOrd="0" destOrd="0" presId="urn:microsoft.com/office/officeart/2005/8/layout/pyramid1"/>
    <dgm:cxn modelId="{E0ACB3E6-BA8C-411D-81E4-B1D51C175282}" srcId="{B013A814-36A5-4697-8DAB-AC383FA5B124}" destId="{4874A3E1-4D40-4E59-B478-C1436F8AAB4C}" srcOrd="5" destOrd="0" parTransId="{8E7BBA29-7066-48B0-B7A9-AC200DAC5642}" sibTransId="{AC1A4C6F-15E1-4837-8679-BD9D2D9338B1}"/>
    <dgm:cxn modelId="{AE22BCE3-4350-4B18-943F-8193B26333D7}" type="presOf" srcId="{FBD805B8-CF9A-4DC4-8682-EAF5D8B7CD4C}" destId="{36C3E20F-3303-4049-8EAD-9D3A79A4C59C}" srcOrd="1" destOrd="0" presId="urn:microsoft.com/office/officeart/2005/8/layout/pyramid1"/>
    <dgm:cxn modelId="{E214D7EF-E2B5-4008-BA05-10361279816C}" srcId="{B013A814-36A5-4697-8DAB-AC383FA5B124}" destId="{47BE1426-1861-4B77-9504-BAC0B75172EC}" srcOrd="0" destOrd="0" parTransId="{A63FA3F6-80BF-48F8-8D8F-F564D56B0191}" sibTransId="{7C7884D1-3783-4234-979C-8405A92DE3A0}"/>
    <dgm:cxn modelId="{3609B276-4E9F-413C-9180-69A81929D169}" type="presOf" srcId="{C28BCFFB-F668-4F51-AB83-09174B424A07}" destId="{7176E8F5-7E12-4648-9C2A-DE20804C1506}" srcOrd="1" destOrd="0" presId="urn:microsoft.com/office/officeart/2005/8/layout/pyramid1"/>
    <dgm:cxn modelId="{CD128EED-D13F-4D34-B57D-1A81E81D49D7}" srcId="{B013A814-36A5-4697-8DAB-AC383FA5B124}" destId="{78CF1B4C-72AC-4175-940D-AB56E56A0C95}" srcOrd="2" destOrd="0" parTransId="{F44B950A-C330-40A2-82BE-089B33040255}" sibTransId="{270C9C25-B1BE-4E19-88D9-9D2346F6DFC9}"/>
    <dgm:cxn modelId="{6E0C2A78-CE70-4054-874F-EFD6BCAA888C}" type="presOf" srcId="{78CF1B4C-72AC-4175-940D-AB56E56A0C95}" destId="{B2BD1509-56A5-489C-B9B0-3289413E0DC3}" srcOrd="0" destOrd="0" presId="urn:microsoft.com/office/officeart/2005/8/layout/pyramid1"/>
    <dgm:cxn modelId="{5BFD1D71-7A19-42BE-A658-ABFE065800B4}" type="presOf" srcId="{4874A3E1-4D40-4E59-B478-C1436F8AAB4C}" destId="{C67A92DC-FDF4-43FD-9535-589233B3FE81}" srcOrd="0" destOrd="0" presId="urn:microsoft.com/office/officeart/2005/8/layout/pyramid1"/>
    <dgm:cxn modelId="{F29A463C-CE89-4B36-9E91-FC7A14ADC6BB}" type="presOf" srcId="{4874A3E1-4D40-4E59-B478-C1436F8AAB4C}" destId="{B5236327-5440-496D-A00C-8EC0E51026C8}" srcOrd="1" destOrd="0" presId="urn:microsoft.com/office/officeart/2005/8/layout/pyramid1"/>
    <dgm:cxn modelId="{3F4FC10B-420F-4DCF-ABFD-1D5EE7E9DE70}" srcId="{B013A814-36A5-4697-8DAB-AC383FA5B124}" destId="{C28BCFFB-F668-4F51-AB83-09174B424A07}" srcOrd="4" destOrd="0" parTransId="{0E339154-0FF1-45F1-9175-F032C1EFB3EA}" sibTransId="{D4FFFE94-D9C0-429D-AEFF-0A6162B0227E}"/>
    <dgm:cxn modelId="{66C81832-EB95-4398-B5EC-3DF5468174BC}" type="presOf" srcId="{47BE1426-1861-4B77-9504-BAC0B75172EC}" destId="{2009445D-FC16-456E-8817-398D0C8CFD16}" srcOrd="0" destOrd="0" presId="urn:microsoft.com/office/officeart/2005/8/layout/pyramid1"/>
    <dgm:cxn modelId="{E5F3A18F-C18C-4BA8-8B6A-7D1A05930194}" type="presOf" srcId="{6CAA2266-50BC-4C61-B55F-FE23C5E83843}" destId="{04B06BA4-DCAB-4F5C-BE62-0DBEE0391D63}" srcOrd="1" destOrd="0" presId="urn:microsoft.com/office/officeart/2005/8/layout/pyramid1"/>
    <dgm:cxn modelId="{8E9F9818-6D9F-457D-9DAC-4C185FCAC6C0}" type="presOf" srcId="{FBD805B8-CF9A-4DC4-8682-EAF5D8B7CD4C}" destId="{6D512FB2-11F1-4E78-B785-ABB5B63E83AF}" srcOrd="0" destOrd="0" presId="urn:microsoft.com/office/officeart/2005/8/layout/pyramid1"/>
    <dgm:cxn modelId="{335BAB61-0929-4497-9F61-1B9A225E96C3}" type="presOf" srcId="{78CF1B4C-72AC-4175-940D-AB56E56A0C95}" destId="{B398847B-5612-4582-A1BE-CF4E50028441}" srcOrd="1" destOrd="0" presId="urn:microsoft.com/office/officeart/2005/8/layout/pyramid1"/>
    <dgm:cxn modelId="{DB81DF3C-A5A8-4FCF-BADA-66C3B92E6E58}" type="presOf" srcId="{47BE1426-1861-4B77-9504-BAC0B75172EC}" destId="{BFFDD2B8-CEDE-4448-95C7-A87EBD9C6BFC}" srcOrd="1" destOrd="0" presId="urn:microsoft.com/office/officeart/2005/8/layout/pyramid1"/>
    <dgm:cxn modelId="{8274F6DA-EB73-4D16-8D25-3F94918CE4AB}" srcId="{B013A814-36A5-4697-8DAB-AC383FA5B124}" destId="{FBD805B8-CF9A-4DC4-8682-EAF5D8B7CD4C}" srcOrd="3" destOrd="0" parTransId="{08631D46-961E-49C8-8AF2-33797AB62281}" sibTransId="{1D8B312D-7609-4875-A4A2-2CF74446B659}"/>
    <dgm:cxn modelId="{0FA984B7-61EF-4F76-8FAC-3344A2E7EA49}" type="presParOf" srcId="{8B012CD3-4E9D-44A5-95F3-88C42F185291}" destId="{94853CC8-C08C-44B6-BC1C-CF57AFD20775}" srcOrd="0" destOrd="0" presId="urn:microsoft.com/office/officeart/2005/8/layout/pyramid1"/>
    <dgm:cxn modelId="{8D03E283-A4F2-4CA4-A1D1-78D32E920F5C}" type="presParOf" srcId="{94853CC8-C08C-44B6-BC1C-CF57AFD20775}" destId="{2009445D-FC16-456E-8817-398D0C8CFD16}" srcOrd="0" destOrd="0" presId="urn:microsoft.com/office/officeart/2005/8/layout/pyramid1"/>
    <dgm:cxn modelId="{05F3A5D1-37AE-468D-9196-38DF6435E059}" type="presParOf" srcId="{94853CC8-C08C-44B6-BC1C-CF57AFD20775}" destId="{BFFDD2B8-CEDE-4448-95C7-A87EBD9C6BFC}" srcOrd="1" destOrd="0" presId="urn:microsoft.com/office/officeart/2005/8/layout/pyramid1"/>
    <dgm:cxn modelId="{14B4F0C4-95BE-433A-88D1-CC1D6E277CA9}" type="presParOf" srcId="{8B012CD3-4E9D-44A5-95F3-88C42F185291}" destId="{0CF37D34-8A2E-4173-A633-7BC36D1F57A2}" srcOrd="1" destOrd="0" presId="urn:microsoft.com/office/officeart/2005/8/layout/pyramid1"/>
    <dgm:cxn modelId="{FFC11FB4-1D88-4B5F-B88B-FFF3D5E4CF26}" type="presParOf" srcId="{0CF37D34-8A2E-4173-A633-7BC36D1F57A2}" destId="{8D5AF37B-F9BA-4A91-98B4-98D7F437A0B6}" srcOrd="0" destOrd="0" presId="urn:microsoft.com/office/officeart/2005/8/layout/pyramid1"/>
    <dgm:cxn modelId="{6BB024D2-99FE-4EB3-A649-AE6C5A37CDB7}" type="presParOf" srcId="{0CF37D34-8A2E-4173-A633-7BC36D1F57A2}" destId="{04B06BA4-DCAB-4F5C-BE62-0DBEE0391D63}" srcOrd="1" destOrd="0" presId="urn:microsoft.com/office/officeart/2005/8/layout/pyramid1"/>
    <dgm:cxn modelId="{3D1082AD-D4E1-41E7-BDE2-43B3E3C19848}" type="presParOf" srcId="{8B012CD3-4E9D-44A5-95F3-88C42F185291}" destId="{74A28C3A-7141-485C-985D-148D8B6ABF6B}" srcOrd="2" destOrd="0" presId="urn:microsoft.com/office/officeart/2005/8/layout/pyramid1"/>
    <dgm:cxn modelId="{BBF00D45-84F3-4FD9-8FB3-66C1805F2914}" type="presParOf" srcId="{74A28C3A-7141-485C-985D-148D8B6ABF6B}" destId="{B2BD1509-56A5-489C-B9B0-3289413E0DC3}" srcOrd="0" destOrd="0" presId="urn:microsoft.com/office/officeart/2005/8/layout/pyramid1"/>
    <dgm:cxn modelId="{080B69C7-575C-4E9A-A7B0-5703C100501F}" type="presParOf" srcId="{74A28C3A-7141-485C-985D-148D8B6ABF6B}" destId="{B398847B-5612-4582-A1BE-CF4E50028441}" srcOrd="1" destOrd="0" presId="urn:microsoft.com/office/officeart/2005/8/layout/pyramid1"/>
    <dgm:cxn modelId="{39AB8826-F738-44E5-BA32-456B94F983E7}" type="presParOf" srcId="{8B012CD3-4E9D-44A5-95F3-88C42F185291}" destId="{5937CCEC-3F66-4B4D-99CE-31BE82D1C357}" srcOrd="3" destOrd="0" presId="urn:microsoft.com/office/officeart/2005/8/layout/pyramid1"/>
    <dgm:cxn modelId="{EEDA3499-3C3B-4A5A-ACEE-A6E58B3C55A8}" type="presParOf" srcId="{5937CCEC-3F66-4B4D-99CE-31BE82D1C357}" destId="{6D512FB2-11F1-4E78-B785-ABB5B63E83AF}" srcOrd="0" destOrd="0" presId="urn:microsoft.com/office/officeart/2005/8/layout/pyramid1"/>
    <dgm:cxn modelId="{CA39F794-80A4-4A68-B4A6-69EFE091ABA4}" type="presParOf" srcId="{5937CCEC-3F66-4B4D-99CE-31BE82D1C357}" destId="{36C3E20F-3303-4049-8EAD-9D3A79A4C59C}" srcOrd="1" destOrd="0" presId="urn:microsoft.com/office/officeart/2005/8/layout/pyramid1"/>
    <dgm:cxn modelId="{A033F0D6-8D9A-44F2-A91A-049F6C37974B}" type="presParOf" srcId="{8B012CD3-4E9D-44A5-95F3-88C42F185291}" destId="{0FAA3D2B-D420-4BB3-9242-2B5BBCCBCCDC}" srcOrd="4" destOrd="0" presId="urn:microsoft.com/office/officeart/2005/8/layout/pyramid1"/>
    <dgm:cxn modelId="{9EE912E1-909A-4035-8F01-6AA251F5B37B}" type="presParOf" srcId="{0FAA3D2B-D420-4BB3-9242-2B5BBCCBCCDC}" destId="{9D3C08EA-D4AB-4E86-B387-612E013709A3}" srcOrd="0" destOrd="0" presId="urn:microsoft.com/office/officeart/2005/8/layout/pyramid1"/>
    <dgm:cxn modelId="{280AE63E-C7D8-40E8-87AB-8FB0FEA18C39}" type="presParOf" srcId="{0FAA3D2B-D420-4BB3-9242-2B5BBCCBCCDC}" destId="{7176E8F5-7E12-4648-9C2A-DE20804C1506}" srcOrd="1" destOrd="0" presId="urn:microsoft.com/office/officeart/2005/8/layout/pyramid1"/>
    <dgm:cxn modelId="{28F9EEAE-B83E-429E-8EEF-3EF66F37AC99}" type="presParOf" srcId="{8B012CD3-4E9D-44A5-95F3-88C42F185291}" destId="{FB796278-5E86-4A09-9AD8-742F9BB8E694}" srcOrd="5" destOrd="0" presId="urn:microsoft.com/office/officeart/2005/8/layout/pyramid1"/>
    <dgm:cxn modelId="{795D4357-7459-4241-ABCD-F260C9258CBA}" type="presParOf" srcId="{FB796278-5E86-4A09-9AD8-742F9BB8E694}" destId="{C67A92DC-FDF4-43FD-9535-589233B3FE81}" srcOrd="0" destOrd="0" presId="urn:microsoft.com/office/officeart/2005/8/layout/pyramid1"/>
    <dgm:cxn modelId="{CA956B12-679A-460B-BC25-43F687953BC6}" type="presParOf" srcId="{FB796278-5E86-4A09-9AD8-742F9BB8E694}" destId="{B5236327-5440-496D-A00C-8EC0E51026C8}" srcOrd="1" destOrd="0" presId="urn:microsoft.com/office/officeart/2005/8/layout/pyramid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 modelId="{E59DB4F4-6E38-482A-BD50-E17B393D73DD}" macro="" textlink="">
      <dsp:nvSpPr>
        <dsp:cNvPr id="0" name=""/>
        <dsp:cNvSpPr/>
      </dsp:nvSpPr>
      <dsp:spPr>
        <a:xfrm rot="5400000">
          <a:off x="657492" y="0"/>
          <a:ext cx="6671310" cy="5181600"/>
        </a:xfrm>
        <a:prstGeom prst="rightArrow">
          <a:avLst/>
        </a:prstGeom>
        <a:solidFill>
          <a:schemeClr val="accent1">
            <a:tint val="55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dsp:style>
    </dsp:sp>
    <dsp:sp modelId="{0173E4CE-741D-4736-9E44-533BEA3D45FB}" macro="" textlink="">
      <dsp:nvSpPr>
        <dsp:cNvPr id="0" name=""/>
        <dsp:cNvSpPr/>
      </dsp:nvSpPr>
      <dsp:spPr>
        <a:xfrm>
          <a:off x="2743193" y="380992"/>
          <a:ext cx="2526268" cy="2072640"/>
        </a:xfrm>
        <a:prstGeom prst="roundRect">
          <a:avLst/>
        </a:prstGeom>
        <a:solidFill>
          <a:schemeClr val="accent1">
            <a:shade val="50000"/>
            <a:hueOff val="0"/>
            <a:satOff val="0"/>
            <a:lumOff val="0"/>
            <a:alphaOff val="0"/>
          </a:schemeClr>
        </a:soli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47650" tIns="247650" rIns="247650" bIns="247650" numCol="1" spcCol="1270" anchor="ctr" anchorCtr="0">
          <a:noAutofit/>
          <a:sp3d extrusionH="28000" prstMaterial="matte"/>
        </a:bodyPr>
        <a:lstStyle/>
        <a:p>
          <a:pPr lvl="0" algn="ctr" defTabSz="2889250" rtl="0">
            <a:lnSpc>
              <a:spcPct val="90000"/>
            </a:lnSpc>
            <a:spcBef>
              <a:spcPct val="0"/>
            </a:spcBef>
            <a:spcAft>
              <a:spcPct val="35000"/>
            </a:spcAft>
          </a:pPr>
          <a:r>
            <a:rPr lang="fa-IR" sz="6500" b="1" kern="1200" dirty="0" smtClean="0">
              <a:cs typeface="B Nazanin" pitchFamily="2" charset="-78"/>
            </a:rPr>
            <a:t>مقدمه</a:t>
          </a:r>
          <a:endParaRPr lang="en-US" sz="6500" b="1" kern="1200" dirty="0">
            <a:cs typeface="B Nazanin" pitchFamily="2" charset="-78"/>
          </a:endParaRPr>
        </a:p>
      </dsp:txBody>
      <dsp:txXfrm>
        <a:off x="2743193" y="380992"/>
        <a:ext cx="2526268" cy="2072640"/>
      </dsp:txXfrm>
    </dsp:sp>
  </dsp:spTree>
</dgm:drawing>
</file>

<file path=ppt/diagrams/drawing2.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Tree>
</dgm:drawing>
</file>

<file path=ppt/diagrams/drawing3.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Tree>
</dgm:drawing>
</file>

<file path=ppt/diagrams/drawing4.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 modelId="{2009445D-FC16-456E-8817-398D0C8CFD16}" macro="" textlink="">
      <dsp:nvSpPr>
        <dsp:cNvPr id="0" name=""/>
        <dsp:cNvSpPr/>
      </dsp:nvSpPr>
      <dsp:spPr>
        <a:xfrm>
          <a:off x="1279924" y="0"/>
          <a:ext cx="511969" cy="1047750"/>
        </a:xfrm>
        <a:prstGeom prst="trapezoid">
          <a:avLst>
            <a:gd name="adj"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1500" b="1" i="0" u="none" strike="noStrike" kern="1200" cap="none" normalizeH="0" baseline="0" dirty="0" smtClean="0">
            <a:ln>
              <a:noFill/>
            </a:ln>
            <a:solidFill>
              <a:schemeClr val="tx1"/>
            </a:solidFill>
            <a:effectLst/>
            <a:latin typeface="Arial Black" pitchFamily="34" charset="0"/>
            <a:cs typeface="Arial" pitchFamily="34" charset="0"/>
          </a:endParaRPr>
        </a:p>
      </dsp:txBody>
      <dsp:txXfrm>
        <a:off x="1279924" y="0"/>
        <a:ext cx="511969" cy="1047750"/>
      </dsp:txXfrm>
    </dsp:sp>
    <dsp:sp modelId="{8D5AF37B-F9BA-4A91-98B4-98D7F437A0B6}" macro="" textlink="">
      <dsp:nvSpPr>
        <dsp:cNvPr id="0" name=""/>
        <dsp:cNvSpPr/>
      </dsp:nvSpPr>
      <dsp:spPr>
        <a:xfrm>
          <a:off x="1023939" y="1047750"/>
          <a:ext cx="1023939" cy="1047750"/>
        </a:xfrm>
        <a:prstGeom prst="trapezoid">
          <a:avLst>
            <a:gd name="adj" fmla="val 2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500" b="1" i="0" u="none" strike="noStrike" kern="1200" cap="none" normalizeH="0" baseline="0" dirty="0" smtClean="0">
              <a:ln>
                <a:noFill/>
              </a:ln>
              <a:solidFill>
                <a:schemeClr val="bg1"/>
              </a:solidFill>
              <a:effectLst/>
              <a:latin typeface="Arial Black" pitchFamily="34" charset="0"/>
              <a:cs typeface="B Titr" pitchFamily="2" charset="-78"/>
            </a:rPr>
            <a:t>نیاز</a:t>
          </a:r>
          <a:r>
            <a:rPr kumimoji="0" lang="en-US" sz="1500" b="1" i="0" u="none" strike="noStrike" kern="1200" cap="none" normalizeH="0" baseline="0" dirty="0" smtClean="0">
              <a:ln>
                <a:noFill/>
              </a:ln>
              <a:solidFill>
                <a:schemeClr val="bg1"/>
              </a:solidFill>
              <a:effectLst/>
              <a:latin typeface="Arial Black" pitchFamily="34" charset="0"/>
              <a:cs typeface="B Titr" pitchFamily="2" charset="-78"/>
            </a:rPr>
            <a:t> </a:t>
          </a:r>
          <a:r>
            <a:rPr kumimoji="0" lang="fa-IR" sz="1500" b="1" i="0" u="none" strike="noStrike" kern="1200" cap="none" normalizeH="0" baseline="0" dirty="0" smtClean="0">
              <a:ln>
                <a:noFill/>
              </a:ln>
              <a:solidFill>
                <a:schemeClr val="bg1"/>
              </a:solidFill>
              <a:effectLst/>
              <a:latin typeface="Arial Black" pitchFamily="34" charset="0"/>
              <a:cs typeface="B Titr" pitchFamily="2" charset="-78"/>
            </a:rPr>
            <a:t>خود</a:t>
          </a:r>
          <a:r>
            <a:rPr kumimoji="0" lang="en-US" sz="1500" b="1" i="0" u="none" strike="noStrike" kern="1200" cap="none" normalizeH="0" baseline="0" dirty="0" smtClean="0">
              <a:ln>
                <a:noFill/>
              </a:ln>
              <a:solidFill>
                <a:schemeClr val="bg1"/>
              </a:solidFill>
              <a:effectLst/>
              <a:latin typeface="Arial Black" pitchFamily="34" charset="0"/>
              <a:cs typeface="B Titr" pitchFamily="2" charset="-78"/>
            </a:rPr>
            <a:t> </a:t>
          </a:r>
          <a:r>
            <a:rPr kumimoji="0" lang="fa-IR" sz="1500" b="1" i="0" u="none" strike="noStrike" kern="1200" cap="none" normalizeH="0" baseline="0" dirty="0" smtClean="0">
              <a:ln>
                <a:noFill/>
              </a:ln>
              <a:solidFill>
                <a:schemeClr val="bg1"/>
              </a:solidFill>
              <a:effectLst/>
              <a:latin typeface="Arial Black" pitchFamily="34" charset="0"/>
              <a:cs typeface="B Titr" pitchFamily="2" charset="-78"/>
            </a:rPr>
            <a:t>شکوفایی</a:t>
          </a:r>
          <a:endParaRPr kumimoji="0" lang="en-US" sz="1500" b="1" i="0" u="none" strike="noStrike" kern="1200" cap="none" normalizeH="0" baseline="0" dirty="0" smtClean="0">
            <a:ln>
              <a:noFill/>
            </a:ln>
            <a:solidFill>
              <a:schemeClr val="bg1"/>
            </a:solidFill>
            <a:effectLst/>
            <a:latin typeface="Arial Black" pitchFamily="34" charset="0"/>
            <a:cs typeface="B Titr" pitchFamily="2" charset="-78"/>
          </a:endParaRPr>
        </a:p>
      </dsp:txBody>
      <dsp:txXfrm>
        <a:off x="1203129" y="1047750"/>
        <a:ext cx="665560" cy="1047750"/>
      </dsp:txXfrm>
    </dsp:sp>
    <dsp:sp modelId="{B2BD1509-56A5-489C-B9B0-3289413E0DC3}" macro="" textlink="">
      <dsp:nvSpPr>
        <dsp:cNvPr id="0" name=""/>
        <dsp:cNvSpPr/>
      </dsp:nvSpPr>
      <dsp:spPr>
        <a:xfrm>
          <a:off x="767954" y="2095500"/>
          <a:ext cx="1535909" cy="1047750"/>
        </a:xfrm>
        <a:prstGeom prst="trapezoid">
          <a:avLst>
            <a:gd name="adj" fmla="val 2443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500" b="1" i="0" u="none" strike="noStrike" kern="1200" cap="none" normalizeH="0" baseline="0" dirty="0" smtClean="0">
              <a:ln>
                <a:noFill/>
              </a:ln>
              <a:solidFill>
                <a:schemeClr val="bg1"/>
              </a:solidFill>
              <a:effectLst/>
              <a:latin typeface="Arial Black" pitchFamily="34" charset="0"/>
              <a:cs typeface="B Titr" pitchFamily="2" charset="-78"/>
            </a:rPr>
            <a:t>نیاز احترام</a:t>
          </a:r>
          <a:endParaRPr kumimoji="0" lang="en-US" sz="1500" b="1" i="0" u="none" strike="noStrike" kern="1200" cap="none" normalizeH="0" baseline="0" dirty="0" smtClean="0">
            <a:ln>
              <a:noFill/>
            </a:ln>
            <a:solidFill>
              <a:schemeClr val="bg1"/>
            </a:solidFill>
            <a:effectLst/>
            <a:latin typeface="Arial Black" pitchFamily="34" charset="0"/>
            <a:cs typeface="B Titr" pitchFamily="2" charset="-78"/>
          </a:endParaRPr>
        </a:p>
      </dsp:txBody>
      <dsp:txXfrm>
        <a:off x="1036738" y="2095500"/>
        <a:ext cx="998341" cy="1047750"/>
      </dsp:txXfrm>
    </dsp:sp>
    <dsp:sp modelId="{6D512FB2-11F1-4E78-B785-ABB5B63E83AF}" macro="" textlink="">
      <dsp:nvSpPr>
        <dsp:cNvPr id="0" name=""/>
        <dsp:cNvSpPr/>
      </dsp:nvSpPr>
      <dsp:spPr>
        <a:xfrm>
          <a:off x="511969" y="3143250"/>
          <a:ext cx="2047879" cy="1047750"/>
        </a:xfrm>
        <a:prstGeom prst="trapezoid">
          <a:avLst>
            <a:gd name="adj" fmla="val 2443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500" b="1" i="0" u="none" strike="noStrike" kern="1200" cap="none" normalizeH="0" baseline="0" dirty="0" smtClean="0">
              <a:ln>
                <a:noFill/>
              </a:ln>
              <a:solidFill>
                <a:schemeClr val="bg1"/>
              </a:solidFill>
              <a:effectLst/>
              <a:latin typeface="Arial Black" pitchFamily="34" charset="0"/>
              <a:cs typeface="B Titr" pitchFamily="2" charset="-78"/>
            </a:rPr>
            <a:t>نیازهای اجتماعی</a:t>
          </a:r>
          <a:endParaRPr kumimoji="0" lang="en-US" sz="1500" b="1" i="0" u="none" strike="noStrike" kern="1200" cap="none" normalizeH="0" baseline="0" dirty="0" smtClean="0">
            <a:ln>
              <a:noFill/>
            </a:ln>
            <a:solidFill>
              <a:schemeClr val="bg1"/>
            </a:solidFill>
            <a:effectLst/>
            <a:latin typeface="Arial Black" pitchFamily="34" charset="0"/>
            <a:cs typeface="B Titr" pitchFamily="2" charset="-78"/>
          </a:endParaRPr>
        </a:p>
      </dsp:txBody>
      <dsp:txXfrm>
        <a:off x="870348" y="3143250"/>
        <a:ext cx="1331121" cy="1047750"/>
      </dsp:txXfrm>
    </dsp:sp>
    <dsp:sp modelId="{9D3C08EA-D4AB-4E86-B387-612E013709A3}" macro="" textlink="">
      <dsp:nvSpPr>
        <dsp:cNvPr id="0" name=""/>
        <dsp:cNvSpPr/>
      </dsp:nvSpPr>
      <dsp:spPr>
        <a:xfrm>
          <a:off x="255984" y="4191000"/>
          <a:ext cx="2559849" cy="1047750"/>
        </a:xfrm>
        <a:prstGeom prst="trapezoid">
          <a:avLst>
            <a:gd name="adj" fmla="val 2443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500" b="1" i="0" u="none" strike="noStrike" kern="1200" cap="none" normalizeH="0" baseline="0" dirty="0" smtClean="0">
              <a:ln>
                <a:noFill/>
              </a:ln>
              <a:solidFill>
                <a:schemeClr val="bg1"/>
              </a:solidFill>
              <a:effectLst/>
              <a:latin typeface="Arial Black" pitchFamily="34" charset="0"/>
              <a:cs typeface="B Titr" pitchFamily="2" charset="-78"/>
            </a:rPr>
            <a:t>نیازهای امنیت</a:t>
          </a:r>
          <a:endParaRPr kumimoji="0" lang="en-US" sz="1500" b="1" i="0" u="none" strike="noStrike" kern="1200" cap="none" normalizeH="0" baseline="0" dirty="0" smtClean="0">
            <a:ln>
              <a:noFill/>
            </a:ln>
            <a:solidFill>
              <a:schemeClr val="bg1"/>
            </a:solidFill>
            <a:effectLst/>
            <a:latin typeface="Arial Black" pitchFamily="34" charset="0"/>
            <a:cs typeface="B Titr" pitchFamily="2" charset="-78"/>
          </a:endParaRPr>
        </a:p>
      </dsp:txBody>
      <dsp:txXfrm>
        <a:off x="703958" y="4191000"/>
        <a:ext cx="1663901" cy="1047750"/>
      </dsp:txXfrm>
    </dsp:sp>
    <dsp:sp modelId="{C67A92DC-FDF4-43FD-9535-589233B3FE81}" macro="" textlink="">
      <dsp:nvSpPr>
        <dsp:cNvPr id="0" name=""/>
        <dsp:cNvSpPr/>
      </dsp:nvSpPr>
      <dsp:spPr>
        <a:xfrm>
          <a:off x="0" y="5238749"/>
          <a:ext cx="3071819" cy="1047750"/>
        </a:xfrm>
        <a:prstGeom prst="trapezoid">
          <a:avLst>
            <a:gd name="adj" fmla="val 2443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500" b="1" i="0" u="none" strike="noStrike" kern="1200" cap="none" normalizeH="0" baseline="0" dirty="0" smtClean="0">
              <a:ln>
                <a:noFill/>
              </a:ln>
              <a:solidFill>
                <a:schemeClr val="bg1"/>
              </a:solidFill>
              <a:effectLst/>
              <a:latin typeface="Arial Black" pitchFamily="34" charset="0"/>
              <a:cs typeface="B Titr" pitchFamily="2" charset="-78"/>
            </a:rPr>
            <a:t>نیازهای فیزیولوژیکی</a:t>
          </a:r>
          <a:endParaRPr kumimoji="0" lang="en-US" sz="1500" b="1" i="0" u="none" strike="noStrike" kern="1200" cap="none" normalizeH="0" baseline="0" dirty="0" smtClean="0">
            <a:ln>
              <a:noFill/>
            </a:ln>
            <a:solidFill>
              <a:schemeClr val="bg1"/>
            </a:solidFill>
            <a:effectLst/>
            <a:latin typeface="Arial Black" pitchFamily="34" charset="0"/>
            <a:cs typeface="B Titr" pitchFamily="2" charset="-78"/>
          </a:endParaRPr>
        </a:p>
      </dsp:txBody>
      <dsp:txXfrm>
        <a:off x="537568" y="5238749"/>
        <a:ext cx="1996682" cy="1047750"/>
      </dsp:txXfrm>
    </dsp:sp>
  </dsp:spTree>
</dgm:drawing>
</file>

<file path=ppt/diagrams/drawing5.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Tree>
</dgm: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58446F1-D4CC-473E-8E46-F419F263F67B}" type="datetimeFigureOut">
              <a:rPr lang="fa-IR" smtClean="0"/>
              <a:pPr/>
              <a:t>1432/10/24</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E6E671E-FD4A-4093-9D41-406B05FC7511}"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p:spPr>
      </p:sp>
      <p:sp>
        <p:nvSpPr>
          <p:cNvPr id="1300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30052" name="Header Placeholder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fa-IR" smtClean="0"/>
              <a:t>اصول سرپرستی</a:t>
            </a: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bwMode="auto">
          <a:noFill/>
          <a:ln>
            <a:solidFill>
              <a:srgbClr val="000000"/>
            </a:solidFill>
            <a:miter lim="800000"/>
            <a:headEnd/>
            <a:tailEnd/>
          </a:ln>
        </p:spPr>
      </p:sp>
      <p:sp>
        <p:nvSpPr>
          <p:cNvPr id="1310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31076" name="Header Placeholder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fa-IR" smtClean="0"/>
              <a:t>اصول سرپرستی</a:t>
            </a: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smtClean="0"/>
          </a:p>
          <a:p>
            <a:endParaRPr lang="fa-IR" dirty="0" smtClean="0"/>
          </a:p>
          <a:p>
            <a:endParaRPr lang="fa-IR" dirty="0" smtClean="0"/>
          </a:p>
          <a:p>
            <a:endParaRPr lang="fa-IR" dirty="0" smtClean="0"/>
          </a:p>
          <a:p>
            <a:endParaRPr lang="fa-IR" dirty="0"/>
          </a:p>
        </p:txBody>
      </p:sp>
      <p:sp>
        <p:nvSpPr>
          <p:cNvPr id="4" name="Slide Number Placeholder 3"/>
          <p:cNvSpPr>
            <a:spLocks noGrp="1"/>
          </p:cNvSpPr>
          <p:nvPr>
            <p:ph type="sldNum" sz="quarter" idx="10"/>
          </p:nvPr>
        </p:nvSpPr>
        <p:spPr/>
        <p:txBody>
          <a:bodyPr/>
          <a:lstStyle/>
          <a:p>
            <a:fld id="{3E6E671E-FD4A-4093-9D41-406B05FC7511}" type="slidenum">
              <a:rPr lang="fa-IR" smtClean="0"/>
              <a:pPr/>
              <a:t>33</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9/22/2011</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med">
    <p:split orient="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9/22/2011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transition spd="med">
    <p:split orient="ver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9/22/2011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transition spd="med">
    <p:split orient="vert"/>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98DCC61-8E13-40FC-AB53-37A5FDEE2F73}" type="slidenum">
              <a:rPr lang="ar-SA"/>
              <a:pPr>
                <a:defRPr/>
              </a:pPr>
              <a:t>‹#›</a:t>
            </a:fld>
            <a:endParaRPr lang="en-US" dirty="0"/>
          </a:p>
        </p:txBody>
      </p:sp>
    </p:spTree>
  </p:cSld>
  <p:clrMapOvr>
    <a:masterClrMapping/>
  </p:clrMapOvr>
  <p:transition spd="med">
    <p:split orient="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AA7EE4D7-3C3C-4140-96FF-99308D6997D8}" type="slidenum">
              <a:rPr lang="ar-SA"/>
              <a:pPr>
                <a:defRPr/>
              </a:pPr>
              <a:t>‹#›</a:t>
            </a:fld>
            <a:endParaRPr lang="en-US" dirty="0"/>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9/22/2011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transition spd="med">
    <p:split orient="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9/22/2011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med">
    <p:split orient="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9/22/2011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transition spd="med">
    <p:split orient="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9/22/2011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transition spd="med">
    <p:split orient="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9/22/2011</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transition spd="med">
    <p:split orient="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9/22/2011</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med">
    <p:split orient="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9/22/2011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transition spd="med">
    <p:split orient="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9/22/2011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spd="med">
    <p:split orient="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9/22/2011</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 id="2147483835" r:id="rId12"/>
    <p:sldLayoutId id="2147483836" r:id="rId13"/>
  </p:sldLayoutIdLst>
  <p:transition spd="med">
    <p:split orient="vert"/>
  </p:transition>
  <p:timing>
    <p:tnLst>
      <p:par>
        <p:cTn id="1" dur="indefinite" restart="never" nodeType="tmRoot"/>
      </p:par>
    </p:tnLst>
  </p:timing>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11" Type="http://schemas.microsoft.com/office/2007/relationships/diagramDrawing" Target="../diagrams/drawing5.xml"/><Relationship Id="rId5" Type="http://schemas.openxmlformats.org/officeDocument/2006/relationships/diagramColors" Target="../diagrams/colors4.xml"/><Relationship Id="rId10" Type="http://schemas.microsoft.com/office/2007/relationships/diagramDrawing" Target="../diagrams/drawing4.xml"/><Relationship Id="rId4" Type="http://schemas.openxmlformats.org/officeDocument/2006/relationships/diagramQuickStyle" Target="../diagrams/quickStyle4.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diagramLayout" Target="../diagrams/layout2.xml"/><Relationship Id="rId7" Type="http://schemas.openxmlformats.org/officeDocument/2006/relationships/diagramLayout" Target="../diagrams/layout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openxmlformats.org/officeDocument/2006/relationships/diagramData" Target="../diagrams/data3.xml"/><Relationship Id="rId11" Type="http://schemas.microsoft.com/office/2007/relationships/diagramDrawing" Target="../diagrams/drawing3.xml"/><Relationship Id="rId5" Type="http://schemas.openxmlformats.org/officeDocument/2006/relationships/diagramColors" Target="../diagrams/colors2.xml"/><Relationship Id="rId10" Type="http://schemas.microsoft.com/office/2007/relationships/diagramDrawing" Target="../diagrams/drawing2.xml"/><Relationship Id="rId4" Type="http://schemas.openxmlformats.org/officeDocument/2006/relationships/diagramQuickStyle" Target="../diagrams/quickStyle2.xml"/><Relationship Id="rId9" Type="http://schemas.openxmlformats.org/officeDocument/2006/relationships/diagramColors" Target="../diagrams/colors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609600"/>
            <a:ext cx="8153400" cy="5478423"/>
          </a:xfrm>
          <a:prstGeom prst="rect">
            <a:avLst/>
          </a:prstGeom>
        </p:spPr>
        <p:txBody>
          <a:bodyPr wrap="square">
            <a:spAutoFit/>
          </a:bodyPr>
          <a:lstStyle/>
          <a:p>
            <a:pPr algn="ctr" rtl="1"/>
            <a:r>
              <a:rPr lang="fa-IR" sz="3600" b="1" dirty="0" smtClean="0">
                <a:solidFill>
                  <a:srgbClr val="7030A0"/>
                </a:solidFill>
                <a:ea typeface="Times New Roman" pitchFamily="18" charset="0"/>
                <a:cs typeface="B Traffic" pitchFamily="2" charset="-78"/>
              </a:rPr>
              <a:t>دانشكده و آموزشكده</a:t>
            </a:r>
          </a:p>
          <a:p>
            <a:pPr algn="ctr" rtl="1"/>
            <a:endParaRPr lang="fa-IR" sz="3600" b="1" dirty="0" smtClean="0">
              <a:solidFill>
                <a:srgbClr val="7030A0"/>
              </a:solidFill>
              <a:ea typeface="Times New Roman" pitchFamily="18" charset="0"/>
              <a:cs typeface="B Traffic" pitchFamily="2" charset="-78"/>
            </a:endParaRPr>
          </a:p>
          <a:p>
            <a:pPr algn="ctr" rtl="1"/>
            <a:r>
              <a:rPr lang="fa-IR" sz="3600" b="1" dirty="0" smtClean="0">
                <a:solidFill>
                  <a:srgbClr val="7030A0"/>
                </a:solidFill>
                <a:ea typeface="Times New Roman" pitchFamily="18" charset="0"/>
                <a:cs typeface="B Traffic" pitchFamily="2" charset="-78"/>
              </a:rPr>
              <a:t> </a:t>
            </a:r>
          </a:p>
          <a:p>
            <a:pPr algn="ctr" rtl="1"/>
            <a:r>
              <a:rPr lang="fa-IR" sz="3600" b="1" dirty="0" smtClean="0">
                <a:solidFill>
                  <a:srgbClr val="7030A0"/>
                </a:solidFill>
                <a:ea typeface="Times New Roman" pitchFamily="18" charset="0"/>
                <a:cs typeface="B Traffic" pitchFamily="2" charset="-78"/>
              </a:rPr>
              <a:t>شهيد محمد منتظري</a:t>
            </a:r>
            <a:endParaRPr lang="en-US" sz="3600" b="1" dirty="0" smtClean="0">
              <a:solidFill>
                <a:srgbClr val="7030A0"/>
              </a:solidFill>
              <a:ea typeface="Times New Roman" pitchFamily="18" charset="0"/>
              <a:cs typeface="B Traffic" pitchFamily="2" charset="-78"/>
            </a:endParaRPr>
          </a:p>
          <a:p>
            <a:pPr algn="ctr" rtl="1"/>
            <a:r>
              <a:rPr lang="en-US" sz="3600" b="1" dirty="0" smtClean="0">
                <a:solidFill>
                  <a:srgbClr val="7030A0"/>
                </a:solidFill>
                <a:ea typeface="Times New Roman" pitchFamily="18" charset="0"/>
                <a:cs typeface="B Traffic" pitchFamily="2" charset="-78"/>
              </a:rPr>
              <a:t> </a:t>
            </a:r>
            <a:r>
              <a:rPr lang="fa-IR" sz="3600" b="1" dirty="0" smtClean="0">
                <a:solidFill>
                  <a:srgbClr val="7030A0"/>
                </a:solidFill>
                <a:ea typeface="Times New Roman" pitchFamily="18" charset="0"/>
                <a:cs typeface="B Traffic" pitchFamily="2" charset="-78"/>
              </a:rPr>
              <a:t>مشهد</a:t>
            </a:r>
          </a:p>
          <a:p>
            <a:pPr algn="ctr" rtl="1"/>
            <a:endParaRPr lang="fa-IR" sz="1600" dirty="0" smtClean="0">
              <a:ea typeface="Times New Roman" pitchFamily="18" charset="0"/>
              <a:cs typeface="B Traffic" pitchFamily="2" charset="-78"/>
            </a:endParaRPr>
          </a:p>
          <a:p>
            <a:pPr algn="ctr" rtl="1"/>
            <a:endParaRPr lang="en-US" sz="1600" dirty="0" smtClean="0">
              <a:ea typeface="Times New Roman" pitchFamily="18" charset="0"/>
              <a:cs typeface="B Traffic" pitchFamily="2" charset="-78"/>
            </a:endParaRPr>
          </a:p>
          <a:p>
            <a:pPr algn="ctr" eaLnBrk="0" hangingPunct="0"/>
            <a:r>
              <a:rPr lang="fa-IR" sz="4800" dirty="0" smtClean="0">
                <a:solidFill>
                  <a:srgbClr val="E75C01"/>
                </a:solidFill>
                <a:ea typeface="Times New Roman" pitchFamily="18" charset="0"/>
                <a:cs typeface="B Traffic" pitchFamily="2" charset="-78"/>
              </a:rPr>
              <a:t>اصول سرپرستي</a:t>
            </a:r>
            <a:endParaRPr lang="en-US" sz="4800" dirty="0" smtClean="0">
              <a:solidFill>
                <a:srgbClr val="E75C01"/>
              </a:solidFill>
              <a:ea typeface="Times New Roman" pitchFamily="18" charset="0"/>
              <a:cs typeface="B Traffic" pitchFamily="2" charset="-78"/>
            </a:endParaRPr>
          </a:p>
          <a:p>
            <a:pPr algn="ctr" eaLnBrk="0" hangingPunct="0"/>
            <a:endParaRPr lang="fa-IR" sz="3600" dirty="0" smtClean="0">
              <a:cs typeface="B Traffic" pitchFamily="2" charset="-78"/>
            </a:endParaRPr>
          </a:p>
          <a:p>
            <a:pPr algn="ctr" eaLnBrk="0" hangingPunct="0"/>
            <a:r>
              <a:rPr lang="fa-IR" dirty="0" smtClean="0">
                <a:cs typeface="B Traffic" pitchFamily="2" charset="-78"/>
              </a:rPr>
              <a:t>براي كليه دانشجويان دوره كارداني </a:t>
            </a:r>
          </a:p>
          <a:p>
            <a:pPr algn="ctr" eaLnBrk="0" hangingPunct="0"/>
            <a:r>
              <a:rPr lang="fa-IR" dirty="0" smtClean="0">
                <a:cs typeface="B Traffic" pitchFamily="2" charset="-78"/>
              </a:rPr>
              <a:t> بجز رشته هاي</a:t>
            </a:r>
          </a:p>
          <a:p>
            <a:pPr algn="ctr" eaLnBrk="0" hangingPunct="0"/>
            <a:r>
              <a:rPr lang="fa-IR" dirty="0" smtClean="0">
                <a:cs typeface="B Traffic" pitchFamily="2" charset="-78"/>
              </a:rPr>
              <a:t> تربيت بدني  و حسابداري</a:t>
            </a:r>
            <a:endParaRPr lang="en-US" dirty="0">
              <a:cs typeface="B Traffic" pitchFamily="2" charset="-78"/>
            </a:endParaRPr>
          </a:p>
        </p:txBody>
      </p:sp>
    </p:spTree>
  </p:cSld>
  <p:clrMapOvr>
    <a:masterClrMapping/>
  </p:clrMapOvr>
  <p:transition spd="med">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29000" y="304800"/>
            <a:ext cx="3871573" cy="707886"/>
          </a:xfrm>
          <a:prstGeom prst="rect">
            <a:avLst/>
          </a:prstGeom>
        </p:spPr>
        <p:txBody>
          <a:bodyPr wrap="none">
            <a:spAutoFit/>
          </a:bodyPr>
          <a:lstStyle/>
          <a:p>
            <a:pPr lvl="0" algn="justLow" rtl="1" fontAlgn="base">
              <a:spcBef>
                <a:spcPct val="0"/>
              </a:spcBef>
              <a:spcAft>
                <a:spcPct val="0"/>
              </a:spcAft>
            </a:pPr>
            <a:r>
              <a:rPr lang="fa-IR" sz="4000" b="1" dirty="0" smtClean="0">
                <a:solidFill>
                  <a:srgbClr val="FF0000"/>
                </a:solidFill>
                <a:latin typeface="Calibri" pitchFamily="34" charset="0"/>
                <a:ea typeface="Calibri" pitchFamily="34" charset="0"/>
                <a:cs typeface="B Traffic" pitchFamily="2" charset="-78"/>
              </a:rPr>
              <a:t>*تعريف مديريت: </a:t>
            </a:r>
            <a:endParaRPr lang="en-US" sz="4000" dirty="0" smtClean="0">
              <a:solidFill>
                <a:srgbClr val="FF0000"/>
              </a:solidFill>
              <a:latin typeface="Arial" pitchFamily="34" charset="0"/>
              <a:cs typeface="Arial" pitchFamily="34" charset="0"/>
            </a:endParaRPr>
          </a:p>
        </p:txBody>
      </p:sp>
      <p:sp>
        <p:nvSpPr>
          <p:cNvPr id="4" name="Rectangle 3"/>
          <p:cNvSpPr/>
          <p:nvPr/>
        </p:nvSpPr>
        <p:spPr>
          <a:xfrm>
            <a:off x="4114800" y="609600"/>
            <a:ext cx="4572000" cy="461665"/>
          </a:xfrm>
          <a:prstGeom prst="rect">
            <a:avLst/>
          </a:prstGeom>
        </p:spPr>
        <p:txBody>
          <a:bodyPr>
            <a:spAutoFit/>
          </a:bodyPr>
          <a:lstStyle/>
          <a:p>
            <a:r>
              <a:rPr lang="fa-IR" sz="2400" b="1" dirty="0" smtClean="0">
                <a:latin typeface="Calibri" pitchFamily="34" charset="0"/>
                <a:ea typeface="Calibri" pitchFamily="34" charset="0"/>
                <a:cs typeface="B Traffic" pitchFamily="2" charset="-78"/>
              </a:rPr>
              <a:t> </a:t>
            </a:r>
            <a:endParaRPr lang="fa-IR" sz="2400" dirty="0"/>
          </a:p>
        </p:txBody>
      </p:sp>
      <p:sp>
        <p:nvSpPr>
          <p:cNvPr id="5" name="Rectangle 4"/>
          <p:cNvSpPr/>
          <p:nvPr/>
        </p:nvSpPr>
        <p:spPr>
          <a:xfrm>
            <a:off x="838200" y="990600"/>
            <a:ext cx="8305800" cy="830997"/>
          </a:xfrm>
          <a:prstGeom prst="rect">
            <a:avLst/>
          </a:prstGeom>
        </p:spPr>
        <p:txBody>
          <a:bodyPr wrap="square">
            <a:spAutoFit/>
          </a:bodyPr>
          <a:lstStyle/>
          <a:p>
            <a:pPr lvl="0" algn="r" rtl="1" fontAlgn="base">
              <a:spcBef>
                <a:spcPct val="0"/>
              </a:spcBef>
              <a:spcAft>
                <a:spcPct val="0"/>
              </a:spcAft>
            </a:pPr>
            <a:r>
              <a:rPr lang="fa-IR" sz="2400" b="1" dirty="0" smtClean="0">
                <a:latin typeface="Calibri" pitchFamily="34" charset="0"/>
                <a:ea typeface="Calibri" pitchFamily="34" charset="0"/>
                <a:cs typeface="B Traffic" pitchFamily="2" charset="-78"/>
              </a:rPr>
              <a:t> در تعریف دکترعلی رضائیان مدیریت پنج قضیه اساسی ذیل را که زیر بنای مفاهیم کلی نظری و عملی (فنی ) مدیریت است در بر دارد .</a:t>
            </a:r>
            <a:endParaRPr lang="en-US" sz="2400" b="1" dirty="0" smtClean="0">
              <a:latin typeface="Arial" pitchFamily="34" charset="0"/>
              <a:cs typeface="Arial" pitchFamily="34" charset="0"/>
            </a:endParaRPr>
          </a:p>
        </p:txBody>
      </p:sp>
      <p:sp>
        <p:nvSpPr>
          <p:cNvPr id="6" name="Rectangle 5"/>
          <p:cNvSpPr/>
          <p:nvPr/>
        </p:nvSpPr>
        <p:spPr>
          <a:xfrm>
            <a:off x="4964278" y="2286000"/>
            <a:ext cx="3504486" cy="461665"/>
          </a:xfrm>
          <a:prstGeom prst="rect">
            <a:avLst/>
          </a:prstGeom>
        </p:spPr>
        <p:txBody>
          <a:bodyPr wrap="none">
            <a:spAutoFit/>
          </a:bodyPr>
          <a:lstStyle/>
          <a:p>
            <a:pPr lvl="0" algn="r" rtl="1" eaLnBrk="0" fontAlgn="base" hangingPunct="0">
              <a:spcBef>
                <a:spcPct val="0"/>
              </a:spcBef>
              <a:spcAft>
                <a:spcPct val="0"/>
              </a:spcAft>
              <a:buFontTx/>
              <a:buChar char="•"/>
            </a:pPr>
            <a:r>
              <a:rPr lang="fa-IR" sz="2400" b="1" dirty="0" smtClean="0">
                <a:latin typeface="Calibri" pitchFamily="34" charset="0"/>
                <a:ea typeface="Calibri" pitchFamily="34" charset="0"/>
                <a:cs typeface="B Traffic" pitchFamily="2" charset="-78"/>
              </a:rPr>
              <a:t>مدیریت یک فرایند است .</a:t>
            </a:r>
            <a:endParaRPr lang="en-US" sz="2400" b="1" dirty="0" smtClean="0">
              <a:latin typeface="Arial" pitchFamily="34" charset="0"/>
              <a:cs typeface="Arial" pitchFamily="34" charset="0"/>
            </a:endParaRPr>
          </a:p>
        </p:txBody>
      </p:sp>
      <p:sp>
        <p:nvSpPr>
          <p:cNvPr id="7" name="Rectangle 6"/>
          <p:cNvSpPr/>
          <p:nvPr/>
        </p:nvSpPr>
        <p:spPr>
          <a:xfrm>
            <a:off x="1269124" y="2971800"/>
            <a:ext cx="6867586" cy="523220"/>
          </a:xfrm>
          <a:prstGeom prst="rect">
            <a:avLst/>
          </a:prstGeom>
        </p:spPr>
        <p:txBody>
          <a:bodyPr wrap="none">
            <a:spAutoFit/>
          </a:bodyPr>
          <a:lstStyle/>
          <a:p>
            <a:pPr lvl="0" algn="r" rtl="1" eaLnBrk="0" fontAlgn="base" hangingPunct="0">
              <a:spcBef>
                <a:spcPct val="0"/>
              </a:spcBef>
              <a:spcAft>
                <a:spcPct val="0"/>
              </a:spcAft>
              <a:buFontTx/>
              <a:buChar char="•"/>
            </a:pPr>
            <a:r>
              <a:rPr lang="fa-IR" sz="2800" dirty="0" smtClean="0">
                <a:latin typeface="Calibri" pitchFamily="34" charset="0"/>
                <a:ea typeface="Calibri" pitchFamily="34" charset="0"/>
                <a:cs typeface="B Traffic" pitchFamily="2" charset="-78"/>
              </a:rPr>
              <a:t>مفهوم نهفته مدیریت ، هدایت تشکیلات انسانی است .</a:t>
            </a:r>
            <a:endParaRPr lang="en-US" sz="2800" dirty="0" smtClean="0">
              <a:latin typeface="Arial" pitchFamily="34" charset="0"/>
              <a:cs typeface="Arial" pitchFamily="34" charset="0"/>
            </a:endParaRPr>
          </a:p>
        </p:txBody>
      </p:sp>
      <p:sp>
        <p:nvSpPr>
          <p:cNvPr id="8" name="Rectangle 7"/>
          <p:cNvSpPr/>
          <p:nvPr/>
        </p:nvSpPr>
        <p:spPr>
          <a:xfrm>
            <a:off x="457200" y="3733800"/>
            <a:ext cx="8458200" cy="954107"/>
          </a:xfrm>
          <a:prstGeom prst="rect">
            <a:avLst/>
          </a:prstGeom>
        </p:spPr>
        <p:txBody>
          <a:bodyPr wrap="square">
            <a:spAutoFit/>
          </a:bodyPr>
          <a:lstStyle/>
          <a:p>
            <a:pPr lvl="0" algn="r" rtl="1" eaLnBrk="0" fontAlgn="base" hangingPunct="0">
              <a:spcBef>
                <a:spcPct val="0"/>
              </a:spcBef>
              <a:spcAft>
                <a:spcPct val="0"/>
              </a:spcAft>
              <a:buFontTx/>
              <a:buChar char="•"/>
            </a:pPr>
            <a:r>
              <a:rPr lang="fa-IR" sz="2800" dirty="0" smtClean="0">
                <a:solidFill>
                  <a:srgbClr val="00B050"/>
                </a:solidFill>
                <a:latin typeface="Calibri" pitchFamily="34" charset="0"/>
                <a:ea typeface="Calibri" pitchFamily="34" charset="0"/>
                <a:cs typeface="B Traffic" pitchFamily="2" charset="-78"/>
              </a:rPr>
              <a:t>مدیریت موثر </a:t>
            </a:r>
            <a:r>
              <a:rPr lang="fa-IR" sz="2800" dirty="0" smtClean="0">
                <a:latin typeface="Calibri" pitchFamily="34" charset="0"/>
                <a:ea typeface="Calibri" pitchFamily="34" charset="0"/>
                <a:cs typeface="B Traffic" pitchFamily="2" charset="-78"/>
              </a:rPr>
              <a:t>، تصمیمات مناسبی می گیرد و به نتایج مطلوبی دست می یابد .</a:t>
            </a:r>
            <a:endParaRPr lang="en-US" sz="2800" dirty="0" smtClean="0">
              <a:latin typeface="Arial" pitchFamily="34" charset="0"/>
              <a:cs typeface="Arial" pitchFamily="34" charset="0"/>
            </a:endParaRPr>
          </a:p>
        </p:txBody>
      </p:sp>
      <p:sp>
        <p:nvSpPr>
          <p:cNvPr id="9" name="Rectangle 8"/>
          <p:cNvSpPr/>
          <p:nvPr/>
        </p:nvSpPr>
        <p:spPr>
          <a:xfrm>
            <a:off x="0" y="5181600"/>
            <a:ext cx="8763000" cy="523220"/>
          </a:xfrm>
          <a:prstGeom prst="rect">
            <a:avLst/>
          </a:prstGeom>
        </p:spPr>
        <p:txBody>
          <a:bodyPr wrap="square">
            <a:spAutoFit/>
          </a:bodyPr>
          <a:lstStyle/>
          <a:p>
            <a:pPr lvl="0" algn="r" rtl="1" eaLnBrk="0" fontAlgn="base" hangingPunct="0">
              <a:spcBef>
                <a:spcPct val="0"/>
              </a:spcBef>
              <a:spcAft>
                <a:spcPct val="0"/>
              </a:spcAft>
              <a:buFontTx/>
              <a:buChar char="•"/>
            </a:pPr>
            <a:r>
              <a:rPr lang="fa-IR" sz="2800" dirty="0" smtClean="0">
                <a:solidFill>
                  <a:srgbClr val="00B050"/>
                </a:solidFill>
                <a:latin typeface="Calibri" pitchFamily="34" charset="0"/>
                <a:ea typeface="Calibri" pitchFamily="34" charset="0"/>
                <a:cs typeface="B Traffic" pitchFamily="2" charset="-78"/>
              </a:rPr>
              <a:t>مدیریت کارا </a:t>
            </a:r>
            <a:r>
              <a:rPr lang="fa-IR" sz="2800" dirty="0" smtClean="0">
                <a:latin typeface="Calibri" pitchFamily="34" charset="0"/>
                <a:ea typeface="Calibri" pitchFamily="34" charset="0"/>
                <a:cs typeface="B Traffic" pitchFamily="2" charset="-78"/>
              </a:rPr>
              <a:t>، به تخصص و مصرف مدبرانه منابع می گویند .</a:t>
            </a:r>
          </a:p>
        </p:txBody>
      </p:sp>
      <p:sp>
        <p:nvSpPr>
          <p:cNvPr id="10" name="Rectangle 9"/>
          <p:cNvSpPr/>
          <p:nvPr/>
        </p:nvSpPr>
        <p:spPr>
          <a:xfrm>
            <a:off x="2133600" y="5791200"/>
            <a:ext cx="6191118" cy="584775"/>
          </a:xfrm>
          <a:prstGeom prst="rect">
            <a:avLst/>
          </a:prstGeom>
        </p:spPr>
        <p:txBody>
          <a:bodyPr wrap="none">
            <a:spAutoFit/>
          </a:bodyPr>
          <a:lstStyle/>
          <a:p>
            <a:r>
              <a:rPr lang="fa-IR" sz="3200" dirty="0" smtClean="0">
                <a:latin typeface="Calibri" pitchFamily="34" charset="0"/>
                <a:ea typeface="Calibri" pitchFamily="34" charset="0"/>
                <a:cs typeface="B Traffic" pitchFamily="2" charset="-78"/>
              </a:rPr>
              <a:t>مدیریت بر فعالیتهای هدفدار تمرکز دارد </a:t>
            </a:r>
            <a:endParaRPr lang="fa-IR" sz="3200" dirty="0"/>
          </a:p>
        </p:txBody>
      </p:sp>
      <p:sp>
        <p:nvSpPr>
          <p:cNvPr id="11" name="Left Arrow 10"/>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
        <p:nvSpPr>
          <p:cNvPr id="12" name="Rectangle 11"/>
          <p:cNvSpPr/>
          <p:nvPr/>
        </p:nvSpPr>
        <p:spPr>
          <a:xfrm rot="16200000">
            <a:off x="-1772331" y="3563032"/>
            <a:ext cx="4419597" cy="646331"/>
          </a:xfrm>
          <a:prstGeom prst="rect">
            <a:avLst/>
          </a:prstGeom>
        </p:spPr>
        <p:txBody>
          <a:bodyPr wrap="square">
            <a:spAutoFit/>
          </a:bodyPr>
          <a:lstStyle/>
          <a:p>
            <a:r>
              <a:rPr lang="fa-IR" sz="3600" dirty="0" smtClean="0">
                <a:solidFill>
                  <a:srgbClr val="C00000"/>
                </a:solidFill>
                <a:cs typeface="2  Kaj" pitchFamily="2" charset="-78"/>
              </a:rPr>
              <a:t>اصول و مفاهيم  مديريت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 calcmode="lin" valueType="num">
                                      <p:cBhvr additive="base">
                                        <p:cTn id="2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anim calcmode="lin" valueType="num">
                                      <p:cBhvr additive="base">
                                        <p:cTn id="31"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xEl>
                                              <p:pRg st="0" end="0"/>
                                            </p:txEl>
                                          </p:spTgt>
                                        </p:tgtEl>
                                        <p:attrNameLst>
                                          <p:attrName>style.visibility</p:attrName>
                                        </p:attrNameLst>
                                      </p:cBhvr>
                                      <p:to>
                                        <p:strVal val="visible"/>
                                      </p:to>
                                    </p:set>
                                    <p:anim calcmode="lin" valueType="num">
                                      <p:cBhvr additive="base">
                                        <p:cTn id="3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P spid="8" grpId="0" build="p"/>
      <p:bldP spid="9" grpId="0" build="p"/>
      <p:bldP spid="10"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p:txBody>
          <a:bodyPr/>
          <a:lstStyle/>
          <a:p>
            <a:pPr>
              <a:defRPr/>
            </a:pPr>
            <a:fld id="{354FAE99-6541-429A-9503-94E10A84EC0A}" type="slidenum">
              <a:rPr lang="ar-SA"/>
              <a:pPr>
                <a:defRPr/>
              </a:pPr>
              <a:t>100</a:t>
            </a:fld>
            <a:endParaRPr lang="en-US"/>
          </a:p>
        </p:txBody>
      </p:sp>
      <p:sp>
        <p:nvSpPr>
          <p:cNvPr id="7179" name="Text Box 13"/>
          <p:cNvSpPr txBox="1">
            <a:spLocks noChangeArrowheads="1"/>
          </p:cNvSpPr>
          <p:nvPr/>
        </p:nvSpPr>
        <p:spPr bwMode="auto">
          <a:xfrm>
            <a:off x="2133676" y="285937"/>
            <a:ext cx="6367387" cy="584584"/>
          </a:xfrm>
          <a:prstGeom prst="rect">
            <a:avLst/>
          </a:prstGeom>
          <a:noFill/>
          <a:ln w="9525">
            <a:noFill/>
            <a:miter lim="800000"/>
            <a:headEnd/>
            <a:tailEnd/>
          </a:ln>
        </p:spPr>
        <p:txBody>
          <a:bodyPr wrap="square">
            <a:spAutoFit/>
          </a:bodyPr>
          <a:lstStyle/>
          <a:p>
            <a:r>
              <a:rPr lang="fa-IR" sz="3200" dirty="0">
                <a:solidFill>
                  <a:srgbClr val="0000FF"/>
                </a:solidFill>
                <a:cs typeface="B Titr" pitchFamily="2" charset="-78"/>
              </a:rPr>
              <a:t>سلسله مراتب نیازها ( آبراهام مازلو )</a:t>
            </a:r>
            <a:endParaRPr lang="en-US" sz="3200" dirty="0">
              <a:solidFill>
                <a:srgbClr val="0000FF"/>
              </a:solidFill>
              <a:cs typeface="B Titr" pitchFamily="2" charset="-78"/>
            </a:endParaRPr>
          </a:p>
        </p:txBody>
      </p:sp>
      <p:sp>
        <p:nvSpPr>
          <p:cNvPr id="10" name="Rectangle 11"/>
          <p:cNvSpPr>
            <a:spLocks noChangeArrowheads="1"/>
          </p:cNvSpPr>
          <p:nvPr/>
        </p:nvSpPr>
        <p:spPr bwMode="auto">
          <a:xfrm>
            <a:off x="2438400" y="1143000"/>
            <a:ext cx="4843463" cy="785812"/>
          </a:xfrm>
          <a:prstGeom prst="rect">
            <a:avLst/>
          </a:prstGeom>
          <a:gradFill rotWithShape="1">
            <a:gsLst>
              <a:gs pos="0">
                <a:srgbClr val="FFFF99"/>
              </a:gs>
              <a:gs pos="100000">
                <a:srgbClr val="767647"/>
              </a:gs>
            </a:gsLst>
            <a:lin ang="5400000" scaled="1"/>
          </a:gradFill>
          <a:ln w="9525">
            <a:miter lim="800000"/>
            <a:headEnd/>
            <a:tailEnd/>
          </a:ln>
          <a:scene3d>
            <a:camera prst="legacyObliqueTopLeft"/>
            <a:lightRig rig="legacyFlat3" dir="t"/>
          </a:scene3d>
          <a:sp3d extrusionH="430200" prstMaterial="legacyMatte">
            <a:bevelT w="13500" h="13500" prst="angle"/>
            <a:bevelB w="13500" h="13500" prst="angle"/>
            <a:extrusionClr>
              <a:srgbClr val="FFFF99"/>
            </a:extrusionClr>
          </a:sp3d>
        </p:spPr>
        <p:txBody>
          <a:bodyPr wrap="none" anchor="ctr">
            <a:flatTx/>
          </a:bodyPr>
          <a:lstStyle/>
          <a:p>
            <a:pPr algn="ctr"/>
            <a:r>
              <a:rPr lang="fa-IR" sz="3200" dirty="0">
                <a:solidFill>
                  <a:schemeClr val="bg1"/>
                </a:solidFill>
                <a:cs typeface="B Traffic" pitchFamily="2" charset="-78"/>
              </a:rPr>
              <a:t>نیاز به : تعالی - اوج</a:t>
            </a:r>
            <a:endParaRPr lang="en-US" sz="3200" dirty="0">
              <a:solidFill>
                <a:schemeClr val="bg1"/>
              </a:solidFill>
              <a:cs typeface="B Traffic" pitchFamily="2" charset="-78"/>
            </a:endParaRPr>
          </a:p>
        </p:txBody>
      </p:sp>
      <p:sp>
        <p:nvSpPr>
          <p:cNvPr id="11" name="Rectangle 10"/>
          <p:cNvSpPr>
            <a:spLocks noChangeArrowheads="1"/>
          </p:cNvSpPr>
          <p:nvPr/>
        </p:nvSpPr>
        <p:spPr bwMode="auto">
          <a:xfrm>
            <a:off x="2362200" y="2133600"/>
            <a:ext cx="6038850" cy="935037"/>
          </a:xfrm>
          <a:prstGeom prst="rect">
            <a:avLst/>
          </a:prstGeom>
          <a:gradFill rotWithShape="1">
            <a:gsLst>
              <a:gs pos="0">
                <a:srgbClr val="FF00FF"/>
              </a:gs>
              <a:gs pos="100000">
                <a:srgbClr val="760076"/>
              </a:gs>
            </a:gsLst>
            <a:lin ang="5400000" scaled="1"/>
          </a:gradFill>
          <a:ln w="9525">
            <a:miter lim="800000"/>
            <a:headEnd/>
            <a:tailEnd/>
          </a:ln>
          <a:scene3d>
            <a:camera prst="legacyObliqueTopLeft"/>
            <a:lightRig rig="legacyFlat3" dir="t"/>
          </a:scene3d>
          <a:sp3d extrusionH="430200" prstMaterial="legacyMatte">
            <a:bevelT w="13500" h="13500" prst="angle"/>
            <a:bevelB w="13500" h="13500" prst="angle"/>
            <a:extrusionClr>
              <a:srgbClr val="FF00FF"/>
            </a:extrusionClr>
          </a:sp3d>
        </p:spPr>
        <p:txBody>
          <a:bodyPr wrap="none" anchor="ctr">
            <a:flatTx/>
          </a:bodyPr>
          <a:lstStyle/>
          <a:p>
            <a:r>
              <a:rPr lang="fa-IR" sz="1800" dirty="0">
                <a:solidFill>
                  <a:srgbClr val="00FF00"/>
                </a:solidFill>
                <a:cs typeface="B Traffic" pitchFamily="2" charset="-78"/>
              </a:rPr>
              <a:t>    </a:t>
            </a:r>
            <a:r>
              <a:rPr lang="fa-IR" sz="1800" dirty="0">
                <a:solidFill>
                  <a:schemeClr val="bg1"/>
                </a:solidFill>
                <a:cs typeface="B Traffic" pitchFamily="2" charset="-78"/>
              </a:rPr>
              <a:t>نیاز های : 1-  درونی : حرمت نفس – خودمختاری – پیشرفت – احترام</a:t>
            </a:r>
          </a:p>
          <a:p>
            <a:r>
              <a:rPr lang="fa-IR" sz="1800" dirty="0">
                <a:solidFill>
                  <a:schemeClr val="bg1"/>
                </a:solidFill>
                <a:cs typeface="B Traffic" pitchFamily="2" charset="-78"/>
              </a:rPr>
              <a:t>                 2- بیرونی : پایگاه – مقام – شهرت – جلب توجه</a:t>
            </a:r>
            <a:endParaRPr lang="en-US" sz="1800" dirty="0">
              <a:solidFill>
                <a:schemeClr val="bg1"/>
              </a:solidFill>
              <a:cs typeface="B Traffic" pitchFamily="2" charset="-78"/>
            </a:endParaRPr>
          </a:p>
        </p:txBody>
      </p:sp>
      <p:sp>
        <p:nvSpPr>
          <p:cNvPr id="12" name="Rectangle 8"/>
          <p:cNvSpPr>
            <a:spLocks noChangeArrowheads="1"/>
          </p:cNvSpPr>
          <p:nvPr/>
        </p:nvSpPr>
        <p:spPr bwMode="auto">
          <a:xfrm>
            <a:off x="2667000" y="3276600"/>
            <a:ext cx="5786438" cy="782638"/>
          </a:xfrm>
          <a:prstGeom prst="rect">
            <a:avLst/>
          </a:prstGeom>
          <a:gradFill rotWithShape="1">
            <a:gsLst>
              <a:gs pos="0">
                <a:srgbClr val="FF00FF"/>
              </a:gs>
              <a:gs pos="100000">
                <a:srgbClr val="760076"/>
              </a:gs>
            </a:gsLst>
            <a:lin ang="5400000" scaled="1"/>
          </a:gradFill>
          <a:ln w="9525">
            <a:miter lim="800000"/>
            <a:headEnd/>
            <a:tailEnd/>
          </a:ln>
          <a:scene3d>
            <a:camera prst="legacyObliqueTopLeft"/>
            <a:lightRig rig="legacyFlat3" dir="t"/>
          </a:scene3d>
          <a:sp3d extrusionH="430200" prstMaterial="legacyMatte">
            <a:bevelT w="13500" h="13500" prst="angle"/>
            <a:bevelB w="13500" h="13500" prst="angle"/>
            <a:extrusionClr>
              <a:srgbClr val="FF00FF"/>
            </a:extrusionClr>
          </a:sp3d>
        </p:spPr>
        <p:txBody>
          <a:bodyPr wrap="none" anchor="ctr">
            <a:flatTx/>
          </a:bodyPr>
          <a:lstStyle/>
          <a:p>
            <a:pPr algn="ctr"/>
            <a:r>
              <a:rPr lang="fa-IR" sz="2400" dirty="0">
                <a:solidFill>
                  <a:srgbClr val="00FF00"/>
                </a:solidFill>
                <a:cs typeface="B Traffic" pitchFamily="2" charset="-78"/>
              </a:rPr>
              <a:t>نیاز به : عاطفه – تعلق خاطر - دوستی</a:t>
            </a:r>
            <a:endParaRPr lang="en-US" sz="2400" dirty="0">
              <a:solidFill>
                <a:srgbClr val="00FF00"/>
              </a:solidFill>
              <a:cs typeface="B Traffic" pitchFamily="2" charset="-78"/>
            </a:endParaRPr>
          </a:p>
        </p:txBody>
      </p:sp>
      <p:sp>
        <p:nvSpPr>
          <p:cNvPr id="13" name="Rectangle 7"/>
          <p:cNvSpPr>
            <a:spLocks noChangeArrowheads="1"/>
          </p:cNvSpPr>
          <p:nvPr/>
        </p:nvSpPr>
        <p:spPr bwMode="auto">
          <a:xfrm>
            <a:off x="2590799" y="4343400"/>
            <a:ext cx="6553201" cy="935037"/>
          </a:xfrm>
          <a:prstGeom prst="rect">
            <a:avLst/>
          </a:prstGeom>
          <a:gradFill rotWithShape="1">
            <a:gsLst>
              <a:gs pos="0">
                <a:srgbClr val="FF00FF"/>
              </a:gs>
              <a:gs pos="100000">
                <a:srgbClr val="760076"/>
              </a:gs>
            </a:gsLst>
            <a:lin ang="5400000" scaled="1"/>
          </a:gradFill>
          <a:ln w="9525">
            <a:miter lim="800000"/>
            <a:headEnd/>
            <a:tailEnd/>
          </a:ln>
          <a:scene3d>
            <a:camera prst="legacyObliqueTopLeft"/>
            <a:lightRig rig="legacyFlat3" dir="t"/>
          </a:scene3d>
          <a:sp3d extrusionH="430200" prstMaterial="legacyMatte">
            <a:bevelT w="13500" h="13500" prst="angle"/>
            <a:bevelB w="13500" h="13500" prst="angle"/>
            <a:extrusionClr>
              <a:schemeClr val="folHlink"/>
            </a:extrusionClr>
          </a:sp3d>
        </p:spPr>
        <p:txBody>
          <a:bodyPr wrap="none" anchor="ctr">
            <a:flatTx/>
          </a:bodyPr>
          <a:lstStyle/>
          <a:p>
            <a:pPr algn="ctr"/>
            <a:r>
              <a:rPr lang="fa-IR" sz="2000" dirty="0">
                <a:solidFill>
                  <a:schemeClr val="bg1"/>
                </a:solidFill>
                <a:cs typeface="B Traffic" pitchFamily="2" charset="-78"/>
              </a:rPr>
              <a:t>نیاز</a:t>
            </a:r>
            <a:r>
              <a:rPr lang="fa-IR" sz="2200" dirty="0">
                <a:solidFill>
                  <a:schemeClr val="bg1"/>
                </a:solidFill>
                <a:cs typeface="B Traffic" pitchFamily="2" charset="-78"/>
              </a:rPr>
              <a:t> به : امنیت و محفوظ ماندن در برابر خطرات فیزیکی و عاطفی</a:t>
            </a:r>
            <a:endParaRPr lang="en-US" sz="2200" dirty="0">
              <a:solidFill>
                <a:schemeClr val="bg1"/>
              </a:solidFill>
              <a:cs typeface="B Traffic" pitchFamily="2" charset="-78"/>
            </a:endParaRPr>
          </a:p>
        </p:txBody>
      </p:sp>
      <p:sp>
        <p:nvSpPr>
          <p:cNvPr id="14" name="Rectangle 6"/>
          <p:cNvSpPr>
            <a:spLocks noChangeArrowheads="1"/>
          </p:cNvSpPr>
          <p:nvPr/>
        </p:nvSpPr>
        <p:spPr bwMode="auto">
          <a:xfrm>
            <a:off x="2971799" y="5486400"/>
            <a:ext cx="6172201" cy="935038"/>
          </a:xfrm>
          <a:prstGeom prst="rect">
            <a:avLst/>
          </a:prstGeom>
          <a:gradFill rotWithShape="1">
            <a:gsLst>
              <a:gs pos="0">
                <a:srgbClr val="CCFF66"/>
              </a:gs>
              <a:gs pos="100000">
                <a:srgbClr val="5E762F"/>
              </a:gs>
            </a:gsLst>
            <a:lin ang="5400000" scaled="1"/>
          </a:gradFill>
          <a:ln w="9525">
            <a:miter lim="800000"/>
            <a:headEnd/>
            <a:tailEnd/>
          </a:ln>
          <a:scene3d>
            <a:camera prst="legacyObliqueTopLeft"/>
            <a:lightRig rig="legacyFlat3" dir="t"/>
          </a:scene3d>
          <a:sp3d extrusionH="430200" prstMaterial="legacyMatte">
            <a:bevelT w="13500" h="13500" prst="angle"/>
            <a:bevelB w="13500" h="13500" prst="angle"/>
            <a:extrusionClr>
              <a:srgbClr val="CCFF66"/>
            </a:extrusionClr>
          </a:sp3d>
        </p:spPr>
        <p:txBody>
          <a:bodyPr wrap="none" anchor="ctr">
            <a:flatTx/>
          </a:bodyPr>
          <a:lstStyle/>
          <a:p>
            <a:pPr algn="ctr"/>
            <a:r>
              <a:rPr lang="fa-IR" sz="2400" dirty="0">
                <a:solidFill>
                  <a:srgbClr val="0000FF"/>
                </a:solidFill>
                <a:cs typeface="B Traffic" pitchFamily="2" charset="-78"/>
              </a:rPr>
              <a:t>نیاز به  :  غذا – مسکن – پوشاک – بهداشت - درمان</a:t>
            </a:r>
            <a:endParaRPr lang="en-US" sz="2400" dirty="0">
              <a:solidFill>
                <a:srgbClr val="0000FF"/>
              </a:solidFill>
              <a:cs typeface="B Traffic" pitchFamily="2" charset="-78"/>
            </a:endParaRPr>
          </a:p>
        </p:txBody>
      </p:sp>
      <p:graphicFrame>
        <p:nvGraphicFramePr>
          <p:cNvPr id="15" name="Diagram 14"/>
          <p:cNvGraphicFramePr/>
          <p:nvPr/>
        </p:nvGraphicFramePr>
        <p:xfrm>
          <a:off x="0" y="0"/>
          <a:ext cx="2895600" cy="6477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Rectangle 3"/>
          <p:cNvSpPr>
            <a:spLocks noChangeArrowheads="1"/>
          </p:cNvSpPr>
          <p:nvPr/>
        </p:nvSpPr>
        <p:spPr bwMode="auto">
          <a:xfrm rot="16200000">
            <a:off x="-1956977" y="2256256"/>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17" name="Left Arrow 16"/>
          <p:cNvSpPr/>
          <p:nvPr/>
        </p:nvSpPr>
        <p:spPr>
          <a:xfrm>
            <a:off x="0" y="64770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bg/>
                                          </p:spTgt>
                                        </p:tgtEl>
                                        <p:attrNameLst>
                                          <p:attrName>style.visibility</p:attrName>
                                        </p:attrNameLst>
                                      </p:cBhvr>
                                      <p:to>
                                        <p:strVal val="visible"/>
                                      </p:to>
                                    </p:set>
                                    <p:anim calcmode="lin" valueType="num">
                                      <p:cBhvr additive="base">
                                        <p:cTn id="7" dur="500" fill="hold"/>
                                        <p:tgtEl>
                                          <p:spTgt spid="1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4">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xEl>
                                              <p:pRg st="0" end="0"/>
                                            </p:txEl>
                                          </p:spTgt>
                                        </p:tgtEl>
                                        <p:attrNameLst>
                                          <p:attrName>style.visibility</p:attrName>
                                        </p:attrNameLst>
                                      </p:cBhvr>
                                      <p:to>
                                        <p:strVal val="visible"/>
                                      </p:to>
                                    </p:set>
                                    <p:anim calcmode="lin" valueType="num">
                                      <p:cBhvr additive="base">
                                        <p:cTn id="13"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bg/>
                                          </p:spTgt>
                                        </p:tgtEl>
                                        <p:attrNameLst>
                                          <p:attrName>style.visibility</p:attrName>
                                        </p:attrNameLst>
                                      </p:cBhvr>
                                      <p:to>
                                        <p:strVal val="visible"/>
                                      </p:to>
                                    </p:set>
                                    <p:anim calcmode="lin" valueType="num">
                                      <p:cBhvr additive="base">
                                        <p:cTn id="19" dur="500" fill="hold"/>
                                        <p:tgtEl>
                                          <p:spTgt spid="13">
                                            <p:bg/>
                                          </p:spTgt>
                                        </p:tgtEl>
                                        <p:attrNameLst>
                                          <p:attrName>ppt_x</p:attrName>
                                        </p:attrNameLst>
                                      </p:cBhvr>
                                      <p:tavLst>
                                        <p:tav tm="0">
                                          <p:val>
                                            <p:strVal val="#ppt_x"/>
                                          </p:val>
                                        </p:tav>
                                        <p:tav tm="100000">
                                          <p:val>
                                            <p:strVal val="#ppt_x"/>
                                          </p:val>
                                        </p:tav>
                                      </p:tavLst>
                                    </p:anim>
                                    <p:anim calcmode="lin" valueType="num">
                                      <p:cBhvr additive="base">
                                        <p:cTn id="20" dur="500" fill="hold"/>
                                        <p:tgtEl>
                                          <p:spTgt spid="13">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xEl>
                                              <p:pRg st="0" end="0"/>
                                            </p:txEl>
                                          </p:spTgt>
                                        </p:tgtEl>
                                        <p:attrNameLst>
                                          <p:attrName>style.visibility</p:attrName>
                                        </p:attrNameLst>
                                      </p:cBhvr>
                                      <p:to>
                                        <p:strVal val="visible"/>
                                      </p:to>
                                    </p:set>
                                    <p:anim calcmode="lin" valueType="num">
                                      <p:cBhvr additive="base">
                                        <p:cTn id="25"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bg/>
                                          </p:spTgt>
                                        </p:tgtEl>
                                        <p:attrNameLst>
                                          <p:attrName>style.visibility</p:attrName>
                                        </p:attrNameLst>
                                      </p:cBhvr>
                                      <p:to>
                                        <p:strVal val="visible"/>
                                      </p:to>
                                    </p:set>
                                    <p:anim calcmode="lin" valueType="num">
                                      <p:cBhvr additive="base">
                                        <p:cTn id="31" dur="500" fill="hold"/>
                                        <p:tgtEl>
                                          <p:spTgt spid="12">
                                            <p:bg/>
                                          </p:spTgt>
                                        </p:tgtEl>
                                        <p:attrNameLst>
                                          <p:attrName>ppt_x</p:attrName>
                                        </p:attrNameLst>
                                      </p:cBhvr>
                                      <p:tavLst>
                                        <p:tav tm="0">
                                          <p:val>
                                            <p:strVal val="#ppt_x"/>
                                          </p:val>
                                        </p:tav>
                                        <p:tav tm="100000">
                                          <p:val>
                                            <p:strVal val="#ppt_x"/>
                                          </p:val>
                                        </p:tav>
                                      </p:tavLst>
                                    </p:anim>
                                    <p:anim calcmode="lin" valueType="num">
                                      <p:cBhvr additive="base">
                                        <p:cTn id="32" dur="500" fill="hold"/>
                                        <p:tgtEl>
                                          <p:spTgt spid="12">
                                            <p:bg/>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bg/>
                                          </p:spTgt>
                                        </p:tgtEl>
                                        <p:attrNameLst>
                                          <p:attrName>style.visibility</p:attrName>
                                        </p:attrNameLst>
                                      </p:cBhvr>
                                      <p:to>
                                        <p:strVal val="visible"/>
                                      </p:to>
                                    </p:set>
                                    <p:anim calcmode="lin" valueType="num">
                                      <p:cBhvr additive="base">
                                        <p:cTn id="43" dur="500" fill="hold"/>
                                        <p:tgtEl>
                                          <p:spTgt spid="11">
                                            <p:bg/>
                                          </p:spTgt>
                                        </p:tgtEl>
                                        <p:attrNameLst>
                                          <p:attrName>ppt_x</p:attrName>
                                        </p:attrNameLst>
                                      </p:cBhvr>
                                      <p:tavLst>
                                        <p:tav tm="0">
                                          <p:val>
                                            <p:strVal val="#ppt_x"/>
                                          </p:val>
                                        </p:tav>
                                        <p:tav tm="100000">
                                          <p:val>
                                            <p:strVal val="#ppt_x"/>
                                          </p:val>
                                        </p:tav>
                                      </p:tavLst>
                                    </p:anim>
                                    <p:anim calcmode="lin" valueType="num">
                                      <p:cBhvr additive="base">
                                        <p:cTn id="44" dur="500" fill="hold"/>
                                        <p:tgtEl>
                                          <p:spTgt spid="11">
                                            <p:bg/>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xEl>
                                              <p:pRg st="0" end="0"/>
                                            </p:txEl>
                                          </p:spTgt>
                                        </p:tgtEl>
                                        <p:attrNameLst>
                                          <p:attrName>style.visibility</p:attrName>
                                        </p:attrNameLst>
                                      </p:cBhvr>
                                      <p:to>
                                        <p:strVal val="visible"/>
                                      </p:to>
                                    </p:set>
                                    <p:anim calcmode="lin" valueType="num">
                                      <p:cBhvr additive="base">
                                        <p:cTn id="49"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1">
                                            <p:txEl>
                                              <p:pRg st="1" end="1"/>
                                            </p:txEl>
                                          </p:spTgt>
                                        </p:tgtEl>
                                        <p:attrNameLst>
                                          <p:attrName>style.visibility</p:attrName>
                                        </p:attrNameLst>
                                      </p:cBhvr>
                                      <p:to>
                                        <p:strVal val="visible"/>
                                      </p:to>
                                    </p:set>
                                    <p:anim calcmode="lin" valueType="num">
                                      <p:cBhvr additive="base">
                                        <p:cTn id="55"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0">
                                            <p:bg/>
                                          </p:spTgt>
                                        </p:tgtEl>
                                        <p:attrNameLst>
                                          <p:attrName>style.visibility</p:attrName>
                                        </p:attrNameLst>
                                      </p:cBhvr>
                                      <p:to>
                                        <p:strVal val="visible"/>
                                      </p:to>
                                    </p:set>
                                    <p:anim calcmode="lin" valueType="num">
                                      <p:cBhvr additive="base">
                                        <p:cTn id="61" dur="500" fill="hold"/>
                                        <p:tgtEl>
                                          <p:spTgt spid="10">
                                            <p:bg/>
                                          </p:spTgt>
                                        </p:tgtEl>
                                        <p:attrNameLst>
                                          <p:attrName>ppt_x</p:attrName>
                                        </p:attrNameLst>
                                      </p:cBhvr>
                                      <p:tavLst>
                                        <p:tav tm="0">
                                          <p:val>
                                            <p:strVal val="#ppt_x"/>
                                          </p:val>
                                        </p:tav>
                                        <p:tav tm="100000">
                                          <p:val>
                                            <p:strVal val="#ppt_x"/>
                                          </p:val>
                                        </p:tav>
                                      </p:tavLst>
                                    </p:anim>
                                    <p:anim calcmode="lin" valueType="num">
                                      <p:cBhvr additive="base">
                                        <p:cTn id="62" dur="500" fill="hold"/>
                                        <p:tgtEl>
                                          <p:spTgt spid="10">
                                            <p:bg/>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0">
                                            <p:txEl>
                                              <p:pRg st="0" end="0"/>
                                            </p:txEl>
                                          </p:spTgt>
                                        </p:tgtEl>
                                        <p:attrNameLst>
                                          <p:attrName>style.visibility</p:attrName>
                                        </p:attrNameLst>
                                      </p:cBhvr>
                                      <p:to>
                                        <p:strVal val="visible"/>
                                      </p:to>
                                    </p:set>
                                    <p:anim calcmode="lin" valueType="num">
                                      <p:cBhvr additive="base">
                                        <p:cTn id="6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animBg="1"/>
      <p:bldP spid="11" grpId="0" build="p" animBg="1"/>
      <p:bldP spid="12" grpId="0" build="p" animBg="1"/>
      <p:bldP spid="13" grpId="0" build="p" animBg="1"/>
      <p:bldP spid="14" grpId="0" build="p" animBg="1"/>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1"/>
          <p:cNvSpPr>
            <a:spLocks noChangeArrowheads="1"/>
          </p:cNvSpPr>
          <p:nvPr/>
        </p:nvSpPr>
        <p:spPr bwMode="auto">
          <a:xfrm>
            <a:off x="1066800" y="0"/>
            <a:ext cx="77724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fa-IR" sz="3200" b="1" i="0" u="none" strike="noStrike" cap="none" normalizeH="0" baseline="0" dirty="0" smtClean="0">
                <a:ln>
                  <a:noFill/>
                </a:ln>
                <a:solidFill>
                  <a:srgbClr val="C00000"/>
                </a:solidFill>
                <a:effectLst/>
                <a:latin typeface="Calibri" pitchFamily="34" charset="0"/>
                <a:ea typeface="Calibri" pitchFamily="34" charset="0"/>
                <a:cs typeface="+mj-cs"/>
              </a:rPr>
              <a:t>نظريه گريس آر جريس</a:t>
            </a:r>
            <a:r>
              <a:rPr kumimoji="0" lang="fa-IR" sz="3200" b="0" i="0" u="none" strike="noStrike" cap="none" normalizeH="0" baseline="0" dirty="0" smtClean="0">
                <a:ln>
                  <a:noFill/>
                </a:ln>
                <a:solidFill>
                  <a:srgbClr val="C00000"/>
                </a:solidFill>
                <a:effectLst/>
                <a:latin typeface="Calibri" pitchFamily="34" charset="0"/>
                <a:ea typeface="Calibri" pitchFamily="34" charset="0"/>
                <a:cs typeface="+mj-cs"/>
              </a:rPr>
              <a:t> : </a:t>
            </a:r>
            <a:endParaRPr kumimoji="0" lang="en-US" sz="3200" b="0" i="0" u="none" strike="noStrike" cap="none" normalizeH="0" baseline="0" dirty="0" smtClean="0">
              <a:ln>
                <a:noFill/>
              </a:ln>
              <a:solidFill>
                <a:srgbClr val="C00000"/>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آرجريس بر روي ناسازگاري فرد و سازمان كه ناشي از عوامل رواني است تاكيد دارد و به رشد شحصيت اشاره مي كند .</a:t>
            </a: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 به نظر وي انسان در مرحله كودكي به ديگران متكي است ولي پس از رسيدن به سن بلوغ و رشد نياز دارد كه نقش پويا و سازنده اي ايفاكند . </a:t>
            </a: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وقتي كه چنين فرد بالقوه اي فعال و سازنده به استخدام سازمان درمي آيد از او انتظار  مي رود كه به دوران كودكي باز گردد و با از دست دادن استقلال خود ، از ديگران پيروي كند </a:t>
            </a: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كه اين امر بر خلاف غريزه طبيعي فرد است كه نه تنها مانع رشد شخصيت وي مي گردد </a:t>
            </a: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بلكه موجب مي شود </a:t>
            </a:r>
            <a:r>
              <a:rPr kumimoji="0" lang="fa-IR" sz="2400" b="0" i="0" u="none" strike="noStrike" cap="none" normalizeH="0" baseline="0" dirty="0" smtClean="0">
                <a:ln>
                  <a:noFill/>
                </a:ln>
                <a:solidFill>
                  <a:srgbClr val="00B050"/>
                </a:solidFill>
                <a:effectLst/>
                <a:latin typeface="Calibri" pitchFamily="34" charset="0"/>
                <a:ea typeface="Calibri" pitchFamily="34" charset="0"/>
                <a:cs typeface="+mj-cs"/>
              </a:rPr>
              <a:t>واكنشهاي نا مطلوبي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 چون </a:t>
            </a:r>
            <a:r>
              <a:rPr kumimoji="0" lang="fa-IR" sz="2400" b="0" i="0" u="none" strike="noStrike" cap="none" normalizeH="0" baseline="0" dirty="0" smtClean="0">
                <a:ln>
                  <a:noFill/>
                </a:ln>
                <a:solidFill>
                  <a:srgbClr val="00B0F0"/>
                </a:solidFill>
                <a:effectLst/>
                <a:latin typeface="Calibri" pitchFamily="34" charset="0"/>
                <a:ea typeface="Calibri" pitchFamily="34" charset="0"/>
                <a:cs typeface="+mj-cs"/>
              </a:rPr>
              <a:t>اعتصاب ، كاهش عمومي ميزان توليد ، مشاجره در محل كار و ...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كه </a:t>
            </a:r>
            <a:r>
              <a:rPr kumimoji="0" lang="fa-IR" sz="2400" b="0" i="0" u="none" strike="noStrike" cap="none" normalizeH="0" baseline="0" dirty="0" smtClean="0">
                <a:ln>
                  <a:noFill/>
                </a:ln>
                <a:solidFill>
                  <a:srgbClr val="C00000"/>
                </a:solidFill>
                <a:effectLst/>
                <a:latin typeface="Calibri" pitchFamily="34" charset="0"/>
                <a:ea typeface="Calibri" pitchFamily="34" charset="0"/>
                <a:cs typeface="+mj-cs"/>
              </a:rPr>
              <a:t>نشانه اعتراض به شرايط غير طبيعي محيط كار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است در او ايجاد شود .</a:t>
            </a:r>
          </a:p>
          <a:p>
            <a:pPr marL="0" marR="0" lvl="0" indent="0" algn="r" defTabSz="914400" rtl="1" eaLnBrk="0" fontAlgn="base" latinLnBrk="0" hangingPunct="0">
              <a:lnSpc>
                <a:spcPct val="100000"/>
              </a:lnSpc>
              <a:spcBef>
                <a:spcPct val="0"/>
              </a:spcBef>
              <a:spcAft>
                <a:spcPct val="0"/>
              </a:spcAft>
              <a:buClrTx/>
              <a:buSzTx/>
              <a:buFontTx/>
              <a:buNone/>
              <a:tabLst/>
            </a:pPr>
            <a:endParaRPr lang="fa-IR" sz="2400" dirty="0" smtClean="0">
              <a:latin typeface="Calibri" pitchFamily="34" charset="0"/>
              <a:ea typeface="Calibri"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 </a:t>
            </a:r>
            <a:r>
              <a:rPr kumimoji="0" lang="fa-IR" sz="2400" b="0" i="0" u="none" strike="noStrike" cap="none" normalizeH="0" baseline="0" dirty="0" smtClean="0">
                <a:ln>
                  <a:noFill/>
                </a:ln>
                <a:solidFill>
                  <a:srgbClr val="92D050"/>
                </a:solidFill>
                <a:effectLst/>
                <a:latin typeface="Calibri" pitchFamily="34" charset="0"/>
                <a:ea typeface="Calibri" pitchFamily="34" charset="0"/>
                <a:cs typeface="+mj-cs"/>
              </a:rPr>
              <a:t>در نتيجه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 انرژي انساني كه مي توانست براي رشد شخصي وي صرف شود براي </a:t>
            </a:r>
            <a:r>
              <a:rPr kumimoji="0" lang="fa-IR" sz="2400" b="0" i="0" u="none" strike="noStrike" cap="none" normalizeH="0" baseline="0" dirty="0" smtClean="0">
                <a:ln>
                  <a:noFill/>
                </a:ln>
                <a:solidFill>
                  <a:srgbClr val="0070C0"/>
                </a:solidFill>
                <a:effectLst/>
                <a:latin typeface="Calibri" pitchFamily="34" charset="0"/>
                <a:ea typeface="Calibri" pitchFamily="34" charset="0"/>
                <a:cs typeface="+mj-cs"/>
              </a:rPr>
              <a:t>ايجاد حالت دفاعي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در شخص و </a:t>
            </a:r>
            <a:r>
              <a:rPr kumimoji="0" lang="fa-IR" sz="2400" b="0" i="0" u="none" strike="noStrike" cap="none" normalizeH="0" baseline="0" dirty="0" smtClean="0">
                <a:ln>
                  <a:noFill/>
                </a:ln>
                <a:solidFill>
                  <a:srgbClr val="0070C0"/>
                </a:solidFill>
                <a:effectLst/>
                <a:latin typeface="Calibri" pitchFamily="34" charset="0"/>
                <a:ea typeface="Calibri" pitchFamily="34" charset="0"/>
                <a:cs typeface="+mj-cs"/>
              </a:rPr>
              <a:t>خنثي كردن</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 تلاش مجريان براي كنترل وي از بين مي رود . </a:t>
            </a:r>
            <a:endParaRPr kumimoji="0" lang="fa-IR" sz="2400" b="0" i="0" u="none" strike="noStrike" cap="none" normalizeH="0" baseline="0" dirty="0" smtClean="0">
              <a:ln>
                <a:noFill/>
              </a:ln>
              <a:solidFill>
                <a:schemeClr val="tx1"/>
              </a:solidFill>
              <a:effectLst/>
              <a:latin typeface="Arial" pitchFamily="34" charset="0"/>
              <a:cs typeface="+mj-cs"/>
            </a:endParaRPr>
          </a:p>
        </p:txBody>
      </p:sp>
      <p:sp>
        <p:nvSpPr>
          <p:cNvPr id="5" name="Rectangle 3"/>
          <p:cNvSpPr>
            <a:spLocks noChangeArrowheads="1"/>
          </p:cNvSpPr>
          <p:nvPr/>
        </p:nvSpPr>
        <p:spPr bwMode="auto">
          <a:xfrm rot="16200000">
            <a:off x="-1799057" y="2256256"/>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6" name="Left Arrow 5"/>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6193">
                                            <p:txEl>
                                              <p:pRg st="0" end="0"/>
                                            </p:txEl>
                                          </p:spTgt>
                                        </p:tgtEl>
                                        <p:attrNameLst>
                                          <p:attrName>style.visibility</p:attrName>
                                        </p:attrNameLst>
                                      </p:cBhvr>
                                      <p:to>
                                        <p:strVal val="visible"/>
                                      </p:to>
                                    </p:set>
                                    <p:anim calcmode="lin" valueType="num">
                                      <p:cBhvr additive="base">
                                        <p:cTn id="7" dur="500" fill="hold"/>
                                        <p:tgtEl>
                                          <p:spTgt spid="13619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619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6193">
                                            <p:txEl>
                                              <p:pRg st="1" end="1"/>
                                            </p:txEl>
                                          </p:spTgt>
                                        </p:tgtEl>
                                        <p:attrNameLst>
                                          <p:attrName>style.visibility</p:attrName>
                                        </p:attrNameLst>
                                      </p:cBhvr>
                                      <p:to>
                                        <p:strVal val="visible"/>
                                      </p:to>
                                    </p:set>
                                    <p:anim calcmode="lin" valueType="num">
                                      <p:cBhvr additive="base">
                                        <p:cTn id="13" dur="500" fill="hold"/>
                                        <p:tgtEl>
                                          <p:spTgt spid="13619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619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6193">
                                            <p:txEl>
                                              <p:pRg st="2" end="2"/>
                                            </p:txEl>
                                          </p:spTgt>
                                        </p:tgtEl>
                                        <p:attrNameLst>
                                          <p:attrName>style.visibility</p:attrName>
                                        </p:attrNameLst>
                                      </p:cBhvr>
                                      <p:to>
                                        <p:strVal val="visible"/>
                                      </p:to>
                                    </p:set>
                                    <p:anim calcmode="lin" valueType="num">
                                      <p:cBhvr additive="base">
                                        <p:cTn id="19" dur="500" fill="hold"/>
                                        <p:tgtEl>
                                          <p:spTgt spid="13619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619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6193">
                                            <p:txEl>
                                              <p:pRg st="3" end="3"/>
                                            </p:txEl>
                                          </p:spTgt>
                                        </p:tgtEl>
                                        <p:attrNameLst>
                                          <p:attrName>style.visibility</p:attrName>
                                        </p:attrNameLst>
                                      </p:cBhvr>
                                      <p:to>
                                        <p:strVal val="visible"/>
                                      </p:to>
                                    </p:set>
                                    <p:anim calcmode="lin" valueType="num">
                                      <p:cBhvr additive="base">
                                        <p:cTn id="25" dur="500" fill="hold"/>
                                        <p:tgtEl>
                                          <p:spTgt spid="13619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619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6193">
                                            <p:txEl>
                                              <p:pRg st="4" end="4"/>
                                            </p:txEl>
                                          </p:spTgt>
                                        </p:tgtEl>
                                        <p:attrNameLst>
                                          <p:attrName>style.visibility</p:attrName>
                                        </p:attrNameLst>
                                      </p:cBhvr>
                                      <p:to>
                                        <p:strVal val="visible"/>
                                      </p:to>
                                    </p:set>
                                    <p:anim calcmode="lin" valueType="num">
                                      <p:cBhvr additive="base">
                                        <p:cTn id="31" dur="500" fill="hold"/>
                                        <p:tgtEl>
                                          <p:spTgt spid="13619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619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6193">
                                            <p:txEl>
                                              <p:pRg st="5" end="5"/>
                                            </p:txEl>
                                          </p:spTgt>
                                        </p:tgtEl>
                                        <p:attrNameLst>
                                          <p:attrName>style.visibility</p:attrName>
                                        </p:attrNameLst>
                                      </p:cBhvr>
                                      <p:to>
                                        <p:strVal val="visible"/>
                                      </p:to>
                                    </p:set>
                                    <p:anim calcmode="lin" valueType="num">
                                      <p:cBhvr additive="base">
                                        <p:cTn id="37" dur="500" fill="hold"/>
                                        <p:tgtEl>
                                          <p:spTgt spid="13619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619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6193">
                                            <p:txEl>
                                              <p:pRg st="7" end="7"/>
                                            </p:txEl>
                                          </p:spTgt>
                                        </p:tgtEl>
                                        <p:attrNameLst>
                                          <p:attrName>style.visibility</p:attrName>
                                        </p:attrNameLst>
                                      </p:cBhvr>
                                      <p:to>
                                        <p:strVal val="visible"/>
                                      </p:to>
                                    </p:set>
                                    <p:anim calcmode="lin" valueType="num">
                                      <p:cBhvr additive="base">
                                        <p:cTn id="43" dur="500" fill="hold"/>
                                        <p:tgtEl>
                                          <p:spTgt spid="13619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3619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3" grpId="0" build="p"/>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95400" y="228600"/>
            <a:ext cx="7391400" cy="5693866"/>
          </a:xfrm>
          <a:prstGeom prst="rect">
            <a:avLst/>
          </a:prstGeom>
        </p:spPr>
        <p:txBody>
          <a:bodyPr wrap="square">
            <a:spAutoFit/>
          </a:bodyPr>
          <a:lstStyle/>
          <a:p>
            <a:pPr lvl="0" algn="r" rtl="1" eaLnBrk="0" fontAlgn="base" hangingPunct="0">
              <a:spcBef>
                <a:spcPct val="0"/>
              </a:spcBef>
              <a:spcAft>
                <a:spcPct val="0"/>
              </a:spcAft>
            </a:pPr>
            <a:r>
              <a:rPr lang="fa-IR" sz="2800" dirty="0" smtClean="0">
                <a:solidFill>
                  <a:srgbClr val="C00000"/>
                </a:solidFill>
                <a:latin typeface="Calibri" pitchFamily="34" charset="0"/>
                <a:ea typeface="Calibri" pitchFamily="34" charset="0"/>
                <a:cs typeface="+mj-cs"/>
              </a:rPr>
              <a:t>آرجريس </a:t>
            </a:r>
            <a:r>
              <a:rPr lang="fa-IR" sz="2400" dirty="0" smtClean="0">
                <a:latin typeface="Calibri" pitchFamily="34" charset="0"/>
                <a:ea typeface="Calibri" pitchFamily="34" charset="0"/>
                <a:cs typeface="+mj-cs"/>
              </a:rPr>
              <a:t>معتقد است انرژي رواني به جاي آنكه به سوي خوديابي و توسعه و تكامل سازماني هدايت شود عليه اهداف سازمان مي سوزد و ازبين مي رود .</a:t>
            </a:r>
          </a:p>
          <a:p>
            <a:pPr lvl="0" algn="r" rtl="1" eaLnBrk="0" fontAlgn="base" hangingPunct="0">
              <a:spcBef>
                <a:spcPct val="0"/>
              </a:spcBef>
              <a:spcAft>
                <a:spcPct val="0"/>
              </a:spcAft>
            </a:pPr>
            <a:r>
              <a:rPr lang="fa-IR" sz="2400" dirty="0" smtClean="0">
                <a:latin typeface="Calibri" pitchFamily="34" charset="0"/>
                <a:ea typeface="Calibri" pitchFamily="34" charset="0"/>
                <a:cs typeface="+mj-cs"/>
              </a:rPr>
              <a:t> درنتيجه باعث يك دور باطل در محيط كار ايجاد شود كه در آن افراد به كناره گيري ترغيب مي شوند و همين امر موجب مي شود مديريت شديد تر عمل كند تا بتواند بي تفاوتي را كاهش و روح وفاداري به سازمان را پرورش دهد . </a:t>
            </a:r>
          </a:p>
          <a:p>
            <a:pPr lvl="0" algn="r" rtl="1" eaLnBrk="0" fontAlgn="base" hangingPunct="0">
              <a:spcBef>
                <a:spcPct val="0"/>
              </a:spcBef>
              <a:spcAft>
                <a:spcPct val="0"/>
              </a:spcAft>
            </a:pPr>
            <a:endParaRPr lang="en-US" sz="2400" dirty="0" smtClean="0">
              <a:latin typeface="Arial" pitchFamily="34" charset="0"/>
              <a:cs typeface="+mj-cs"/>
            </a:endParaRPr>
          </a:p>
          <a:p>
            <a:pPr lvl="0" algn="r" rtl="1" eaLnBrk="0" fontAlgn="base" hangingPunct="0">
              <a:spcBef>
                <a:spcPct val="0"/>
              </a:spcBef>
              <a:spcAft>
                <a:spcPct val="0"/>
              </a:spcAft>
            </a:pPr>
            <a:r>
              <a:rPr lang="fa-IR" sz="2400" dirty="0" smtClean="0">
                <a:solidFill>
                  <a:srgbClr val="00B0F0"/>
                </a:solidFill>
                <a:latin typeface="Calibri" pitchFamily="34" charset="0"/>
                <a:ea typeface="Calibri" pitchFamily="34" charset="0"/>
                <a:cs typeface="+mj-cs"/>
              </a:rPr>
              <a:t>آرجريس</a:t>
            </a:r>
            <a:r>
              <a:rPr lang="fa-IR" sz="2400" dirty="0" smtClean="0">
                <a:latin typeface="Calibri" pitchFamily="34" charset="0"/>
                <a:ea typeface="Calibri" pitchFamily="34" charset="0"/>
                <a:cs typeface="+mj-cs"/>
              </a:rPr>
              <a:t> معتقد است كه اولين مرحله و قدمي كه يك سازمان در راه تامين </a:t>
            </a:r>
            <a:r>
              <a:rPr lang="fa-IR" sz="2400" dirty="0" smtClean="0">
                <a:solidFill>
                  <a:srgbClr val="92D050"/>
                </a:solidFill>
                <a:latin typeface="Calibri" pitchFamily="34" charset="0"/>
                <a:ea typeface="Calibri" pitchFamily="34" charset="0"/>
                <a:cs typeface="+mj-cs"/>
              </a:rPr>
              <a:t>بهداشت </a:t>
            </a:r>
            <a:r>
              <a:rPr lang="fa-IR" sz="2400" dirty="0" smtClean="0">
                <a:latin typeface="Calibri" pitchFamily="34" charset="0"/>
                <a:ea typeface="Calibri" pitchFamily="34" charset="0"/>
                <a:cs typeface="+mj-cs"/>
              </a:rPr>
              <a:t>و</a:t>
            </a:r>
            <a:r>
              <a:rPr lang="fa-IR" sz="2400" dirty="0" smtClean="0">
                <a:solidFill>
                  <a:srgbClr val="92D050"/>
                </a:solidFill>
                <a:latin typeface="Calibri" pitchFamily="34" charset="0"/>
                <a:ea typeface="Calibri" pitchFamily="34" charset="0"/>
                <a:cs typeface="+mj-cs"/>
              </a:rPr>
              <a:t> سلامت اجتماعي  </a:t>
            </a:r>
            <a:r>
              <a:rPr lang="fa-IR" sz="2400" dirty="0" smtClean="0">
                <a:latin typeface="Calibri" pitchFamily="34" charset="0"/>
                <a:ea typeface="Calibri" pitchFamily="34" charset="0"/>
                <a:cs typeface="+mj-cs"/>
              </a:rPr>
              <a:t>برمي دارد </a:t>
            </a:r>
          </a:p>
          <a:p>
            <a:pPr lvl="0" algn="r" rtl="1" eaLnBrk="0" fontAlgn="base" hangingPunct="0">
              <a:spcBef>
                <a:spcPct val="0"/>
              </a:spcBef>
              <a:spcAft>
                <a:spcPct val="0"/>
              </a:spcAft>
            </a:pPr>
            <a:r>
              <a:rPr lang="fa-IR" sz="2400" dirty="0" smtClean="0">
                <a:latin typeface="Calibri" pitchFamily="34" charset="0"/>
                <a:ea typeface="Calibri" pitchFamily="34" charset="0"/>
                <a:cs typeface="+mj-cs"/>
              </a:rPr>
              <a:t> </a:t>
            </a:r>
            <a:r>
              <a:rPr lang="fa-IR" sz="2400" dirty="0" smtClean="0">
                <a:solidFill>
                  <a:srgbClr val="00B050"/>
                </a:solidFill>
                <a:latin typeface="Calibri" pitchFamily="34" charset="0"/>
                <a:ea typeface="Calibri" pitchFamily="34" charset="0"/>
                <a:cs typeface="+mj-cs"/>
              </a:rPr>
              <a:t>گسترش</a:t>
            </a:r>
            <a:r>
              <a:rPr lang="fa-IR" sz="2400" dirty="0" smtClean="0">
                <a:latin typeface="Calibri" pitchFamily="34" charset="0"/>
                <a:ea typeface="Calibri" pitchFamily="34" charset="0"/>
                <a:cs typeface="+mj-cs"/>
              </a:rPr>
              <a:t> و </a:t>
            </a:r>
            <a:r>
              <a:rPr lang="fa-IR" sz="2400" dirty="0" smtClean="0">
                <a:solidFill>
                  <a:srgbClr val="00B050"/>
                </a:solidFill>
                <a:latin typeface="Calibri" pitchFamily="34" charset="0"/>
                <a:ea typeface="Calibri" pitchFamily="34" charset="0"/>
                <a:cs typeface="+mj-cs"/>
              </a:rPr>
              <a:t>پرورش روحي </a:t>
            </a:r>
            <a:r>
              <a:rPr lang="fa-IR" sz="2400" dirty="0" smtClean="0">
                <a:latin typeface="Calibri" pitchFamily="34" charset="0"/>
                <a:ea typeface="Calibri" pitchFamily="34" charset="0"/>
                <a:cs typeface="+mj-cs"/>
              </a:rPr>
              <a:t>و </a:t>
            </a:r>
            <a:r>
              <a:rPr lang="fa-IR" sz="2400" dirty="0" smtClean="0">
                <a:solidFill>
                  <a:srgbClr val="00B050"/>
                </a:solidFill>
                <a:latin typeface="Calibri" pitchFamily="34" charset="0"/>
                <a:ea typeface="Calibri" pitchFamily="34" charset="0"/>
                <a:cs typeface="+mj-cs"/>
              </a:rPr>
              <a:t>فكري </a:t>
            </a:r>
            <a:r>
              <a:rPr lang="fa-IR" sz="2400" dirty="0" smtClean="0">
                <a:solidFill>
                  <a:srgbClr val="0070C0"/>
                </a:solidFill>
                <a:latin typeface="Calibri" pitchFamily="34" charset="0"/>
                <a:ea typeface="Calibri" pitchFamily="34" charset="0"/>
                <a:cs typeface="+mj-cs"/>
              </a:rPr>
              <a:t>مديران عالي رتبه </a:t>
            </a:r>
            <a:r>
              <a:rPr lang="fa-IR" sz="2400" dirty="0" smtClean="0">
                <a:latin typeface="Calibri" pitchFamily="34" charset="0"/>
                <a:ea typeface="Calibri" pitchFamily="34" charset="0"/>
                <a:cs typeface="+mj-cs"/>
              </a:rPr>
              <a:t>سازماني است. وي معتقد است كه اين گونه مديران نبايد از ابرازاحساسات درون و عواطف خويش ،ونيز  از انتقاد ديگران احساس ترس و وحشت داشته باشند بلكه مشكلات و مسائل را با ديگران در ميان بگذارند تا همگي با كمك و همياري يكديگر در رفع مسائل سازمان بكوشند.</a:t>
            </a:r>
            <a:endParaRPr lang="fa-IR" sz="2400" dirty="0" smtClean="0">
              <a:latin typeface="Arial" pitchFamily="34" charset="0"/>
              <a:cs typeface="+mj-cs"/>
            </a:endParaRPr>
          </a:p>
        </p:txBody>
      </p:sp>
      <p:sp>
        <p:nvSpPr>
          <p:cNvPr id="5" name="Rectangle 3"/>
          <p:cNvSpPr>
            <a:spLocks noChangeArrowheads="1"/>
          </p:cNvSpPr>
          <p:nvPr/>
        </p:nvSpPr>
        <p:spPr bwMode="auto">
          <a:xfrm rot="16200000">
            <a:off x="-1799057" y="2256256"/>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6" name="Left Arrow 5"/>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normAutofit/>
          </a:bodyPr>
          <a:lstStyle/>
          <a:p>
            <a:r>
              <a:rPr lang="en-US" dirty="0" smtClean="0">
                <a:solidFill>
                  <a:srgbClr val="C00000"/>
                </a:solidFill>
                <a:cs typeface="0 Badr" pitchFamily="2" charset="-78"/>
              </a:rPr>
              <a:t>    </a:t>
            </a:r>
            <a:r>
              <a:rPr lang="fa-IR" dirty="0" smtClean="0">
                <a:solidFill>
                  <a:srgbClr val="C00000"/>
                </a:solidFill>
                <a:cs typeface="0 Badr" pitchFamily="2" charset="-78"/>
              </a:rPr>
              <a:t>داگلاس مك گريگور  </a:t>
            </a:r>
            <a:r>
              <a:rPr lang="en-US" dirty="0" smtClean="0">
                <a:solidFill>
                  <a:srgbClr val="C00000"/>
                </a:solidFill>
                <a:cs typeface="0 Badr" pitchFamily="2" charset="-78"/>
              </a:rPr>
              <a:t>y)</a:t>
            </a:r>
            <a:r>
              <a:rPr lang="fa-IR" dirty="0" smtClean="0">
                <a:solidFill>
                  <a:srgbClr val="C00000"/>
                </a:solidFill>
                <a:cs typeface="0 Badr" pitchFamily="2" charset="-78"/>
              </a:rPr>
              <a:t>  و </a:t>
            </a:r>
            <a:r>
              <a:rPr lang="en-US" dirty="0" smtClean="0">
                <a:solidFill>
                  <a:srgbClr val="C00000"/>
                </a:solidFill>
                <a:cs typeface="0 Badr" pitchFamily="2" charset="-78"/>
              </a:rPr>
              <a:t>           ( x</a:t>
            </a:r>
            <a:r>
              <a:rPr lang="fa-IR" dirty="0" smtClean="0">
                <a:solidFill>
                  <a:srgbClr val="C00000"/>
                </a:solidFill>
                <a:cs typeface="0 Badr" pitchFamily="2" charset="-78"/>
              </a:rPr>
              <a:t> </a:t>
            </a:r>
            <a:endParaRPr lang="fa-IR" dirty="0">
              <a:solidFill>
                <a:srgbClr val="C00000"/>
              </a:solidFill>
              <a:cs typeface="0 Badr" pitchFamily="2" charset="-78"/>
            </a:endParaRPr>
          </a:p>
        </p:txBody>
      </p:sp>
      <p:sp>
        <p:nvSpPr>
          <p:cNvPr id="3" name="Subtitle 2"/>
          <p:cNvSpPr>
            <a:spLocks noGrp="1"/>
          </p:cNvSpPr>
          <p:nvPr>
            <p:ph type="subTitle" idx="1"/>
          </p:nvPr>
        </p:nvSpPr>
        <p:spPr>
          <a:xfrm>
            <a:off x="990600" y="1143000"/>
            <a:ext cx="8153400" cy="5715000"/>
          </a:xfrm>
        </p:spPr>
        <p:txBody>
          <a:bodyPr>
            <a:noAutofit/>
          </a:bodyPr>
          <a:lstStyle/>
          <a:p>
            <a:pPr algn="r">
              <a:buFont typeface="Wingdings" pitchFamily="2" charset="2"/>
              <a:buChar char="v"/>
            </a:pPr>
            <a:r>
              <a:rPr lang="fa-IR" sz="2200" b="1" dirty="0" smtClean="0">
                <a:solidFill>
                  <a:srgbClr val="0070C0"/>
                </a:solidFill>
                <a:cs typeface="B Traffic" pitchFamily="2" charset="-78"/>
              </a:rPr>
              <a:t>  نظريه</a:t>
            </a:r>
            <a:r>
              <a:rPr lang="en-US" sz="2200" b="1" dirty="0" smtClean="0">
                <a:solidFill>
                  <a:srgbClr val="0070C0"/>
                </a:solidFill>
                <a:cs typeface="B Traffic" pitchFamily="2" charset="-78"/>
              </a:rPr>
              <a:t>) x </a:t>
            </a:r>
            <a:r>
              <a:rPr lang="fa-IR" sz="2200" b="1" dirty="0" smtClean="0">
                <a:solidFill>
                  <a:srgbClr val="0070C0"/>
                </a:solidFill>
                <a:cs typeface="B Traffic" pitchFamily="2" charset="-78"/>
              </a:rPr>
              <a:t>منفي) بر فرضيات زير مبتني است :</a:t>
            </a:r>
          </a:p>
          <a:p>
            <a:pPr algn="r">
              <a:buFont typeface="Wingdings" pitchFamily="2" charset="2"/>
              <a:buChar char="Ø"/>
            </a:pPr>
            <a:r>
              <a:rPr lang="fa-IR" sz="2200" b="1" dirty="0" smtClean="0">
                <a:solidFill>
                  <a:schemeClr val="accent1">
                    <a:lumMod val="75000"/>
                  </a:schemeClr>
                </a:solidFill>
                <a:cs typeface="B Traffic" pitchFamily="2" charset="-78"/>
              </a:rPr>
              <a:t> </a:t>
            </a:r>
            <a:r>
              <a:rPr lang="fa-IR" sz="2200" b="1" dirty="0" smtClean="0">
                <a:solidFill>
                  <a:srgbClr val="002060"/>
                </a:solidFill>
                <a:cs typeface="B Traffic" pitchFamily="2" charset="-78"/>
              </a:rPr>
              <a:t>انسان را تنبل واز كار بيزار است .</a:t>
            </a:r>
          </a:p>
          <a:p>
            <a:pPr algn="r">
              <a:buFont typeface="Wingdings" pitchFamily="2" charset="2"/>
              <a:buChar char="Ø"/>
            </a:pPr>
            <a:endParaRPr lang="fa-IR" sz="2200" b="1" dirty="0" smtClean="0">
              <a:solidFill>
                <a:srgbClr val="002060"/>
              </a:solidFill>
              <a:cs typeface="B Traffic" pitchFamily="2" charset="-78"/>
            </a:endParaRPr>
          </a:p>
          <a:p>
            <a:pPr algn="r">
              <a:buFont typeface="Wingdings" pitchFamily="2" charset="2"/>
              <a:buChar char="Ø"/>
            </a:pPr>
            <a:r>
              <a:rPr lang="fa-IR" sz="2200" b="1" dirty="0" smtClean="0">
                <a:solidFill>
                  <a:srgbClr val="002060"/>
                </a:solidFill>
                <a:cs typeface="B Traffic" pitchFamily="2" charset="-78"/>
              </a:rPr>
              <a:t> انسان براي راحتي و امنيت از قبول مسئوليت هراس دارد و مي گريزد.</a:t>
            </a:r>
          </a:p>
          <a:p>
            <a:pPr algn="r">
              <a:buFont typeface="Wingdings" pitchFamily="2" charset="2"/>
              <a:buChar char="Ø"/>
            </a:pPr>
            <a:endParaRPr lang="fa-IR" sz="2200" b="1" dirty="0" smtClean="0">
              <a:solidFill>
                <a:srgbClr val="002060"/>
              </a:solidFill>
              <a:cs typeface="B Traffic" pitchFamily="2" charset="-78"/>
            </a:endParaRPr>
          </a:p>
          <a:p>
            <a:pPr algn="r">
              <a:buFont typeface="Wingdings" pitchFamily="2" charset="2"/>
              <a:buChar char="Ø"/>
            </a:pPr>
            <a:r>
              <a:rPr lang="fa-IR" sz="2200" b="1" dirty="0" smtClean="0">
                <a:solidFill>
                  <a:srgbClr val="002060"/>
                </a:solidFill>
                <a:cs typeface="B Traffic" pitchFamily="2" charset="-78"/>
              </a:rPr>
              <a:t> بهترين مشوق براي انسان انگيزه هاي مادي و اقتصادي است .</a:t>
            </a:r>
          </a:p>
          <a:p>
            <a:pPr algn="r">
              <a:buFont typeface="Wingdings" pitchFamily="2" charset="2"/>
              <a:buChar char="Ø"/>
            </a:pPr>
            <a:endParaRPr lang="fa-IR" sz="2200" b="1" dirty="0" smtClean="0">
              <a:solidFill>
                <a:srgbClr val="002060"/>
              </a:solidFill>
              <a:cs typeface="B Traffic" pitchFamily="2" charset="-78"/>
            </a:endParaRPr>
          </a:p>
          <a:p>
            <a:pPr algn="r">
              <a:buFont typeface="Wingdings" pitchFamily="2" charset="2"/>
              <a:buChar char="Ø"/>
            </a:pPr>
            <a:r>
              <a:rPr lang="fa-IR" sz="2200" b="1" dirty="0" smtClean="0">
                <a:solidFill>
                  <a:srgbClr val="002060"/>
                </a:solidFill>
                <a:cs typeface="B Traffic" pitchFamily="2" charset="-78"/>
              </a:rPr>
              <a:t> قابليت خلاقيت ،ابتكارو نوآوري در تعداد محدودي از انسانها وجود دارد .</a:t>
            </a:r>
          </a:p>
          <a:p>
            <a:pPr algn="r">
              <a:buFont typeface="Wingdings" pitchFamily="2" charset="2"/>
              <a:buChar char="Ø"/>
            </a:pPr>
            <a:endParaRPr lang="fa-IR" sz="2200" b="1" dirty="0" smtClean="0">
              <a:solidFill>
                <a:srgbClr val="002060"/>
              </a:solidFill>
              <a:cs typeface="B Traffic" pitchFamily="2" charset="-78"/>
            </a:endParaRPr>
          </a:p>
          <a:p>
            <a:pPr algn="r">
              <a:buFont typeface="Wingdings" pitchFamily="2" charset="2"/>
              <a:buChar char="Ø"/>
            </a:pPr>
            <a:r>
              <a:rPr lang="fa-IR" sz="2200" b="1" dirty="0" smtClean="0">
                <a:solidFill>
                  <a:srgbClr val="002060"/>
                </a:solidFill>
                <a:cs typeface="B Traffic" pitchFamily="2" charset="-78"/>
              </a:rPr>
              <a:t> انسان خود كنترل نيست و نياز به هدايت مستقيم ونظارت مستمر دارد</a:t>
            </a:r>
          </a:p>
          <a:p>
            <a:pPr algn="r">
              <a:buFont typeface="Wingdings" pitchFamily="2" charset="2"/>
              <a:buChar char="Ø"/>
            </a:pPr>
            <a:r>
              <a:rPr lang="fa-IR" sz="2200" b="1" dirty="0" smtClean="0">
                <a:solidFill>
                  <a:schemeClr val="accent1">
                    <a:lumMod val="75000"/>
                  </a:schemeClr>
                </a:solidFill>
                <a:cs typeface="B Traffic" pitchFamily="2" charset="-78"/>
              </a:rPr>
              <a:t> </a:t>
            </a:r>
            <a:r>
              <a:rPr lang="fa-IR" sz="2200" b="1" dirty="0" smtClean="0">
                <a:solidFill>
                  <a:schemeClr val="accent2">
                    <a:lumMod val="75000"/>
                  </a:schemeClr>
                </a:solidFill>
                <a:cs typeface="B Traffic" pitchFamily="2" charset="-78"/>
              </a:rPr>
              <a:t>رهبراني كه زيردستان خود را داراي خصيصه </a:t>
            </a:r>
            <a:r>
              <a:rPr lang="en-US" sz="2200" b="1" dirty="0" smtClean="0">
                <a:solidFill>
                  <a:schemeClr val="accent2">
                    <a:lumMod val="75000"/>
                  </a:schemeClr>
                </a:solidFill>
                <a:cs typeface="B Traffic" pitchFamily="2" charset="-78"/>
              </a:rPr>
              <a:t>x  </a:t>
            </a:r>
            <a:r>
              <a:rPr lang="fa-IR" sz="2200" b="1" dirty="0" smtClean="0">
                <a:solidFill>
                  <a:schemeClr val="accent2">
                    <a:lumMod val="75000"/>
                  </a:schemeClr>
                </a:solidFill>
                <a:cs typeface="B Traffic" pitchFamily="2" charset="-78"/>
              </a:rPr>
              <a:t>  ‌مي پندارند ،</a:t>
            </a:r>
          </a:p>
          <a:p>
            <a:pPr algn="r">
              <a:buFont typeface="Wingdings" pitchFamily="2" charset="2"/>
              <a:buChar char="§"/>
            </a:pPr>
            <a:r>
              <a:rPr lang="fa-IR" sz="2200" b="1" dirty="0" smtClean="0">
                <a:solidFill>
                  <a:schemeClr val="accent2">
                    <a:lumMod val="75000"/>
                  </a:schemeClr>
                </a:solidFill>
                <a:cs typeface="B Traffic" pitchFamily="2" charset="-78"/>
              </a:rPr>
              <a:t> غالبا دستوري و تكليف مدارند ،كنترل مستقيم دارند ،</a:t>
            </a:r>
          </a:p>
          <a:p>
            <a:pPr algn="r">
              <a:buFont typeface="Wingdings" pitchFamily="2" charset="2"/>
              <a:buChar char="§"/>
            </a:pPr>
            <a:r>
              <a:rPr lang="fa-IR" sz="2200" b="1" dirty="0" smtClean="0">
                <a:solidFill>
                  <a:schemeClr val="accent2">
                    <a:lumMod val="75000"/>
                  </a:schemeClr>
                </a:solidFill>
                <a:cs typeface="B Traffic" pitchFamily="2" charset="-78"/>
              </a:rPr>
              <a:t> و براي ايجاد    انگيزه از محركهاي مادي استفاده مي كنند .</a:t>
            </a:r>
            <a:endParaRPr lang="fa-IR" sz="2200" b="1" dirty="0">
              <a:solidFill>
                <a:schemeClr val="accent2">
                  <a:lumMod val="75000"/>
                </a:schemeClr>
              </a:solidFill>
              <a:cs typeface="B Traffic" pitchFamily="2" charset="-78"/>
            </a:endParaRPr>
          </a:p>
        </p:txBody>
      </p:sp>
      <p:sp>
        <p:nvSpPr>
          <p:cNvPr id="4" name="Rectangle 3"/>
          <p:cNvSpPr>
            <a:spLocks noChangeArrowheads="1"/>
          </p:cNvSpPr>
          <p:nvPr/>
        </p:nvSpPr>
        <p:spPr bwMode="auto">
          <a:xfrm rot="16200000">
            <a:off x="-1799057" y="2256256"/>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5" name="Left Arrow 4"/>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 calcmode="lin" valueType="num">
                                      <p:cBhvr additive="base">
                                        <p:cTn id="4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 calcmode="lin" valueType="num">
                                      <p:cBhvr additive="base">
                                        <p:cTn id="5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0"/>
            <a:ext cx="8077200" cy="1066800"/>
          </a:xfrm>
        </p:spPr>
        <p:txBody>
          <a:bodyPr>
            <a:normAutofit/>
          </a:bodyPr>
          <a:lstStyle/>
          <a:p>
            <a:r>
              <a:rPr lang="fa-IR" b="1" dirty="0" smtClean="0">
                <a:solidFill>
                  <a:srgbClr val="C00000"/>
                </a:solidFill>
                <a:cs typeface="0 Badr" pitchFamily="2" charset="-78"/>
              </a:rPr>
              <a:t>     </a:t>
            </a:r>
            <a:r>
              <a:rPr lang="en-US" dirty="0" smtClean="0">
                <a:solidFill>
                  <a:srgbClr val="C00000"/>
                </a:solidFill>
                <a:cs typeface="0 Badr" pitchFamily="2" charset="-78"/>
              </a:rPr>
              <a:t> </a:t>
            </a:r>
            <a:r>
              <a:rPr lang="fa-IR" dirty="0" smtClean="0">
                <a:solidFill>
                  <a:srgbClr val="C00000"/>
                </a:solidFill>
                <a:cs typeface="0 Badr" pitchFamily="2" charset="-78"/>
              </a:rPr>
              <a:t>داگلاس مك گريگور  </a:t>
            </a:r>
            <a:r>
              <a:rPr lang="en-US" dirty="0" smtClean="0">
                <a:solidFill>
                  <a:srgbClr val="C00000"/>
                </a:solidFill>
                <a:cs typeface="0 Badr" pitchFamily="2" charset="-78"/>
              </a:rPr>
              <a:t>y)</a:t>
            </a:r>
            <a:r>
              <a:rPr lang="fa-IR" dirty="0" smtClean="0">
                <a:solidFill>
                  <a:srgbClr val="C00000"/>
                </a:solidFill>
                <a:cs typeface="0 Badr" pitchFamily="2" charset="-78"/>
              </a:rPr>
              <a:t>  و </a:t>
            </a:r>
            <a:r>
              <a:rPr lang="en-US" dirty="0" smtClean="0">
                <a:solidFill>
                  <a:srgbClr val="C00000"/>
                </a:solidFill>
                <a:cs typeface="0 Badr" pitchFamily="2" charset="-78"/>
              </a:rPr>
              <a:t>          ( x</a:t>
            </a:r>
            <a:endParaRPr lang="fa-IR" b="1" dirty="0">
              <a:solidFill>
                <a:srgbClr val="C00000"/>
              </a:solidFill>
              <a:cs typeface="0 Badr" pitchFamily="2" charset="-78"/>
            </a:endParaRPr>
          </a:p>
        </p:txBody>
      </p:sp>
      <p:sp>
        <p:nvSpPr>
          <p:cNvPr id="3" name="Subtitle 2"/>
          <p:cNvSpPr>
            <a:spLocks noGrp="1"/>
          </p:cNvSpPr>
          <p:nvPr>
            <p:ph type="subTitle" idx="1"/>
          </p:nvPr>
        </p:nvSpPr>
        <p:spPr>
          <a:xfrm>
            <a:off x="990600" y="990600"/>
            <a:ext cx="8153400" cy="5791200"/>
          </a:xfrm>
        </p:spPr>
        <p:txBody>
          <a:bodyPr>
            <a:normAutofit/>
          </a:bodyPr>
          <a:lstStyle/>
          <a:p>
            <a:pPr algn="r">
              <a:buFont typeface="Wingdings" pitchFamily="2" charset="2"/>
              <a:buChar char="v"/>
            </a:pPr>
            <a:r>
              <a:rPr lang="fa-IR" sz="2400" b="1" dirty="0" smtClean="0">
                <a:solidFill>
                  <a:srgbClr val="7030A0"/>
                </a:solidFill>
                <a:cs typeface="B Traffic" pitchFamily="2" charset="-78"/>
              </a:rPr>
              <a:t>نظريه </a:t>
            </a:r>
            <a:r>
              <a:rPr lang="en-US" sz="2400" b="1" dirty="0" smtClean="0">
                <a:solidFill>
                  <a:srgbClr val="7030A0"/>
                </a:solidFill>
                <a:cs typeface="B Traffic" pitchFamily="2" charset="-78"/>
              </a:rPr>
              <a:t>y</a:t>
            </a:r>
            <a:r>
              <a:rPr lang="fa-IR" sz="2400" b="1" dirty="0" smtClean="0">
                <a:solidFill>
                  <a:srgbClr val="7030A0"/>
                </a:solidFill>
                <a:cs typeface="B Traffic" pitchFamily="2" charset="-78"/>
              </a:rPr>
              <a:t>( مثبت) مبتني بر فرضيات زير است :</a:t>
            </a:r>
          </a:p>
          <a:p>
            <a:pPr algn="r">
              <a:buFont typeface="Wingdings" pitchFamily="2" charset="2"/>
              <a:buChar char="q"/>
            </a:pPr>
            <a:r>
              <a:rPr lang="fa-IR" sz="2400" b="1" dirty="0" smtClean="0">
                <a:solidFill>
                  <a:srgbClr val="7030A0"/>
                </a:solidFill>
                <a:cs typeface="B Traffic" pitchFamily="2" charset="-78"/>
              </a:rPr>
              <a:t>انسان كار را دوست دارد بمانند تفريح و بازي و استراحت .</a:t>
            </a:r>
          </a:p>
          <a:p>
            <a:pPr algn="r">
              <a:buFont typeface="Wingdings" pitchFamily="2" charset="2"/>
              <a:buChar char="q"/>
            </a:pPr>
            <a:r>
              <a:rPr lang="fa-IR" sz="2400" b="1" dirty="0" smtClean="0">
                <a:solidFill>
                  <a:srgbClr val="7030A0"/>
                </a:solidFill>
                <a:cs typeface="B Traffic" pitchFamily="2" charset="-78"/>
              </a:rPr>
              <a:t>باميل و اشتياق پذيراي مسئوليت است .</a:t>
            </a:r>
          </a:p>
          <a:p>
            <a:pPr algn="r">
              <a:buFont typeface="Wingdings" pitchFamily="2" charset="2"/>
              <a:buChar char="q"/>
            </a:pPr>
            <a:r>
              <a:rPr lang="fa-IR" sz="2400" b="1" dirty="0" smtClean="0">
                <a:solidFill>
                  <a:srgbClr val="7030A0"/>
                </a:solidFill>
                <a:cs typeface="B Traffic" pitchFamily="2" charset="-78"/>
              </a:rPr>
              <a:t>بهترين مشوق، رضايت خاطر دروني انسان است .</a:t>
            </a:r>
          </a:p>
          <a:p>
            <a:pPr algn="r">
              <a:buFont typeface="Wingdings" pitchFamily="2" charset="2"/>
              <a:buChar char="q"/>
            </a:pPr>
            <a:r>
              <a:rPr lang="fa-IR" sz="2400" b="1" dirty="0" smtClean="0">
                <a:solidFill>
                  <a:srgbClr val="7030A0"/>
                </a:solidFill>
                <a:cs typeface="B Traffic" pitchFamily="2" charset="-78"/>
              </a:rPr>
              <a:t>غالب انسانها قوه خلاقيت و نوآوري و ابتكار دارند .</a:t>
            </a:r>
          </a:p>
          <a:p>
            <a:pPr algn="r">
              <a:buFont typeface="Wingdings" pitchFamily="2" charset="2"/>
              <a:buChar char="q"/>
            </a:pPr>
            <a:r>
              <a:rPr lang="fa-IR" sz="2400" b="1" dirty="0" smtClean="0">
                <a:solidFill>
                  <a:srgbClr val="7030A0"/>
                </a:solidFill>
                <a:cs typeface="B Traffic" pitchFamily="2" charset="-78"/>
              </a:rPr>
              <a:t>انسانها بوسيله وجدان ،عقل و فطرت خود كنترل هستند و نيازي به هدايت و  نظارت مستقيم ندارند .    </a:t>
            </a:r>
            <a:endParaRPr lang="en-US" sz="2400" b="1" dirty="0" smtClean="0">
              <a:solidFill>
                <a:srgbClr val="7030A0"/>
              </a:solidFill>
              <a:cs typeface="B Traffic" pitchFamily="2" charset="-78"/>
            </a:endParaRPr>
          </a:p>
          <a:p>
            <a:pPr algn="r">
              <a:buFont typeface="Wingdings" pitchFamily="2" charset="2"/>
              <a:buChar char="v"/>
            </a:pPr>
            <a:r>
              <a:rPr lang="fa-IR" sz="2400" b="1" dirty="0" smtClean="0">
                <a:solidFill>
                  <a:srgbClr val="FF0000"/>
                </a:solidFill>
                <a:cs typeface="B Traffic" pitchFamily="2" charset="-78"/>
              </a:rPr>
              <a:t>رهبراني كه طبيعت زيردستان خودرا دارای خيصصه</a:t>
            </a:r>
            <a:r>
              <a:rPr lang="en-US" sz="2400" b="1" dirty="0" smtClean="0">
                <a:solidFill>
                  <a:srgbClr val="FF0000"/>
                </a:solidFill>
                <a:cs typeface="B Traffic" pitchFamily="2" charset="-78"/>
              </a:rPr>
              <a:t>y </a:t>
            </a:r>
            <a:r>
              <a:rPr lang="fa-IR" sz="2400" b="1" dirty="0" smtClean="0">
                <a:solidFill>
                  <a:srgbClr val="FF0000"/>
                </a:solidFill>
                <a:cs typeface="B Traffic" pitchFamily="2" charset="-78"/>
              </a:rPr>
              <a:t>  مي پندارند:</a:t>
            </a:r>
          </a:p>
          <a:p>
            <a:pPr algn="r">
              <a:buFont typeface="Wingdings" pitchFamily="2" charset="2"/>
              <a:buChar char="v"/>
            </a:pPr>
            <a:endParaRPr lang="fa-IR" sz="2400" b="1" dirty="0" smtClean="0">
              <a:solidFill>
                <a:srgbClr val="FF0000"/>
              </a:solidFill>
              <a:cs typeface="B Traffic" pitchFamily="2" charset="-78"/>
            </a:endParaRPr>
          </a:p>
          <a:p>
            <a:pPr algn="r">
              <a:buFont typeface="Courier New" pitchFamily="49" charset="0"/>
              <a:buChar char="o"/>
            </a:pPr>
            <a:r>
              <a:rPr lang="fa-IR" sz="2400" b="1" dirty="0" smtClean="0">
                <a:solidFill>
                  <a:srgbClr val="FFFF00"/>
                </a:solidFill>
                <a:cs typeface="B Traffic" pitchFamily="2" charset="-78"/>
              </a:rPr>
              <a:t>  </a:t>
            </a:r>
            <a:r>
              <a:rPr lang="fa-IR" sz="2000" b="1" dirty="0" smtClean="0">
                <a:solidFill>
                  <a:schemeClr val="tx2">
                    <a:lumMod val="25000"/>
                  </a:schemeClr>
                </a:solidFill>
                <a:cs typeface="B Traffic" pitchFamily="2" charset="-78"/>
              </a:rPr>
              <a:t>باسياست عدم مداخله عمل مي كنند و آزادي عمل بيشتري ميدهند ،   </a:t>
            </a:r>
          </a:p>
          <a:p>
            <a:pPr algn="r">
              <a:buFont typeface="Courier New" pitchFamily="49" charset="0"/>
              <a:buChar char="o"/>
            </a:pPr>
            <a:endParaRPr lang="fa-IR" sz="2000" b="1" dirty="0" smtClean="0">
              <a:solidFill>
                <a:schemeClr val="tx2">
                  <a:lumMod val="25000"/>
                </a:schemeClr>
              </a:solidFill>
              <a:cs typeface="B Traffic" pitchFamily="2" charset="-78"/>
            </a:endParaRPr>
          </a:p>
          <a:p>
            <a:pPr algn="r">
              <a:buFont typeface="Courier New" pitchFamily="49" charset="0"/>
              <a:buChar char="o"/>
            </a:pPr>
            <a:r>
              <a:rPr lang="fa-IR" sz="2000" b="1" dirty="0" smtClean="0">
                <a:solidFill>
                  <a:schemeClr val="tx2">
                    <a:lumMod val="25000"/>
                  </a:schemeClr>
                </a:solidFill>
                <a:cs typeface="B Traffic" pitchFamily="2" charset="-78"/>
              </a:rPr>
              <a:t>خلاقيت و نوآوري  را تشويق مي كنند ،براي ارضاء نيازهاي   عالي تر  مي كوشند </a:t>
            </a:r>
            <a:r>
              <a:rPr lang="fa-IR" sz="2000" b="1" dirty="0" smtClean="0">
                <a:solidFill>
                  <a:srgbClr val="FFFF00"/>
                </a:solidFill>
                <a:cs typeface="B Traffic" pitchFamily="2" charset="-78"/>
              </a:rPr>
              <a:t>.</a:t>
            </a:r>
            <a:endParaRPr lang="en-US" sz="2000" b="1" dirty="0" smtClean="0">
              <a:solidFill>
                <a:srgbClr val="FFFF00"/>
              </a:solidFill>
              <a:cs typeface="B Traffic" pitchFamily="2" charset="-78"/>
            </a:endParaRPr>
          </a:p>
          <a:p>
            <a:pPr algn="r"/>
            <a:endParaRPr lang="en-US" sz="2400" b="1" dirty="0" smtClean="0">
              <a:cs typeface="B Traffic" pitchFamily="2" charset="-78"/>
            </a:endParaRPr>
          </a:p>
          <a:p>
            <a:pPr algn="r"/>
            <a:endParaRPr lang="fa-IR" sz="2400" b="1" dirty="0">
              <a:cs typeface="B Traffic" pitchFamily="2" charset="-78"/>
            </a:endParaRPr>
          </a:p>
        </p:txBody>
      </p:sp>
      <p:sp>
        <p:nvSpPr>
          <p:cNvPr id="4" name="Rectangle 3"/>
          <p:cNvSpPr>
            <a:spLocks noChangeArrowheads="1"/>
          </p:cNvSpPr>
          <p:nvPr/>
        </p:nvSpPr>
        <p:spPr bwMode="auto">
          <a:xfrm rot="16200000">
            <a:off x="-1799057" y="2256256"/>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5" name="Left Arrow 4"/>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Rectangle 1"/>
          <p:cNvSpPr>
            <a:spLocks noChangeArrowheads="1"/>
          </p:cNvSpPr>
          <p:nvPr/>
        </p:nvSpPr>
        <p:spPr bwMode="auto">
          <a:xfrm>
            <a:off x="990600" y="0"/>
            <a:ext cx="8153400" cy="66787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1" i="0" u="none" strike="noStrike" cap="none" normalizeH="0" baseline="0" dirty="0" smtClean="0">
                <a:ln>
                  <a:noFill/>
                </a:ln>
                <a:solidFill>
                  <a:srgbClr val="00B050"/>
                </a:solidFill>
                <a:effectLst/>
                <a:latin typeface="Calibri" pitchFamily="34" charset="0"/>
                <a:ea typeface="Calibri" pitchFamily="34" charset="0"/>
                <a:cs typeface="+mj-cs"/>
              </a:rPr>
              <a:t>نظريه دوگانگي عوامل ( فردريك هرزبرگ ) : </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B050"/>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mj-cs"/>
              </a:rPr>
              <a:t>عقيده مشهور هرزبرگ اين است كه </a:t>
            </a:r>
            <a:r>
              <a:rPr kumimoji="0" lang="fa-IR" sz="2000" b="0" i="0" u="none" strike="noStrike" cap="none" normalizeH="0" baseline="0" dirty="0" smtClean="0">
                <a:ln>
                  <a:noFill/>
                </a:ln>
                <a:solidFill>
                  <a:srgbClr val="00B0F0"/>
                </a:solidFill>
                <a:effectLst/>
                <a:latin typeface="Calibri" pitchFamily="34" charset="0"/>
                <a:ea typeface="Calibri" pitchFamily="34" charset="0"/>
                <a:cs typeface="+mj-cs"/>
              </a:rPr>
              <a:t>كار</a:t>
            </a:r>
            <a:r>
              <a:rPr kumimoji="0" lang="fa-IR" sz="2000" b="0" i="0" u="none" strike="noStrike" cap="none" normalizeH="0" baseline="0" dirty="0" smtClean="0">
                <a:ln>
                  <a:noFill/>
                </a:ln>
                <a:solidFill>
                  <a:schemeClr val="tx1"/>
                </a:solidFill>
                <a:effectLst/>
                <a:latin typeface="Calibri" pitchFamily="34" charset="0"/>
                <a:ea typeface="Calibri" pitchFamily="34" charset="0"/>
                <a:cs typeface="+mj-cs"/>
              </a:rPr>
              <a:t> ، خود منبع اوليه انگيزش در سازمان است .</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mj-cs"/>
              </a:rPr>
              <a:t>مدتهاي زيادي عقيده عمومي بر آن بود كه چنانچه يك سلسله عوامل براي كاركنان تامين شود ضمن ايجاد احساس رضايت در آنان ، آنها را بر مي انگيزد تا برابر نظر سازمان عمل كنند . بدين معني كه وجود يك سلسله عوامل باعث انگيزش و عدم وجود آنها ، مترادف با عدم انگيزش تلقي مي شد . كه هرزبرگ خلاف اين نظر را ثابت كرد . </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mj-cs"/>
              </a:rPr>
              <a:t>او و همكارانش، سوالهاي نسبتا آساني را از هزاران تن كارمند، با مليتهاي مختلف، از طريق مصاحبه مطرح كردند. و از آنان مي پرسيدند كه:</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fa-IR" sz="2000" b="0" i="0" u="none" strike="noStrike" cap="none" normalizeH="0" baseline="0" dirty="0" smtClean="0">
              <a:ln>
                <a:noFill/>
              </a:ln>
              <a:solidFill>
                <a:schemeClr val="tx1"/>
              </a:solidFill>
              <a:effectLst/>
              <a:latin typeface="Calibri" pitchFamily="34" charset="0"/>
              <a:ea typeface="Calibri" pitchFamily="34" charset="0"/>
              <a:cs typeface="+mj-cs"/>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mj-cs"/>
              </a:rPr>
              <a:t> </a:t>
            </a:r>
            <a:r>
              <a:rPr kumimoji="0" lang="fa-IR" sz="2000" b="1" i="1" u="none" strike="noStrike" cap="none" normalizeH="0" baseline="0" dirty="0" smtClean="0">
                <a:ln>
                  <a:noFill/>
                </a:ln>
                <a:solidFill>
                  <a:srgbClr val="00B050"/>
                </a:solidFill>
                <a:effectLst/>
                <a:latin typeface="Calibri" pitchFamily="34" charset="0"/>
                <a:ea typeface="Calibri" pitchFamily="34" charset="0"/>
                <a:cs typeface="+mj-cs"/>
              </a:rPr>
              <a:t>در طول خدمت خود در چه موردي و به چه علتي شديدا نسبت به </a:t>
            </a:r>
          </a:p>
          <a:p>
            <a:pPr marL="0" marR="0" lvl="0" indent="0" algn="ctr" defTabSz="914400" rtl="1" eaLnBrk="0" fontAlgn="base" latinLnBrk="0" hangingPunct="0">
              <a:lnSpc>
                <a:spcPct val="100000"/>
              </a:lnSpc>
              <a:spcBef>
                <a:spcPct val="0"/>
              </a:spcBef>
              <a:spcAft>
                <a:spcPct val="0"/>
              </a:spcAft>
              <a:buClrTx/>
              <a:buSzTx/>
              <a:buFontTx/>
              <a:buNone/>
              <a:tabLst/>
            </a:pPr>
            <a:r>
              <a:rPr kumimoji="0" lang="fa-IR" sz="2000" b="1" i="1" u="none" strike="noStrike" cap="none" normalizeH="0" baseline="0" dirty="0" smtClean="0">
                <a:ln>
                  <a:noFill/>
                </a:ln>
                <a:solidFill>
                  <a:srgbClr val="00B050"/>
                </a:solidFill>
                <a:effectLst/>
                <a:latin typeface="Calibri" pitchFamily="34" charset="0"/>
                <a:ea typeface="Calibri" pitchFamily="34" charset="0"/>
                <a:cs typeface="+mj-cs"/>
              </a:rPr>
              <a:t>سازمان احساس عدم رضايت كرده اند ؟</a:t>
            </a:r>
          </a:p>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B050"/>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mj-cs"/>
              </a:rPr>
              <a:t> و سئوال ديگر اين بود كه : </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fa-IR" sz="2000" b="0" i="0" u="none" strike="noStrike" cap="none" normalizeH="0" baseline="0" dirty="0" smtClean="0">
              <a:ln>
                <a:noFill/>
              </a:ln>
              <a:solidFill>
                <a:schemeClr val="tx1"/>
              </a:solidFill>
              <a:effectLst/>
              <a:latin typeface="Calibri" pitchFamily="34" charset="0"/>
              <a:ea typeface="Calibri" pitchFamily="34" charset="0"/>
              <a:cs typeface="+mj-cs"/>
            </a:endParaRPr>
          </a:p>
          <a:p>
            <a:pPr lvl="0" algn="r" rtl="1" eaLnBrk="0" fontAlgn="base" hangingPunct="0">
              <a:spcBef>
                <a:spcPct val="0"/>
              </a:spcBef>
              <a:spcAft>
                <a:spcPct val="0"/>
              </a:spcAf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mj-cs"/>
              </a:rPr>
              <a:t> </a:t>
            </a:r>
            <a:r>
              <a:rPr kumimoji="0" lang="fa-IR" sz="2000" b="1" i="1" u="none" strike="noStrike" cap="none" normalizeH="0" baseline="0" dirty="0" smtClean="0">
                <a:ln>
                  <a:noFill/>
                </a:ln>
                <a:solidFill>
                  <a:srgbClr val="00B0F0"/>
                </a:solidFill>
                <a:effectLst/>
                <a:latin typeface="Calibri" pitchFamily="34" charset="0"/>
                <a:ea typeface="Calibri" pitchFamily="34" charset="0"/>
                <a:cs typeface="+mj-cs"/>
              </a:rPr>
              <a:t>چه چيزي در اين مدت شديدا باعث رضايت آنان نسبت به سازمان شده است  ؟</a:t>
            </a:r>
          </a:p>
          <a:p>
            <a:pPr lvl="0" algn="r" rtl="1" eaLnBrk="0" fontAlgn="base" hangingPunct="0">
              <a:spcBef>
                <a:spcPct val="0"/>
              </a:spcBef>
              <a:spcAft>
                <a:spcPct val="0"/>
              </a:spcAft>
            </a:pPr>
            <a:endParaRPr kumimoji="0" lang="fa-IR" sz="2000" b="1" i="1" u="none" strike="noStrike" cap="none" normalizeH="0" baseline="0" dirty="0" smtClean="0">
              <a:ln>
                <a:noFill/>
              </a:ln>
              <a:solidFill>
                <a:srgbClr val="00B0F0"/>
              </a:solidFill>
              <a:effectLst/>
              <a:latin typeface="Calibri" pitchFamily="34" charset="0"/>
              <a:ea typeface="Calibri" pitchFamily="34" charset="0"/>
              <a:cs typeface="+mj-cs"/>
            </a:endParaRPr>
          </a:p>
          <a:p>
            <a:pPr lvl="0" algn="r" rtl="1" eaLnBrk="0" fontAlgn="base" hangingPunct="0">
              <a:spcBef>
                <a:spcPct val="0"/>
              </a:spcBef>
              <a:spcAft>
                <a:spcPct val="0"/>
              </a:spcAft>
            </a:pPr>
            <a:r>
              <a:rPr lang="fa-IR" sz="2000" dirty="0" smtClean="0"/>
              <a:t> هرزبرگ از اين بررسي نتيجه گرفت كه دلايل ارائه شده براي رضايت و عدم رضايت در افراد يكسان نبوده  و باهم تفاوت دارد . </a:t>
            </a:r>
            <a:endParaRPr kumimoji="0" lang="fa-IR" sz="2000" b="0" i="0" u="none" strike="noStrike" cap="none" normalizeH="0" baseline="0" dirty="0" smtClean="0">
              <a:ln>
                <a:noFill/>
              </a:ln>
              <a:solidFill>
                <a:srgbClr val="00B0F0"/>
              </a:solidFill>
              <a:effectLst/>
              <a:latin typeface="Arial" pitchFamily="34" charset="0"/>
              <a:cs typeface="+mj-cs"/>
            </a:endParaRPr>
          </a:p>
        </p:txBody>
      </p:sp>
      <p:sp>
        <p:nvSpPr>
          <p:cNvPr id="5" name="Rectangle 3"/>
          <p:cNvSpPr>
            <a:spLocks noChangeArrowheads="1"/>
          </p:cNvSpPr>
          <p:nvPr/>
        </p:nvSpPr>
        <p:spPr bwMode="auto">
          <a:xfrm rot="16200000">
            <a:off x="-1799057" y="2256256"/>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6" name="Left Arrow 5"/>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1313">
                                            <p:txEl>
                                              <p:pRg st="0" end="0"/>
                                            </p:txEl>
                                          </p:spTgt>
                                        </p:tgtEl>
                                        <p:attrNameLst>
                                          <p:attrName>style.visibility</p:attrName>
                                        </p:attrNameLst>
                                      </p:cBhvr>
                                      <p:to>
                                        <p:strVal val="visible"/>
                                      </p:to>
                                    </p:set>
                                    <p:anim calcmode="lin" valueType="num">
                                      <p:cBhvr additive="base">
                                        <p:cTn id="7" dur="500" fill="hold"/>
                                        <p:tgtEl>
                                          <p:spTgt spid="1413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13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1313">
                                            <p:txEl>
                                              <p:pRg st="2" end="2"/>
                                            </p:txEl>
                                          </p:spTgt>
                                        </p:tgtEl>
                                        <p:attrNameLst>
                                          <p:attrName>style.visibility</p:attrName>
                                        </p:attrNameLst>
                                      </p:cBhvr>
                                      <p:to>
                                        <p:strVal val="visible"/>
                                      </p:to>
                                    </p:set>
                                    <p:anim calcmode="lin" valueType="num">
                                      <p:cBhvr additive="base">
                                        <p:cTn id="13" dur="500" fill="hold"/>
                                        <p:tgtEl>
                                          <p:spTgt spid="14131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131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1313">
                                            <p:txEl>
                                              <p:pRg st="4" end="4"/>
                                            </p:txEl>
                                          </p:spTgt>
                                        </p:tgtEl>
                                        <p:attrNameLst>
                                          <p:attrName>style.visibility</p:attrName>
                                        </p:attrNameLst>
                                      </p:cBhvr>
                                      <p:to>
                                        <p:strVal val="visible"/>
                                      </p:to>
                                    </p:set>
                                    <p:anim calcmode="lin" valueType="num">
                                      <p:cBhvr additive="base">
                                        <p:cTn id="19" dur="500" fill="hold"/>
                                        <p:tgtEl>
                                          <p:spTgt spid="14131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131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1313">
                                            <p:txEl>
                                              <p:pRg st="6" end="6"/>
                                            </p:txEl>
                                          </p:spTgt>
                                        </p:tgtEl>
                                        <p:attrNameLst>
                                          <p:attrName>style.visibility</p:attrName>
                                        </p:attrNameLst>
                                      </p:cBhvr>
                                      <p:to>
                                        <p:strVal val="visible"/>
                                      </p:to>
                                    </p:set>
                                    <p:anim calcmode="lin" valueType="num">
                                      <p:cBhvr additive="base">
                                        <p:cTn id="25" dur="500" fill="hold"/>
                                        <p:tgtEl>
                                          <p:spTgt spid="14131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131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1313">
                                            <p:txEl>
                                              <p:pRg st="8" end="8"/>
                                            </p:txEl>
                                          </p:spTgt>
                                        </p:tgtEl>
                                        <p:attrNameLst>
                                          <p:attrName>style.visibility</p:attrName>
                                        </p:attrNameLst>
                                      </p:cBhvr>
                                      <p:to>
                                        <p:strVal val="visible"/>
                                      </p:to>
                                    </p:set>
                                    <p:anim calcmode="lin" valueType="num">
                                      <p:cBhvr additive="base">
                                        <p:cTn id="31" dur="500" fill="hold"/>
                                        <p:tgtEl>
                                          <p:spTgt spid="14131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131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1313">
                                            <p:txEl>
                                              <p:pRg st="9" end="9"/>
                                            </p:txEl>
                                          </p:spTgt>
                                        </p:tgtEl>
                                        <p:attrNameLst>
                                          <p:attrName>style.visibility</p:attrName>
                                        </p:attrNameLst>
                                      </p:cBhvr>
                                      <p:to>
                                        <p:strVal val="visible"/>
                                      </p:to>
                                    </p:set>
                                    <p:anim calcmode="lin" valueType="num">
                                      <p:cBhvr additive="base">
                                        <p:cTn id="37" dur="500" fill="hold"/>
                                        <p:tgtEl>
                                          <p:spTgt spid="14131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131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1313">
                                            <p:txEl>
                                              <p:pRg st="11" end="11"/>
                                            </p:txEl>
                                          </p:spTgt>
                                        </p:tgtEl>
                                        <p:attrNameLst>
                                          <p:attrName>style.visibility</p:attrName>
                                        </p:attrNameLst>
                                      </p:cBhvr>
                                      <p:to>
                                        <p:strVal val="visible"/>
                                      </p:to>
                                    </p:set>
                                    <p:anim calcmode="lin" valueType="num">
                                      <p:cBhvr additive="base">
                                        <p:cTn id="43" dur="500" fill="hold"/>
                                        <p:tgtEl>
                                          <p:spTgt spid="141313">
                                            <p:txEl>
                                              <p:pRg st="11" end="1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131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1313">
                                            <p:txEl>
                                              <p:pRg st="13" end="13"/>
                                            </p:txEl>
                                          </p:spTgt>
                                        </p:tgtEl>
                                        <p:attrNameLst>
                                          <p:attrName>style.visibility</p:attrName>
                                        </p:attrNameLst>
                                      </p:cBhvr>
                                      <p:to>
                                        <p:strVal val="visible"/>
                                      </p:to>
                                    </p:set>
                                    <p:anim calcmode="lin" valueType="num">
                                      <p:cBhvr additive="base">
                                        <p:cTn id="49" dur="500" fill="hold"/>
                                        <p:tgtEl>
                                          <p:spTgt spid="141313">
                                            <p:txEl>
                                              <p:pRg st="13" end="1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4131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1313">
                                            <p:txEl>
                                              <p:pRg st="15" end="15"/>
                                            </p:txEl>
                                          </p:spTgt>
                                        </p:tgtEl>
                                        <p:attrNameLst>
                                          <p:attrName>style.visibility</p:attrName>
                                        </p:attrNameLst>
                                      </p:cBhvr>
                                      <p:to>
                                        <p:strVal val="visible"/>
                                      </p:to>
                                    </p:set>
                                    <p:anim calcmode="lin" valueType="num">
                                      <p:cBhvr additive="base">
                                        <p:cTn id="55" dur="500" fill="hold"/>
                                        <p:tgtEl>
                                          <p:spTgt spid="141313">
                                            <p:txEl>
                                              <p:pRg st="15" end="15"/>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4131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3" grpId="0" build="p"/>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Rectangle 1"/>
          <p:cNvSpPr>
            <a:spLocks noChangeArrowheads="1"/>
          </p:cNvSpPr>
          <p:nvPr/>
        </p:nvSpPr>
        <p:spPr bwMode="auto">
          <a:xfrm>
            <a:off x="990600" y="381000"/>
            <a:ext cx="7620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mj-cs"/>
              </a:rPr>
              <a:t>دسته اي اول عوامل و شرايطي هستند كه </a:t>
            </a:r>
            <a:r>
              <a:rPr kumimoji="0" lang="fa-IR" sz="2800" b="0" i="0" u="none" strike="noStrike" cap="none" normalizeH="0" baseline="0" dirty="0" smtClean="0">
                <a:ln>
                  <a:noFill/>
                </a:ln>
                <a:solidFill>
                  <a:srgbClr val="00B050"/>
                </a:solidFill>
                <a:effectLst/>
                <a:latin typeface="Calibri" pitchFamily="34" charset="0"/>
                <a:ea typeface="Calibri" pitchFamily="34" charset="0"/>
                <a:cs typeface="+mj-cs"/>
              </a:rPr>
              <a:t>فقدان </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mj-cs"/>
              </a:rPr>
              <a:t>آنها در درجه نخست موجب عدم رضايت مي شود. مانند:  </a:t>
            </a:r>
            <a:r>
              <a:rPr kumimoji="0" lang="fa-IR" sz="2800" b="0" i="0" u="none" strike="noStrike" cap="none" normalizeH="0" baseline="0" dirty="0" smtClean="0">
                <a:ln>
                  <a:noFill/>
                </a:ln>
                <a:solidFill>
                  <a:srgbClr val="00B0F0"/>
                </a:solidFill>
                <a:effectLst/>
                <a:latin typeface="Calibri" pitchFamily="34" charset="0"/>
                <a:ea typeface="Calibri" pitchFamily="34" charset="0"/>
                <a:cs typeface="+mj-cs"/>
              </a:rPr>
              <a:t>ترك سازمان از طرف كاركنان </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mj-cs"/>
              </a:rPr>
              <a:t>،</a:t>
            </a:r>
          </a:p>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mj-cs"/>
              </a:rPr>
              <a:t> ولي وجود و تامين آنها باعث خوشحالي و ايجاد انگيزه شديد و قوي نمي شود . مانند </a:t>
            </a:r>
            <a:r>
              <a:rPr kumimoji="0" lang="fa-IR" sz="2800" b="0" i="0" u="none" strike="noStrike" cap="none" normalizeH="0" baseline="0" dirty="0" smtClean="0">
                <a:ln>
                  <a:noFill/>
                </a:ln>
                <a:solidFill>
                  <a:srgbClr val="00B0F0"/>
                </a:solidFill>
                <a:effectLst/>
                <a:latin typeface="Calibri" pitchFamily="34" charset="0"/>
                <a:ea typeface="Calibri" pitchFamily="34" charset="0"/>
                <a:cs typeface="+mj-cs"/>
              </a:rPr>
              <a:t>راضي شدن كاركنان به ماندن در سازمان .</a:t>
            </a:r>
          </a:p>
          <a:p>
            <a:pPr marL="0" marR="0" lvl="0" indent="0" algn="r" defTabSz="914400" rtl="0"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mj-cs"/>
              </a:rPr>
              <a:t> هرزبرگ اين  عناصر را </a:t>
            </a:r>
            <a:r>
              <a:rPr kumimoji="0" lang="fa-IR" sz="2800" b="1" i="1" u="none" strike="noStrike" cap="none" normalizeH="0" baseline="0" dirty="0" smtClean="0">
                <a:ln>
                  <a:noFill/>
                </a:ln>
                <a:solidFill>
                  <a:schemeClr val="tx1"/>
                </a:solidFill>
                <a:effectLst/>
                <a:latin typeface="Calibri" pitchFamily="34" charset="0"/>
                <a:ea typeface="Calibri" pitchFamily="34" charset="0"/>
                <a:cs typeface="+mj-cs"/>
              </a:rPr>
              <a:t>« </a:t>
            </a:r>
            <a:r>
              <a:rPr kumimoji="0" lang="fa-IR" sz="2800" b="1" i="1" u="none" strike="noStrike" cap="none" normalizeH="0" baseline="0" dirty="0" smtClean="0">
                <a:ln>
                  <a:noFill/>
                </a:ln>
                <a:solidFill>
                  <a:srgbClr val="92D050"/>
                </a:solidFill>
                <a:effectLst/>
                <a:latin typeface="Calibri" pitchFamily="34" charset="0"/>
                <a:ea typeface="Calibri" pitchFamily="34" charset="0"/>
                <a:cs typeface="+mj-cs"/>
              </a:rPr>
              <a:t>عوامل بهداشتي</a:t>
            </a:r>
            <a:r>
              <a:rPr kumimoji="0" lang="fa-IR" sz="2800" b="1" i="1" u="none" strike="noStrike" cap="none" normalizeH="0" baseline="0" dirty="0" smtClean="0">
                <a:ln>
                  <a:noFill/>
                </a:ln>
                <a:solidFill>
                  <a:schemeClr val="tx1"/>
                </a:solidFill>
                <a:effectLst/>
                <a:latin typeface="Calibri" pitchFamily="34" charset="0"/>
                <a:ea typeface="Calibri" pitchFamily="34" charset="0"/>
                <a:cs typeface="+mj-cs"/>
              </a:rPr>
              <a:t> »</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mj-cs"/>
              </a:rPr>
              <a:t> يا </a:t>
            </a:r>
            <a:r>
              <a:rPr kumimoji="0" lang="fa-IR" sz="2800" b="1" i="1" u="none" strike="noStrike" cap="none" normalizeH="0" baseline="0" dirty="0" smtClean="0">
                <a:ln>
                  <a:noFill/>
                </a:ln>
                <a:solidFill>
                  <a:srgbClr val="92D050"/>
                </a:solidFill>
                <a:effectLst/>
                <a:latin typeface="Calibri" pitchFamily="34" charset="0"/>
                <a:ea typeface="Calibri" pitchFamily="34" charset="0"/>
                <a:cs typeface="+mj-cs"/>
              </a:rPr>
              <a:t>« عوامل حافظ وضع موجود </a:t>
            </a:r>
            <a:r>
              <a:rPr kumimoji="0" lang="fa-IR" sz="2800" b="1" i="1" u="none" strike="noStrike" cap="none" normalizeH="0" baseline="0" dirty="0" smtClean="0">
                <a:ln>
                  <a:noFill/>
                </a:ln>
                <a:solidFill>
                  <a:schemeClr val="tx1"/>
                </a:solidFill>
                <a:effectLst/>
                <a:latin typeface="Calibri" pitchFamily="34" charset="0"/>
                <a:ea typeface="Calibri" pitchFamily="34" charset="0"/>
                <a:cs typeface="+mj-cs"/>
              </a:rPr>
              <a:t>»</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mj-cs"/>
              </a:rPr>
              <a:t> ناميد .</a:t>
            </a:r>
          </a:p>
          <a:p>
            <a:pPr marL="0" marR="0" lvl="0" indent="0" algn="r" defTabSz="914400" rtl="0"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mj-cs"/>
              </a:rPr>
              <a:t>تامين اين عوامل تنها از عدم رضايت جلوگيري ميكند ولي وجود آنها باعث انگيزش نمي شود اين عوامل عموما با محيط </a:t>
            </a:r>
            <a:endParaRPr kumimoji="0" lang="en-US" sz="2800" b="0" i="0" u="none" strike="noStrike" cap="none" normalizeH="0" baseline="0" dirty="0" smtClean="0">
              <a:ln>
                <a:noFill/>
              </a:ln>
              <a:solidFill>
                <a:schemeClr val="tx1"/>
              </a:solidFill>
              <a:effectLst/>
              <a:latin typeface="Calibri" pitchFamily="34" charset="0"/>
              <a:ea typeface="Calibri" pitchFamily="34" charset="0"/>
              <a:cs typeface="+mj-cs"/>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mj-cs"/>
              </a:rPr>
              <a:t>و شرايط كاري مرتبط هستند .  </a:t>
            </a:r>
          </a:p>
          <a:p>
            <a:pPr lvl="0" algn="r" eaLnBrk="0" fontAlgn="base" hangingPunct="0">
              <a:spcBef>
                <a:spcPct val="0"/>
              </a:spcBef>
              <a:spcAft>
                <a:spcPct val="0"/>
              </a:spcAft>
            </a:pPr>
            <a:r>
              <a:rPr lang="fa-IR" altLang="ar-SA" sz="2800" b="1" dirty="0" smtClean="0">
                <a:cs typeface="B Traffic" pitchFamily="2" charset="-78"/>
              </a:rPr>
              <a:t>مثال: امنیت کاری – سیاستهای پرداخت دستمزد و حقوق – عوامل محيط كار –كيفيت سرپرستي – روابط متقابل  - شرايط كار ...</a:t>
            </a:r>
            <a:endParaRPr kumimoji="0" lang="fa-IR" sz="2800" b="0" i="0" u="none" strike="noStrike" cap="none" normalizeH="0" baseline="0" dirty="0" smtClean="0">
              <a:ln>
                <a:noFill/>
              </a:ln>
              <a:solidFill>
                <a:schemeClr val="tx1"/>
              </a:solidFill>
              <a:effectLst/>
              <a:latin typeface="Arial" pitchFamily="34" charset="0"/>
              <a:cs typeface="+mj-cs"/>
            </a:endParaRPr>
          </a:p>
        </p:txBody>
      </p:sp>
      <p:sp>
        <p:nvSpPr>
          <p:cNvPr id="5" name="Rectangle 3"/>
          <p:cNvSpPr>
            <a:spLocks noChangeArrowheads="1"/>
          </p:cNvSpPr>
          <p:nvPr/>
        </p:nvSpPr>
        <p:spPr bwMode="auto">
          <a:xfrm rot="16200000">
            <a:off x="-1799057" y="2256256"/>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6" name="Left Arrow 5"/>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0289">
                                            <p:txEl>
                                              <p:pRg st="0" end="0"/>
                                            </p:txEl>
                                          </p:spTgt>
                                        </p:tgtEl>
                                        <p:attrNameLst>
                                          <p:attrName>style.visibility</p:attrName>
                                        </p:attrNameLst>
                                      </p:cBhvr>
                                      <p:to>
                                        <p:strVal val="visible"/>
                                      </p:to>
                                    </p:set>
                                    <p:anim calcmode="lin" valueType="num">
                                      <p:cBhvr additive="base">
                                        <p:cTn id="7" dur="500" fill="hold"/>
                                        <p:tgtEl>
                                          <p:spTgt spid="14028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028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0289">
                                            <p:txEl>
                                              <p:pRg st="1" end="1"/>
                                            </p:txEl>
                                          </p:spTgt>
                                        </p:tgtEl>
                                        <p:attrNameLst>
                                          <p:attrName>style.visibility</p:attrName>
                                        </p:attrNameLst>
                                      </p:cBhvr>
                                      <p:to>
                                        <p:strVal val="visible"/>
                                      </p:to>
                                    </p:set>
                                    <p:anim calcmode="lin" valueType="num">
                                      <p:cBhvr additive="base">
                                        <p:cTn id="13" dur="500" fill="hold"/>
                                        <p:tgtEl>
                                          <p:spTgt spid="14028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028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0289">
                                            <p:txEl>
                                              <p:pRg st="2" end="2"/>
                                            </p:txEl>
                                          </p:spTgt>
                                        </p:tgtEl>
                                        <p:attrNameLst>
                                          <p:attrName>style.visibility</p:attrName>
                                        </p:attrNameLst>
                                      </p:cBhvr>
                                      <p:to>
                                        <p:strVal val="visible"/>
                                      </p:to>
                                    </p:set>
                                    <p:anim calcmode="lin" valueType="num">
                                      <p:cBhvr additive="base">
                                        <p:cTn id="19" dur="500" fill="hold"/>
                                        <p:tgtEl>
                                          <p:spTgt spid="14028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028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0289">
                                            <p:txEl>
                                              <p:pRg st="3" end="3"/>
                                            </p:txEl>
                                          </p:spTgt>
                                        </p:tgtEl>
                                        <p:attrNameLst>
                                          <p:attrName>style.visibility</p:attrName>
                                        </p:attrNameLst>
                                      </p:cBhvr>
                                      <p:to>
                                        <p:strVal val="visible"/>
                                      </p:to>
                                    </p:set>
                                    <p:anim calcmode="lin" valueType="num">
                                      <p:cBhvr additive="base">
                                        <p:cTn id="25" dur="500" fill="hold"/>
                                        <p:tgtEl>
                                          <p:spTgt spid="14028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028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0289">
                                            <p:txEl>
                                              <p:pRg st="4" end="4"/>
                                            </p:txEl>
                                          </p:spTgt>
                                        </p:tgtEl>
                                        <p:attrNameLst>
                                          <p:attrName>style.visibility</p:attrName>
                                        </p:attrNameLst>
                                      </p:cBhvr>
                                      <p:to>
                                        <p:strVal val="visible"/>
                                      </p:to>
                                    </p:set>
                                    <p:anim calcmode="lin" valueType="num">
                                      <p:cBhvr additive="base">
                                        <p:cTn id="31" dur="500" fill="hold"/>
                                        <p:tgtEl>
                                          <p:spTgt spid="14028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028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0289">
                                            <p:txEl>
                                              <p:pRg st="5" end="5"/>
                                            </p:txEl>
                                          </p:spTgt>
                                        </p:tgtEl>
                                        <p:attrNameLst>
                                          <p:attrName>style.visibility</p:attrName>
                                        </p:attrNameLst>
                                      </p:cBhvr>
                                      <p:to>
                                        <p:strVal val="visible"/>
                                      </p:to>
                                    </p:set>
                                    <p:anim calcmode="lin" valueType="num">
                                      <p:cBhvr additive="base">
                                        <p:cTn id="37" dur="500" fill="hold"/>
                                        <p:tgtEl>
                                          <p:spTgt spid="14028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028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89" grpId="0" build="p"/>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1"/>
          <p:cNvSpPr>
            <a:spLocks noChangeArrowheads="1"/>
          </p:cNvSpPr>
          <p:nvPr/>
        </p:nvSpPr>
        <p:spPr bwMode="auto">
          <a:xfrm>
            <a:off x="914400" y="0"/>
            <a:ext cx="82296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r" rtl="1" fontAlgn="base">
              <a:spcBef>
                <a:spcPct val="0"/>
              </a:spcBef>
              <a:spcAft>
                <a:spcPct val="0"/>
              </a:spcAft>
            </a:pPr>
            <a:r>
              <a:rPr lang="fa-IR" sz="2400" b="1" i="1" dirty="0" smtClean="0"/>
              <a:t>« عوامل بهداشتي »</a:t>
            </a:r>
            <a:r>
              <a:rPr lang="fa-IR" sz="2400" dirty="0" smtClean="0"/>
              <a:t> يا </a:t>
            </a:r>
            <a:r>
              <a:rPr lang="fa-IR" sz="2400" b="1" i="1" dirty="0" smtClean="0"/>
              <a:t>« عوامل حافظ وضع موجود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 بيشتر ناشي از طرز تلقي و برداشت كاركنان درباره موارد زير است :</a:t>
            </a:r>
          </a:p>
          <a:p>
            <a:pPr lvl="0" algn="r" rtl="1" fontAlgn="base">
              <a:spcBef>
                <a:spcPct val="0"/>
              </a:spcBef>
              <a:spcAft>
                <a:spcPct val="0"/>
              </a:spcAft>
            </a:pPr>
            <a:endParaRPr kumimoji="0" lang="en-US" sz="2400" b="0"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rgbClr val="00B050"/>
                </a:solidFill>
                <a:effectLst/>
                <a:latin typeface="Calibri" pitchFamily="34" charset="0"/>
                <a:ea typeface="Calibri" pitchFamily="34" charset="0"/>
                <a:cs typeface="+mj-cs"/>
              </a:rPr>
              <a:t>اداره امور و خط و مشي هاي سازمان .</a:t>
            </a: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rgbClr val="00B050"/>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rgbClr val="00B050"/>
                </a:solidFill>
                <a:effectLst/>
                <a:latin typeface="Calibri" pitchFamily="34" charset="0"/>
                <a:ea typeface="Calibri" pitchFamily="34" charset="0"/>
                <a:cs typeface="+mj-cs"/>
              </a:rPr>
              <a:t>ماهيت و ميزان سرپرستي تخصصي .</a:t>
            </a: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rgbClr val="00B050"/>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rgbClr val="00B050"/>
                </a:solidFill>
                <a:effectLst/>
                <a:latin typeface="Calibri" pitchFamily="34" charset="0"/>
                <a:ea typeface="Calibri" pitchFamily="34" charset="0"/>
                <a:cs typeface="+mj-cs"/>
              </a:rPr>
              <a:t>استقرار روابط متقابل و دو جانبه با سرپرستان ، همگنان و مرئوسان .</a:t>
            </a: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rgbClr val="00B050"/>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rgbClr val="00B050"/>
                </a:solidFill>
                <a:effectLst/>
                <a:latin typeface="Calibri" pitchFamily="34" charset="0"/>
                <a:ea typeface="Calibri" pitchFamily="34" charset="0"/>
                <a:cs typeface="+mj-cs"/>
              </a:rPr>
              <a:t>سطح حقوق و دستمزد .</a:t>
            </a: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rgbClr val="00B050"/>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rgbClr val="00B050"/>
                </a:solidFill>
                <a:effectLst/>
                <a:latin typeface="Calibri" pitchFamily="34" charset="0"/>
                <a:ea typeface="Calibri" pitchFamily="34" charset="0"/>
                <a:cs typeface="+mj-cs"/>
              </a:rPr>
              <a:t>امنيت كاري .</a:t>
            </a: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rgbClr val="00B050"/>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rgbClr val="00B050"/>
                </a:solidFill>
                <a:effectLst/>
                <a:latin typeface="Calibri" pitchFamily="34" charset="0"/>
                <a:ea typeface="Calibri" pitchFamily="34" charset="0"/>
                <a:cs typeface="+mj-cs"/>
              </a:rPr>
              <a:t>زندگي شخصي كاركنان .</a:t>
            </a: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rgbClr val="00B050"/>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rgbClr val="00B050"/>
                </a:solidFill>
                <a:effectLst/>
                <a:latin typeface="Calibri" pitchFamily="34" charset="0"/>
                <a:ea typeface="Calibri" pitchFamily="34" charset="0"/>
                <a:cs typeface="+mj-cs"/>
              </a:rPr>
              <a:t>شرايط كاري .</a:t>
            </a: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rgbClr val="00B050"/>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rgbClr val="00B050"/>
                </a:solidFill>
                <a:effectLst/>
                <a:latin typeface="Calibri" pitchFamily="34" charset="0"/>
                <a:ea typeface="Calibri" pitchFamily="34" charset="0"/>
                <a:cs typeface="+mj-cs"/>
              </a:rPr>
              <a:t>مقام و منزلت .</a:t>
            </a:r>
            <a:endParaRPr kumimoji="0" lang="fa-IR" sz="2400" b="0" i="0" u="none" strike="noStrike" cap="none" normalizeH="0" baseline="0" dirty="0" smtClean="0">
              <a:ln>
                <a:noFill/>
              </a:ln>
              <a:solidFill>
                <a:srgbClr val="00B050"/>
              </a:solidFill>
              <a:effectLst/>
              <a:latin typeface="Arial" pitchFamily="34" charset="0"/>
              <a:cs typeface="+mj-cs"/>
            </a:endParaRPr>
          </a:p>
        </p:txBody>
      </p:sp>
      <p:sp>
        <p:nvSpPr>
          <p:cNvPr id="5" name="Rectangle 3"/>
          <p:cNvSpPr>
            <a:spLocks noChangeArrowheads="1"/>
          </p:cNvSpPr>
          <p:nvPr/>
        </p:nvSpPr>
        <p:spPr bwMode="auto">
          <a:xfrm rot="16200000">
            <a:off x="-1799057" y="2256256"/>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6" name="Left Arrow 5"/>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9265">
                                            <p:txEl>
                                              <p:pRg st="0" end="0"/>
                                            </p:txEl>
                                          </p:spTgt>
                                        </p:tgtEl>
                                        <p:attrNameLst>
                                          <p:attrName>style.visibility</p:attrName>
                                        </p:attrNameLst>
                                      </p:cBhvr>
                                      <p:to>
                                        <p:strVal val="visible"/>
                                      </p:to>
                                    </p:set>
                                    <p:anim calcmode="lin" valueType="num">
                                      <p:cBhvr additive="base">
                                        <p:cTn id="7" dur="500" fill="hold"/>
                                        <p:tgtEl>
                                          <p:spTgt spid="13926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926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9265">
                                            <p:txEl>
                                              <p:pRg st="2" end="2"/>
                                            </p:txEl>
                                          </p:spTgt>
                                        </p:tgtEl>
                                        <p:attrNameLst>
                                          <p:attrName>style.visibility</p:attrName>
                                        </p:attrNameLst>
                                      </p:cBhvr>
                                      <p:to>
                                        <p:strVal val="visible"/>
                                      </p:to>
                                    </p:set>
                                    <p:anim calcmode="lin" valueType="num">
                                      <p:cBhvr additive="base">
                                        <p:cTn id="13" dur="500" fill="hold"/>
                                        <p:tgtEl>
                                          <p:spTgt spid="13926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926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9265">
                                            <p:txEl>
                                              <p:pRg st="4" end="4"/>
                                            </p:txEl>
                                          </p:spTgt>
                                        </p:tgtEl>
                                        <p:attrNameLst>
                                          <p:attrName>style.visibility</p:attrName>
                                        </p:attrNameLst>
                                      </p:cBhvr>
                                      <p:to>
                                        <p:strVal val="visible"/>
                                      </p:to>
                                    </p:set>
                                    <p:anim calcmode="lin" valueType="num">
                                      <p:cBhvr additive="base">
                                        <p:cTn id="19" dur="500" fill="hold"/>
                                        <p:tgtEl>
                                          <p:spTgt spid="13926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926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9265">
                                            <p:txEl>
                                              <p:pRg st="6" end="6"/>
                                            </p:txEl>
                                          </p:spTgt>
                                        </p:tgtEl>
                                        <p:attrNameLst>
                                          <p:attrName>style.visibility</p:attrName>
                                        </p:attrNameLst>
                                      </p:cBhvr>
                                      <p:to>
                                        <p:strVal val="visible"/>
                                      </p:to>
                                    </p:set>
                                    <p:anim calcmode="lin" valueType="num">
                                      <p:cBhvr additive="base">
                                        <p:cTn id="25" dur="500" fill="hold"/>
                                        <p:tgtEl>
                                          <p:spTgt spid="13926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926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9265">
                                            <p:txEl>
                                              <p:pRg st="8" end="8"/>
                                            </p:txEl>
                                          </p:spTgt>
                                        </p:tgtEl>
                                        <p:attrNameLst>
                                          <p:attrName>style.visibility</p:attrName>
                                        </p:attrNameLst>
                                      </p:cBhvr>
                                      <p:to>
                                        <p:strVal val="visible"/>
                                      </p:to>
                                    </p:set>
                                    <p:anim calcmode="lin" valueType="num">
                                      <p:cBhvr additive="base">
                                        <p:cTn id="31" dur="500" fill="hold"/>
                                        <p:tgtEl>
                                          <p:spTgt spid="139265">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926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9265">
                                            <p:txEl>
                                              <p:pRg st="10" end="10"/>
                                            </p:txEl>
                                          </p:spTgt>
                                        </p:tgtEl>
                                        <p:attrNameLst>
                                          <p:attrName>style.visibility</p:attrName>
                                        </p:attrNameLst>
                                      </p:cBhvr>
                                      <p:to>
                                        <p:strVal val="visible"/>
                                      </p:to>
                                    </p:set>
                                    <p:anim calcmode="lin" valueType="num">
                                      <p:cBhvr additive="base">
                                        <p:cTn id="37" dur="500" fill="hold"/>
                                        <p:tgtEl>
                                          <p:spTgt spid="139265">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926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9265">
                                            <p:txEl>
                                              <p:pRg st="12" end="12"/>
                                            </p:txEl>
                                          </p:spTgt>
                                        </p:tgtEl>
                                        <p:attrNameLst>
                                          <p:attrName>style.visibility</p:attrName>
                                        </p:attrNameLst>
                                      </p:cBhvr>
                                      <p:to>
                                        <p:strVal val="visible"/>
                                      </p:to>
                                    </p:set>
                                    <p:anim calcmode="lin" valueType="num">
                                      <p:cBhvr additive="base">
                                        <p:cTn id="43" dur="500" fill="hold"/>
                                        <p:tgtEl>
                                          <p:spTgt spid="139265">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39265">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9265">
                                            <p:txEl>
                                              <p:pRg st="14" end="14"/>
                                            </p:txEl>
                                          </p:spTgt>
                                        </p:tgtEl>
                                        <p:attrNameLst>
                                          <p:attrName>style.visibility</p:attrName>
                                        </p:attrNameLst>
                                      </p:cBhvr>
                                      <p:to>
                                        <p:strVal val="visible"/>
                                      </p:to>
                                    </p:set>
                                    <p:anim calcmode="lin" valueType="num">
                                      <p:cBhvr additive="base">
                                        <p:cTn id="49" dur="500" fill="hold"/>
                                        <p:tgtEl>
                                          <p:spTgt spid="139265">
                                            <p:txEl>
                                              <p:pRg st="14" end="1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39265">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9265">
                                            <p:txEl>
                                              <p:pRg st="16" end="16"/>
                                            </p:txEl>
                                          </p:spTgt>
                                        </p:tgtEl>
                                        <p:attrNameLst>
                                          <p:attrName>style.visibility</p:attrName>
                                        </p:attrNameLst>
                                      </p:cBhvr>
                                      <p:to>
                                        <p:strVal val="visible"/>
                                      </p:to>
                                    </p:set>
                                    <p:anim calcmode="lin" valueType="num">
                                      <p:cBhvr additive="base">
                                        <p:cTn id="55" dur="500" fill="hold"/>
                                        <p:tgtEl>
                                          <p:spTgt spid="139265">
                                            <p:txEl>
                                              <p:pRg st="16" end="1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39265">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5" grpId="0" build="p"/>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1"/>
          <p:cNvSpPr>
            <a:spLocks noChangeArrowheads="1"/>
          </p:cNvSpPr>
          <p:nvPr/>
        </p:nvSpPr>
        <p:spPr bwMode="auto">
          <a:xfrm>
            <a:off x="1066800" y="304800"/>
            <a:ext cx="7620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mj-cs"/>
              </a:rPr>
              <a:t>دسته دوم كه </a:t>
            </a:r>
            <a:r>
              <a:rPr kumimoji="0" lang="fa-IR" sz="2800" b="1" i="1" u="none" strike="noStrike" cap="none" normalizeH="0" baseline="0" dirty="0" smtClean="0">
                <a:ln>
                  <a:noFill/>
                </a:ln>
                <a:solidFill>
                  <a:schemeClr val="tx1"/>
                </a:solidFill>
                <a:effectLst/>
                <a:latin typeface="Calibri" pitchFamily="34" charset="0"/>
                <a:ea typeface="Calibri" pitchFamily="34" charset="0"/>
                <a:cs typeface="+mj-cs"/>
              </a:rPr>
              <a:t>« </a:t>
            </a:r>
            <a:r>
              <a:rPr kumimoji="0" lang="fa-IR" sz="2800" b="1" i="1" u="none" strike="noStrike" cap="none" normalizeH="0" baseline="0" dirty="0" smtClean="0">
                <a:ln>
                  <a:noFill/>
                </a:ln>
                <a:solidFill>
                  <a:srgbClr val="92D050"/>
                </a:solidFill>
                <a:effectLst/>
                <a:latin typeface="Calibri" pitchFamily="34" charset="0"/>
                <a:ea typeface="Calibri" pitchFamily="34" charset="0"/>
                <a:cs typeface="+mj-cs"/>
              </a:rPr>
              <a:t>عوامل محرك </a:t>
            </a:r>
            <a:r>
              <a:rPr kumimoji="0" lang="fa-IR" sz="2800" b="1" i="1" u="none" strike="noStrike" cap="none" normalizeH="0" baseline="0" dirty="0" smtClean="0">
                <a:ln>
                  <a:noFill/>
                </a:ln>
                <a:solidFill>
                  <a:schemeClr val="tx1"/>
                </a:solidFill>
                <a:effectLst/>
                <a:latin typeface="Calibri" pitchFamily="34" charset="0"/>
                <a:ea typeface="Calibri" pitchFamily="34" charset="0"/>
                <a:cs typeface="+mj-cs"/>
              </a:rPr>
              <a:t>» </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mj-cs"/>
              </a:rPr>
              <a:t>ناميده مي شوند از عوامل ايجاد انگيزه هستند .</a:t>
            </a:r>
          </a:p>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mj-cs"/>
              </a:rPr>
              <a:t> وجود اين عوامل در درجه نخست موجب </a:t>
            </a:r>
            <a:r>
              <a:rPr kumimoji="0" lang="fa-IR" sz="2800" b="0" i="0" u="none" strike="noStrike" cap="none" normalizeH="0" baseline="0" dirty="0" smtClean="0">
                <a:ln>
                  <a:noFill/>
                </a:ln>
                <a:solidFill>
                  <a:srgbClr val="00B0F0"/>
                </a:solidFill>
                <a:effectLst/>
                <a:latin typeface="Calibri" pitchFamily="34" charset="0"/>
                <a:ea typeface="Calibri" pitchFamily="34" charset="0"/>
                <a:cs typeface="+mj-cs"/>
              </a:rPr>
              <a:t>رضايت</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mj-cs"/>
              </a:rPr>
              <a:t> و</a:t>
            </a:r>
            <a:r>
              <a:rPr kumimoji="0" lang="fa-IR" sz="2800" b="0" i="0" u="none" strike="noStrike" cap="none" normalizeH="0" baseline="0" dirty="0" smtClean="0">
                <a:ln>
                  <a:noFill/>
                </a:ln>
                <a:solidFill>
                  <a:srgbClr val="00B0F0"/>
                </a:solidFill>
                <a:effectLst/>
                <a:latin typeface="Calibri" pitchFamily="34" charset="0"/>
                <a:ea typeface="Calibri" pitchFamily="34" charset="0"/>
                <a:cs typeface="+mj-cs"/>
              </a:rPr>
              <a:t> انگيزش </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mj-cs"/>
              </a:rPr>
              <a:t>افراد مي شودو مربوط به محتواي شغل مي باشد ؛ </a:t>
            </a:r>
          </a:p>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mj-cs"/>
              </a:rPr>
              <a:t>حال آنكه </a:t>
            </a:r>
            <a:r>
              <a:rPr kumimoji="0" lang="fa-IR" sz="2800" b="0" i="0" u="none" strike="noStrike" cap="none" normalizeH="0" baseline="0" dirty="0" smtClean="0">
                <a:ln>
                  <a:noFill/>
                </a:ln>
                <a:solidFill>
                  <a:srgbClr val="00B050"/>
                </a:solidFill>
                <a:effectLst/>
                <a:latin typeface="Calibri" pitchFamily="34" charset="0"/>
                <a:ea typeface="Calibri" pitchFamily="34" charset="0"/>
                <a:cs typeface="+mj-cs"/>
              </a:rPr>
              <a:t>غيبت</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mj-cs"/>
              </a:rPr>
              <a:t> آنها تنها </a:t>
            </a:r>
            <a:r>
              <a:rPr kumimoji="0" lang="fa-IR" sz="2800" b="0" i="0" u="none" strike="noStrike" cap="none" normalizeH="0" baseline="0" dirty="0" smtClean="0">
                <a:ln>
                  <a:noFill/>
                </a:ln>
                <a:solidFill>
                  <a:srgbClr val="00B050"/>
                </a:solidFill>
                <a:effectLst/>
                <a:latin typeface="Calibri" pitchFamily="34" charset="0"/>
                <a:ea typeface="Calibri" pitchFamily="34" charset="0"/>
                <a:cs typeface="+mj-cs"/>
              </a:rPr>
              <a:t>عدم رضايت ضعيفي </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mj-cs"/>
              </a:rPr>
              <a:t>را سبب مي گردد . </a:t>
            </a:r>
          </a:p>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0" i="0" u="none" strike="noStrike" cap="none" normalizeH="0" baseline="0" dirty="0" smtClean="0">
                <a:ln>
                  <a:noFill/>
                </a:ln>
                <a:solidFill>
                  <a:srgbClr val="00B050"/>
                </a:solidFill>
                <a:effectLst/>
                <a:latin typeface="Calibri" pitchFamily="34" charset="0"/>
                <a:ea typeface="Calibri" pitchFamily="34" charset="0"/>
                <a:cs typeface="+mj-cs"/>
              </a:rPr>
              <a:t>عدم رضايت </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mj-cs"/>
              </a:rPr>
              <a:t>به اين دليل خفيف است كه كاركنان قبلا از عوامل گروه نخست برخوردار بوده اند.و در سازمان ابقا شده اند بنابراين فقدان عوامل گروه دوم مترادف با عدم انگيزش تلقي مي شود.</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mj-cs"/>
            </a:endParaRPr>
          </a:p>
          <a:p>
            <a:pPr lvl="0" algn="r" rtl="1" fontAlgn="base">
              <a:spcBef>
                <a:spcPct val="0"/>
              </a:spcBef>
              <a:spcAft>
                <a:spcPct val="0"/>
              </a:spcAft>
            </a:pPr>
            <a:r>
              <a:rPr lang="fa-IR" altLang="ar-SA" sz="2800" b="1" dirty="0" smtClean="0">
                <a:cs typeface="B Traffic" pitchFamily="2" charset="-78"/>
              </a:rPr>
              <a:t>مثال : بازده فرد – ارج گذاری به کار افراد - پیشرفت و ارتقاء شغلی – كار پر تلاش – موفقيت – مسئوليت ....</a:t>
            </a:r>
            <a:endParaRPr kumimoji="0" lang="fa-IR" sz="2800" b="0" i="0" u="none" strike="noStrike" cap="none" normalizeH="0" baseline="0" dirty="0" smtClean="0">
              <a:ln>
                <a:noFill/>
              </a:ln>
              <a:solidFill>
                <a:schemeClr val="tx1"/>
              </a:solidFill>
              <a:effectLst/>
              <a:latin typeface="Arial" pitchFamily="34" charset="0"/>
              <a:cs typeface="+mj-cs"/>
            </a:endParaRPr>
          </a:p>
        </p:txBody>
      </p:sp>
      <p:sp>
        <p:nvSpPr>
          <p:cNvPr id="5" name="Rectangle 3"/>
          <p:cNvSpPr>
            <a:spLocks noChangeArrowheads="1"/>
          </p:cNvSpPr>
          <p:nvPr/>
        </p:nvSpPr>
        <p:spPr bwMode="auto">
          <a:xfrm rot="16200000">
            <a:off x="-1799057" y="2256256"/>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6" name="Left Arrow 5"/>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8241">
                                            <p:txEl>
                                              <p:pRg st="0" end="0"/>
                                            </p:txEl>
                                          </p:spTgt>
                                        </p:tgtEl>
                                        <p:attrNameLst>
                                          <p:attrName>style.visibility</p:attrName>
                                        </p:attrNameLst>
                                      </p:cBhvr>
                                      <p:to>
                                        <p:strVal val="visible"/>
                                      </p:to>
                                    </p:set>
                                    <p:anim calcmode="lin" valueType="num">
                                      <p:cBhvr additive="base">
                                        <p:cTn id="7" dur="500" fill="hold"/>
                                        <p:tgtEl>
                                          <p:spTgt spid="13824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824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8241">
                                            <p:txEl>
                                              <p:pRg st="1" end="1"/>
                                            </p:txEl>
                                          </p:spTgt>
                                        </p:tgtEl>
                                        <p:attrNameLst>
                                          <p:attrName>style.visibility</p:attrName>
                                        </p:attrNameLst>
                                      </p:cBhvr>
                                      <p:to>
                                        <p:strVal val="visible"/>
                                      </p:to>
                                    </p:set>
                                    <p:anim calcmode="lin" valueType="num">
                                      <p:cBhvr additive="base">
                                        <p:cTn id="13" dur="500" fill="hold"/>
                                        <p:tgtEl>
                                          <p:spTgt spid="13824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824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8241">
                                            <p:txEl>
                                              <p:pRg st="2" end="2"/>
                                            </p:txEl>
                                          </p:spTgt>
                                        </p:tgtEl>
                                        <p:attrNameLst>
                                          <p:attrName>style.visibility</p:attrName>
                                        </p:attrNameLst>
                                      </p:cBhvr>
                                      <p:to>
                                        <p:strVal val="visible"/>
                                      </p:to>
                                    </p:set>
                                    <p:anim calcmode="lin" valueType="num">
                                      <p:cBhvr additive="base">
                                        <p:cTn id="19" dur="500" fill="hold"/>
                                        <p:tgtEl>
                                          <p:spTgt spid="13824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824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8241">
                                            <p:txEl>
                                              <p:pRg st="3" end="3"/>
                                            </p:txEl>
                                          </p:spTgt>
                                        </p:tgtEl>
                                        <p:attrNameLst>
                                          <p:attrName>style.visibility</p:attrName>
                                        </p:attrNameLst>
                                      </p:cBhvr>
                                      <p:to>
                                        <p:strVal val="visible"/>
                                      </p:to>
                                    </p:set>
                                    <p:anim calcmode="lin" valueType="num">
                                      <p:cBhvr additive="base">
                                        <p:cTn id="25" dur="500" fill="hold"/>
                                        <p:tgtEl>
                                          <p:spTgt spid="13824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824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8241">
                                            <p:txEl>
                                              <p:pRg st="5" end="5"/>
                                            </p:txEl>
                                          </p:spTgt>
                                        </p:tgtEl>
                                        <p:attrNameLst>
                                          <p:attrName>style.visibility</p:attrName>
                                        </p:attrNameLst>
                                      </p:cBhvr>
                                      <p:to>
                                        <p:strVal val="visible"/>
                                      </p:to>
                                    </p:set>
                                    <p:anim calcmode="lin" valueType="num">
                                      <p:cBhvr additive="base">
                                        <p:cTn id="31" dur="500" fill="hold"/>
                                        <p:tgtEl>
                                          <p:spTgt spid="138241">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824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1" grpId="0" build="p"/>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Rectangle 1"/>
          <p:cNvSpPr>
            <a:spLocks noChangeArrowheads="1"/>
          </p:cNvSpPr>
          <p:nvPr/>
        </p:nvSpPr>
        <p:spPr bwMode="auto">
          <a:xfrm>
            <a:off x="990600" y="838200"/>
            <a:ext cx="77724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1" i="0" u="none" strike="noStrike" cap="none" normalizeH="0" baseline="0" dirty="0" smtClean="0">
                <a:ln>
                  <a:noFill/>
                </a:ln>
                <a:solidFill>
                  <a:srgbClr val="00B050"/>
                </a:solidFill>
                <a:effectLst/>
                <a:latin typeface="Calibri" pitchFamily="34" charset="0"/>
                <a:ea typeface="Calibri" pitchFamily="34" charset="0"/>
                <a:cs typeface="+mj-cs"/>
              </a:rPr>
              <a:t>عوامل موثر در ايجاد انگيزه</a:t>
            </a:r>
            <a:r>
              <a:rPr kumimoji="0" lang="fa-IR" sz="2800" b="0" i="0" u="none" strike="noStrike" cap="none" normalizeH="0" baseline="0" dirty="0" smtClean="0">
                <a:ln>
                  <a:noFill/>
                </a:ln>
                <a:solidFill>
                  <a:srgbClr val="00B050"/>
                </a:solidFill>
                <a:effectLst/>
                <a:latin typeface="Calibri" pitchFamily="34" charset="0"/>
                <a:ea typeface="Calibri" pitchFamily="34" charset="0"/>
                <a:cs typeface="+mj-cs"/>
              </a:rPr>
              <a:t> </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mj-cs"/>
              </a:rPr>
              <a:t>عبارتند از :</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mj-cs"/>
              </a:rPr>
              <a:t>موفقيت كاري .</a:t>
            </a: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mj-cs"/>
              </a:rPr>
              <a:t>شناخت افراد و قدرداني از كار آنها .</a:t>
            </a: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mj-cs"/>
              </a:rPr>
              <a:t>پيشرفت و توسعه شغلي .</a:t>
            </a: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mj-cs"/>
              </a:rPr>
              <a:t>ماهيت كار و وظايف محوله .</a:t>
            </a: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mj-cs"/>
              </a:rPr>
              <a:t>رشد فردي . </a:t>
            </a: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mj-cs"/>
              </a:rPr>
              <a:t>ماهيت مسئوليتهاي محوله </a:t>
            </a:r>
            <a:endParaRPr kumimoji="0" lang="fa-IR" sz="2800" b="0" i="0" u="none" strike="noStrike" cap="none" normalizeH="0" baseline="0" dirty="0" smtClean="0">
              <a:ln>
                <a:noFill/>
              </a:ln>
              <a:solidFill>
                <a:schemeClr val="tx1"/>
              </a:solidFill>
              <a:effectLst/>
              <a:latin typeface="Arial" pitchFamily="34" charset="0"/>
              <a:cs typeface="+mj-cs"/>
            </a:endParaRPr>
          </a:p>
        </p:txBody>
      </p:sp>
      <p:sp>
        <p:nvSpPr>
          <p:cNvPr id="5" name="Rectangle 3"/>
          <p:cNvSpPr>
            <a:spLocks noChangeArrowheads="1"/>
          </p:cNvSpPr>
          <p:nvPr/>
        </p:nvSpPr>
        <p:spPr bwMode="auto">
          <a:xfrm rot="16200000">
            <a:off x="-1799057" y="2256256"/>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6" name="Left Arrow 5"/>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2337">
                                            <p:txEl>
                                              <p:pRg st="0" end="0"/>
                                            </p:txEl>
                                          </p:spTgt>
                                        </p:tgtEl>
                                        <p:attrNameLst>
                                          <p:attrName>style.visibility</p:attrName>
                                        </p:attrNameLst>
                                      </p:cBhvr>
                                      <p:to>
                                        <p:strVal val="visible"/>
                                      </p:to>
                                    </p:set>
                                    <p:anim calcmode="lin" valueType="num">
                                      <p:cBhvr additive="base">
                                        <p:cTn id="7" dur="500" fill="hold"/>
                                        <p:tgtEl>
                                          <p:spTgt spid="14233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233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2337">
                                            <p:txEl>
                                              <p:pRg st="2" end="2"/>
                                            </p:txEl>
                                          </p:spTgt>
                                        </p:tgtEl>
                                        <p:attrNameLst>
                                          <p:attrName>style.visibility</p:attrName>
                                        </p:attrNameLst>
                                      </p:cBhvr>
                                      <p:to>
                                        <p:strVal val="visible"/>
                                      </p:to>
                                    </p:set>
                                    <p:anim calcmode="lin" valueType="num">
                                      <p:cBhvr additive="base">
                                        <p:cTn id="13" dur="500" fill="hold"/>
                                        <p:tgtEl>
                                          <p:spTgt spid="14233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233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2337">
                                            <p:txEl>
                                              <p:pRg st="4" end="4"/>
                                            </p:txEl>
                                          </p:spTgt>
                                        </p:tgtEl>
                                        <p:attrNameLst>
                                          <p:attrName>style.visibility</p:attrName>
                                        </p:attrNameLst>
                                      </p:cBhvr>
                                      <p:to>
                                        <p:strVal val="visible"/>
                                      </p:to>
                                    </p:set>
                                    <p:anim calcmode="lin" valueType="num">
                                      <p:cBhvr additive="base">
                                        <p:cTn id="19" dur="500" fill="hold"/>
                                        <p:tgtEl>
                                          <p:spTgt spid="14233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233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2337">
                                            <p:txEl>
                                              <p:pRg st="6" end="6"/>
                                            </p:txEl>
                                          </p:spTgt>
                                        </p:tgtEl>
                                        <p:attrNameLst>
                                          <p:attrName>style.visibility</p:attrName>
                                        </p:attrNameLst>
                                      </p:cBhvr>
                                      <p:to>
                                        <p:strVal val="visible"/>
                                      </p:to>
                                    </p:set>
                                    <p:anim calcmode="lin" valueType="num">
                                      <p:cBhvr additive="base">
                                        <p:cTn id="25" dur="500" fill="hold"/>
                                        <p:tgtEl>
                                          <p:spTgt spid="14233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233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2337">
                                            <p:txEl>
                                              <p:pRg st="8" end="8"/>
                                            </p:txEl>
                                          </p:spTgt>
                                        </p:tgtEl>
                                        <p:attrNameLst>
                                          <p:attrName>style.visibility</p:attrName>
                                        </p:attrNameLst>
                                      </p:cBhvr>
                                      <p:to>
                                        <p:strVal val="visible"/>
                                      </p:to>
                                    </p:set>
                                    <p:anim calcmode="lin" valueType="num">
                                      <p:cBhvr additive="base">
                                        <p:cTn id="31" dur="500" fill="hold"/>
                                        <p:tgtEl>
                                          <p:spTgt spid="142337">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233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2337">
                                            <p:txEl>
                                              <p:pRg st="10" end="10"/>
                                            </p:txEl>
                                          </p:spTgt>
                                        </p:tgtEl>
                                        <p:attrNameLst>
                                          <p:attrName>style.visibility</p:attrName>
                                        </p:attrNameLst>
                                      </p:cBhvr>
                                      <p:to>
                                        <p:strVal val="visible"/>
                                      </p:to>
                                    </p:set>
                                    <p:anim calcmode="lin" valueType="num">
                                      <p:cBhvr additive="base">
                                        <p:cTn id="37" dur="500" fill="hold"/>
                                        <p:tgtEl>
                                          <p:spTgt spid="142337">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233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2337">
                                            <p:txEl>
                                              <p:pRg st="12" end="12"/>
                                            </p:txEl>
                                          </p:spTgt>
                                        </p:tgtEl>
                                        <p:attrNameLst>
                                          <p:attrName>style.visibility</p:attrName>
                                        </p:attrNameLst>
                                      </p:cBhvr>
                                      <p:to>
                                        <p:strVal val="visible"/>
                                      </p:to>
                                    </p:set>
                                    <p:anim calcmode="lin" valueType="num">
                                      <p:cBhvr additive="base">
                                        <p:cTn id="43" dur="500" fill="hold"/>
                                        <p:tgtEl>
                                          <p:spTgt spid="142337">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2337">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91200" y="0"/>
            <a:ext cx="2645276" cy="707886"/>
          </a:xfrm>
          <a:prstGeom prst="rect">
            <a:avLst/>
          </a:prstGeom>
        </p:spPr>
        <p:txBody>
          <a:bodyPr wrap="none">
            <a:spAutoFit/>
          </a:bodyPr>
          <a:lstStyle/>
          <a:p>
            <a:r>
              <a:rPr lang="fa-IR" sz="4000" b="1" dirty="0" smtClean="0">
                <a:solidFill>
                  <a:srgbClr val="00B050"/>
                </a:solidFill>
              </a:rPr>
              <a:t>تعريف مدير</a:t>
            </a:r>
            <a:endParaRPr lang="fa-IR" sz="4000" dirty="0">
              <a:solidFill>
                <a:srgbClr val="00B050"/>
              </a:solidFill>
            </a:endParaRPr>
          </a:p>
        </p:txBody>
      </p:sp>
      <p:sp>
        <p:nvSpPr>
          <p:cNvPr id="3" name="Rectangle 2"/>
          <p:cNvSpPr/>
          <p:nvPr/>
        </p:nvSpPr>
        <p:spPr>
          <a:xfrm>
            <a:off x="381000" y="990600"/>
            <a:ext cx="8763000" cy="954107"/>
          </a:xfrm>
          <a:prstGeom prst="rect">
            <a:avLst/>
          </a:prstGeom>
        </p:spPr>
        <p:txBody>
          <a:bodyPr wrap="square">
            <a:spAutoFit/>
          </a:bodyPr>
          <a:lstStyle/>
          <a:p>
            <a:pPr algn="r"/>
            <a:r>
              <a:rPr lang="fa-IR" sz="2800" dirty="0" smtClean="0"/>
              <a:t>كسي است كه با خصائص ذاتي و اكتسابي و اطلاعات و معلومات و تجربه، مي تواند سازماني را به سمت هدف معيني رهبري كند. </a:t>
            </a:r>
            <a:endParaRPr lang="fa-IR" sz="2800" dirty="0"/>
          </a:p>
        </p:txBody>
      </p:sp>
      <p:sp>
        <p:nvSpPr>
          <p:cNvPr id="4" name="Rectangle 3"/>
          <p:cNvSpPr/>
          <p:nvPr/>
        </p:nvSpPr>
        <p:spPr>
          <a:xfrm>
            <a:off x="5867400" y="2438400"/>
            <a:ext cx="2241319" cy="646331"/>
          </a:xfrm>
          <a:prstGeom prst="rect">
            <a:avLst/>
          </a:prstGeom>
        </p:spPr>
        <p:txBody>
          <a:bodyPr wrap="none">
            <a:spAutoFit/>
          </a:bodyPr>
          <a:lstStyle/>
          <a:p>
            <a:r>
              <a:rPr lang="fa-IR" sz="3600" dirty="0" smtClean="0">
                <a:solidFill>
                  <a:srgbClr val="0070C0"/>
                </a:solidFill>
              </a:rPr>
              <a:t>وظایف مدیر</a:t>
            </a:r>
            <a:endParaRPr lang="fa-IR" sz="3600" dirty="0">
              <a:solidFill>
                <a:srgbClr val="0070C0"/>
              </a:solidFill>
            </a:endParaRPr>
          </a:p>
        </p:txBody>
      </p:sp>
      <p:sp>
        <p:nvSpPr>
          <p:cNvPr id="5" name="Rectangle 4"/>
          <p:cNvSpPr/>
          <p:nvPr/>
        </p:nvSpPr>
        <p:spPr>
          <a:xfrm>
            <a:off x="1066800" y="3200400"/>
            <a:ext cx="8077200" cy="954107"/>
          </a:xfrm>
          <a:prstGeom prst="rect">
            <a:avLst/>
          </a:prstGeom>
        </p:spPr>
        <p:txBody>
          <a:bodyPr wrap="square">
            <a:spAutoFit/>
          </a:bodyPr>
          <a:lstStyle/>
          <a:p>
            <a:pPr algn="r"/>
            <a:r>
              <a:rPr lang="fa-IR" sz="2800" dirty="0" smtClean="0"/>
              <a:t>علمای مدیریت برای قابل فهم کردن مسائل مربوط به سازمان و مدیریت آنها را دریک الگوی مفهومی به دو دسته : </a:t>
            </a:r>
            <a:endParaRPr lang="fa-IR" sz="2800" dirty="0"/>
          </a:p>
        </p:txBody>
      </p:sp>
      <p:sp>
        <p:nvSpPr>
          <p:cNvPr id="6" name="Rectangle 5"/>
          <p:cNvSpPr/>
          <p:nvPr/>
        </p:nvSpPr>
        <p:spPr>
          <a:xfrm>
            <a:off x="4724400" y="4876800"/>
            <a:ext cx="2855269" cy="584775"/>
          </a:xfrm>
          <a:prstGeom prst="rect">
            <a:avLst/>
          </a:prstGeom>
        </p:spPr>
        <p:txBody>
          <a:bodyPr wrap="none">
            <a:spAutoFit/>
          </a:bodyPr>
          <a:lstStyle/>
          <a:p>
            <a:r>
              <a:rPr lang="fa-IR" sz="3200" b="1" dirty="0" smtClean="0">
                <a:solidFill>
                  <a:srgbClr val="FF0000"/>
                </a:solidFill>
              </a:rPr>
              <a:t>وظایف مدیریت</a:t>
            </a:r>
            <a:r>
              <a:rPr lang="fa-IR" sz="3200" dirty="0" smtClean="0">
                <a:solidFill>
                  <a:srgbClr val="FF0000"/>
                </a:solidFill>
              </a:rPr>
              <a:t> </a:t>
            </a:r>
            <a:endParaRPr lang="fa-IR" sz="3200" dirty="0">
              <a:solidFill>
                <a:srgbClr val="FF0000"/>
              </a:solidFill>
            </a:endParaRPr>
          </a:p>
        </p:txBody>
      </p:sp>
      <p:sp>
        <p:nvSpPr>
          <p:cNvPr id="7" name="Rectangle 6"/>
          <p:cNvSpPr/>
          <p:nvPr/>
        </p:nvSpPr>
        <p:spPr>
          <a:xfrm>
            <a:off x="2743200" y="5943600"/>
            <a:ext cx="2534668" cy="584775"/>
          </a:xfrm>
          <a:prstGeom prst="rect">
            <a:avLst/>
          </a:prstGeom>
        </p:spPr>
        <p:txBody>
          <a:bodyPr wrap="none">
            <a:spAutoFit/>
          </a:bodyPr>
          <a:lstStyle/>
          <a:p>
            <a:r>
              <a:rPr lang="fa-IR" sz="3200" b="1" dirty="0" smtClean="0">
                <a:solidFill>
                  <a:srgbClr val="C00000"/>
                </a:solidFill>
              </a:rPr>
              <a:t>فنون مدیریت </a:t>
            </a:r>
            <a:endParaRPr lang="fa-IR" sz="3200" dirty="0">
              <a:solidFill>
                <a:srgbClr val="C00000"/>
              </a:solidFill>
            </a:endParaRPr>
          </a:p>
        </p:txBody>
      </p:sp>
      <p:sp>
        <p:nvSpPr>
          <p:cNvPr id="9" name="Rectangle 8"/>
          <p:cNvSpPr/>
          <p:nvPr/>
        </p:nvSpPr>
        <p:spPr>
          <a:xfrm rot="16200000">
            <a:off x="-1772331" y="3563032"/>
            <a:ext cx="4419597" cy="646331"/>
          </a:xfrm>
          <a:prstGeom prst="rect">
            <a:avLst/>
          </a:prstGeom>
        </p:spPr>
        <p:txBody>
          <a:bodyPr wrap="square">
            <a:spAutoFit/>
          </a:bodyPr>
          <a:lstStyle/>
          <a:p>
            <a:r>
              <a:rPr lang="fa-IR" sz="3600" dirty="0" smtClean="0">
                <a:solidFill>
                  <a:srgbClr val="C00000"/>
                </a:solidFill>
                <a:cs typeface="2  Kaj" pitchFamily="2" charset="-78"/>
              </a:rPr>
              <a:t>اصول و مفاهيم  مديريت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P spid="7" grpId="0" build="p"/>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Rectangle 1"/>
          <p:cNvSpPr>
            <a:spLocks noChangeArrowheads="1"/>
          </p:cNvSpPr>
          <p:nvPr/>
        </p:nvSpPr>
        <p:spPr bwMode="auto">
          <a:xfrm>
            <a:off x="838200" y="0"/>
            <a:ext cx="83058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fa-IR" sz="2400" b="1" i="0" u="none" strike="noStrike" cap="none" normalizeH="0" baseline="0" dirty="0" smtClean="0">
                <a:ln>
                  <a:noFill/>
                </a:ln>
                <a:solidFill>
                  <a:srgbClr val="00B050"/>
                </a:solidFill>
                <a:effectLst/>
                <a:latin typeface="Calibri" pitchFamily="34" charset="0"/>
                <a:ea typeface="Calibri" pitchFamily="34" charset="0"/>
                <a:cs typeface="+mj-cs"/>
              </a:rPr>
              <a:t>فرضيه موفقيت طلبي ( ديويد مك كله لند): </a:t>
            </a:r>
            <a:endParaRPr kumimoji="0" lang="en-US" sz="2400" b="0" i="0" u="none" strike="noStrike" cap="none" normalizeH="0" baseline="0" dirty="0" smtClean="0">
              <a:ln>
                <a:noFill/>
              </a:ln>
              <a:solidFill>
                <a:srgbClr val="00B050"/>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مك كله لند كوشش مي كند انگيزه هايي را كه باعث مي شود  فردي از فرد ديگر بيشتر تلاش كند و جوياي توفيق باشد بشناسد </a:t>
            </a: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و اين نكته را مشخص كند كه </a:t>
            </a: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rgbClr val="00B050"/>
                </a:solidFill>
                <a:effectLst/>
                <a:latin typeface="Calibri" pitchFamily="34" charset="0"/>
                <a:ea typeface="Calibri" pitchFamily="34" charset="0"/>
                <a:cs typeface="+mj-cs"/>
              </a:rPr>
              <a:t>آيا مي توان اين انگيزه ها را در افرادي كه ظاهرا فاقد آنها هستند بوجود آورد ؟</a:t>
            </a:r>
            <a:endParaRPr kumimoji="0" lang="en-US" sz="2400" b="0" i="0" u="none" strike="noStrike" cap="none" normalizeH="0" baseline="0" dirty="0" smtClean="0">
              <a:ln>
                <a:noFill/>
              </a:ln>
              <a:solidFill>
                <a:srgbClr val="00B050"/>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اصولا انگيزه توفق طلبي محركي است كه اگر در فرد ايجاد شود او را  وامي دارد تا حداكثر كوشش خود را در نيل به اهداف مورد نظر بعمل آورد. </a:t>
            </a: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كساني كه اين انگيزه را دارا هستند حد متعادلي از مخاطره را در كار مي پذيرند ، علاقه مند به دريافت بازخورد هاي آني در شغل و كارشان مي باشند و از انجام دادن كارشان لذت مي برند و ارضا مي شوند</a:t>
            </a: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و بالاخره تمام توجه وتوان خود را معطوف به كار مي كنند تا بتوانند به طور كامل انجامش دهند . </a:t>
            </a:r>
            <a:endParaRPr kumimoji="0" lang="en-US" sz="2400" b="0"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بر اساس اين نظريه بايد تواناييها و استعدادهاي افراد را به خودشان شناساند .</a:t>
            </a: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 بر خلاف اين نظر كه انگيزه هاي اصلي در كودكي شكل مي گيرند و نمي توان آنها را تغيير داد ، </a:t>
            </a:r>
            <a:r>
              <a:rPr kumimoji="0" lang="fa-IR" sz="2400" b="0" i="0" u="none" strike="noStrike" cap="none" normalizeH="0" baseline="0" dirty="0" smtClean="0">
                <a:ln>
                  <a:noFill/>
                </a:ln>
                <a:solidFill>
                  <a:srgbClr val="00B0F0"/>
                </a:solidFill>
                <a:effectLst/>
                <a:latin typeface="Calibri" pitchFamily="34" charset="0"/>
                <a:ea typeface="Calibri" pitchFamily="34" charset="0"/>
                <a:cs typeface="+mj-cs"/>
              </a:rPr>
              <a:t>مي توان به كمك هدايت و آموزش ، افراد را توفيق طلب و دوستدار موفقيت تربيت كرد . </a:t>
            </a:r>
            <a:endParaRPr kumimoji="0" lang="fa-IR" sz="2400" b="0" i="0" u="none" strike="noStrike" cap="none" normalizeH="0" baseline="0" dirty="0" smtClean="0">
              <a:ln>
                <a:noFill/>
              </a:ln>
              <a:solidFill>
                <a:srgbClr val="00B0F0"/>
              </a:solidFill>
              <a:effectLst/>
              <a:latin typeface="Arial" pitchFamily="34" charset="0"/>
              <a:cs typeface="+mj-cs"/>
            </a:endParaRPr>
          </a:p>
        </p:txBody>
      </p:sp>
      <p:sp>
        <p:nvSpPr>
          <p:cNvPr id="5" name="Rectangle 3"/>
          <p:cNvSpPr>
            <a:spLocks noChangeArrowheads="1"/>
          </p:cNvSpPr>
          <p:nvPr/>
        </p:nvSpPr>
        <p:spPr bwMode="auto">
          <a:xfrm rot="16200000">
            <a:off x="-1799057" y="2256256"/>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6" name="Left Arrow 5"/>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4385">
                                            <p:txEl>
                                              <p:pRg st="0" end="0"/>
                                            </p:txEl>
                                          </p:spTgt>
                                        </p:tgtEl>
                                        <p:attrNameLst>
                                          <p:attrName>style.visibility</p:attrName>
                                        </p:attrNameLst>
                                      </p:cBhvr>
                                      <p:to>
                                        <p:strVal val="visible"/>
                                      </p:to>
                                    </p:set>
                                    <p:anim calcmode="lin" valueType="num">
                                      <p:cBhvr additive="base">
                                        <p:cTn id="7" dur="500" fill="hold"/>
                                        <p:tgtEl>
                                          <p:spTgt spid="14438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438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4385">
                                            <p:txEl>
                                              <p:pRg st="1" end="1"/>
                                            </p:txEl>
                                          </p:spTgt>
                                        </p:tgtEl>
                                        <p:attrNameLst>
                                          <p:attrName>style.visibility</p:attrName>
                                        </p:attrNameLst>
                                      </p:cBhvr>
                                      <p:to>
                                        <p:strVal val="visible"/>
                                      </p:to>
                                    </p:set>
                                    <p:anim calcmode="lin" valueType="num">
                                      <p:cBhvr additive="base">
                                        <p:cTn id="13" dur="500" fill="hold"/>
                                        <p:tgtEl>
                                          <p:spTgt spid="14438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438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4385">
                                            <p:txEl>
                                              <p:pRg st="2" end="2"/>
                                            </p:txEl>
                                          </p:spTgt>
                                        </p:tgtEl>
                                        <p:attrNameLst>
                                          <p:attrName>style.visibility</p:attrName>
                                        </p:attrNameLst>
                                      </p:cBhvr>
                                      <p:to>
                                        <p:strVal val="visible"/>
                                      </p:to>
                                    </p:set>
                                    <p:anim calcmode="lin" valueType="num">
                                      <p:cBhvr additive="base">
                                        <p:cTn id="19" dur="500" fill="hold"/>
                                        <p:tgtEl>
                                          <p:spTgt spid="14438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438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4385">
                                            <p:txEl>
                                              <p:pRg st="3" end="3"/>
                                            </p:txEl>
                                          </p:spTgt>
                                        </p:tgtEl>
                                        <p:attrNameLst>
                                          <p:attrName>style.visibility</p:attrName>
                                        </p:attrNameLst>
                                      </p:cBhvr>
                                      <p:to>
                                        <p:strVal val="visible"/>
                                      </p:to>
                                    </p:set>
                                    <p:anim calcmode="lin" valueType="num">
                                      <p:cBhvr additive="base">
                                        <p:cTn id="25" dur="500" fill="hold"/>
                                        <p:tgtEl>
                                          <p:spTgt spid="14438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438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4385">
                                            <p:txEl>
                                              <p:pRg st="4" end="4"/>
                                            </p:txEl>
                                          </p:spTgt>
                                        </p:tgtEl>
                                        <p:attrNameLst>
                                          <p:attrName>style.visibility</p:attrName>
                                        </p:attrNameLst>
                                      </p:cBhvr>
                                      <p:to>
                                        <p:strVal val="visible"/>
                                      </p:to>
                                    </p:set>
                                    <p:anim calcmode="lin" valueType="num">
                                      <p:cBhvr additive="base">
                                        <p:cTn id="31" dur="500" fill="hold"/>
                                        <p:tgtEl>
                                          <p:spTgt spid="14438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438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4385">
                                            <p:txEl>
                                              <p:pRg st="5" end="5"/>
                                            </p:txEl>
                                          </p:spTgt>
                                        </p:tgtEl>
                                        <p:attrNameLst>
                                          <p:attrName>style.visibility</p:attrName>
                                        </p:attrNameLst>
                                      </p:cBhvr>
                                      <p:to>
                                        <p:strVal val="visible"/>
                                      </p:to>
                                    </p:set>
                                    <p:anim calcmode="lin" valueType="num">
                                      <p:cBhvr additive="base">
                                        <p:cTn id="37" dur="500" fill="hold"/>
                                        <p:tgtEl>
                                          <p:spTgt spid="14438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438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4385">
                                            <p:txEl>
                                              <p:pRg st="6" end="6"/>
                                            </p:txEl>
                                          </p:spTgt>
                                        </p:tgtEl>
                                        <p:attrNameLst>
                                          <p:attrName>style.visibility</p:attrName>
                                        </p:attrNameLst>
                                      </p:cBhvr>
                                      <p:to>
                                        <p:strVal val="visible"/>
                                      </p:to>
                                    </p:set>
                                    <p:anim calcmode="lin" valueType="num">
                                      <p:cBhvr additive="base">
                                        <p:cTn id="43" dur="500" fill="hold"/>
                                        <p:tgtEl>
                                          <p:spTgt spid="14438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438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4385">
                                            <p:txEl>
                                              <p:pRg st="7" end="7"/>
                                            </p:txEl>
                                          </p:spTgt>
                                        </p:tgtEl>
                                        <p:attrNameLst>
                                          <p:attrName>style.visibility</p:attrName>
                                        </p:attrNameLst>
                                      </p:cBhvr>
                                      <p:to>
                                        <p:strVal val="visible"/>
                                      </p:to>
                                    </p:set>
                                    <p:anim calcmode="lin" valueType="num">
                                      <p:cBhvr additive="base">
                                        <p:cTn id="49" dur="500" fill="hold"/>
                                        <p:tgtEl>
                                          <p:spTgt spid="14438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4438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4385">
                                            <p:txEl>
                                              <p:pRg st="8" end="8"/>
                                            </p:txEl>
                                          </p:spTgt>
                                        </p:tgtEl>
                                        <p:attrNameLst>
                                          <p:attrName>style.visibility</p:attrName>
                                        </p:attrNameLst>
                                      </p:cBhvr>
                                      <p:to>
                                        <p:strVal val="visible"/>
                                      </p:to>
                                    </p:set>
                                    <p:anim calcmode="lin" valueType="num">
                                      <p:cBhvr additive="base">
                                        <p:cTn id="55" dur="500" fill="hold"/>
                                        <p:tgtEl>
                                          <p:spTgt spid="144385">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4438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5" grpId="0" build="p"/>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Rectangle 1"/>
          <p:cNvSpPr>
            <a:spLocks noChangeArrowheads="1"/>
          </p:cNvSpPr>
          <p:nvPr/>
        </p:nvSpPr>
        <p:spPr bwMode="auto">
          <a:xfrm>
            <a:off x="838200" y="838200"/>
            <a:ext cx="81534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1" i="0" u="none" strike="noStrike" cap="none" normalizeH="0" baseline="0" dirty="0" smtClean="0">
                <a:ln>
                  <a:noFill/>
                </a:ln>
                <a:solidFill>
                  <a:srgbClr val="00B050"/>
                </a:solidFill>
                <a:effectLst/>
                <a:latin typeface="Calibri" pitchFamily="34" charset="0"/>
                <a:ea typeface="Calibri" pitchFamily="34" charset="0"/>
                <a:cs typeface="+mj-cs"/>
              </a:rPr>
              <a:t>* انگيزه مديريت در اسلام : </a:t>
            </a:r>
            <a:endParaRPr kumimoji="0" lang="en-US" sz="2800" b="0" i="0" u="none" strike="noStrike" cap="none" normalizeH="0" baseline="0" dirty="0" smtClean="0">
              <a:ln>
                <a:noFill/>
              </a:ln>
              <a:solidFill>
                <a:srgbClr val="00B050"/>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mj-cs"/>
              </a:rPr>
              <a:t>در نظام ارزشي اسلامي ، كه هدف انسانها دستيابي به </a:t>
            </a:r>
            <a:r>
              <a:rPr kumimoji="0" lang="fa-IR" sz="2800" b="0" i="0" u="none" strike="noStrike" cap="none" normalizeH="0" baseline="0" dirty="0" smtClean="0">
                <a:ln>
                  <a:noFill/>
                </a:ln>
                <a:solidFill>
                  <a:srgbClr val="00B0F0"/>
                </a:solidFill>
                <a:effectLst/>
                <a:latin typeface="Calibri" pitchFamily="34" charset="0"/>
                <a:ea typeface="Calibri" pitchFamily="34" charset="0"/>
                <a:cs typeface="+mj-cs"/>
              </a:rPr>
              <a:t>رضايت</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mj-cs"/>
              </a:rPr>
              <a:t> و </a:t>
            </a:r>
            <a:r>
              <a:rPr kumimoji="0" lang="fa-IR" sz="2800" b="0" i="0" u="none" strike="noStrike" cap="none" normalizeH="0" baseline="0" dirty="0" smtClean="0">
                <a:ln>
                  <a:noFill/>
                </a:ln>
                <a:solidFill>
                  <a:srgbClr val="00B0F0"/>
                </a:solidFill>
                <a:effectLst/>
                <a:latin typeface="Calibri" pitchFamily="34" charset="0"/>
                <a:ea typeface="Calibri" pitchFamily="34" charset="0"/>
                <a:cs typeface="+mj-cs"/>
              </a:rPr>
              <a:t>قرب به خداوند </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mj-cs"/>
              </a:rPr>
              <a:t>است ، نه تامين هدفهاي گذرا و ميان تهي دنيايي . </a:t>
            </a: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mj-cs"/>
              </a:rPr>
              <a:t>مدير مسلمان به شغل خويش به چشم تكليفي كه انجام آن بر او لازم است مي نگرد .تكليفي كه جهت آن را خواسته هاي او يا ديگران تعيين نمي كند ، بلكه مسير آن را </a:t>
            </a:r>
            <a:r>
              <a:rPr kumimoji="0" lang="fa-IR" sz="2800" b="0" i="0" u="none" strike="noStrike" cap="none" normalizeH="0" baseline="0" dirty="0" smtClean="0">
                <a:ln>
                  <a:noFill/>
                </a:ln>
                <a:solidFill>
                  <a:srgbClr val="00B050"/>
                </a:solidFill>
                <a:effectLst/>
                <a:latin typeface="Calibri" pitchFamily="34" charset="0"/>
                <a:ea typeface="Calibri" pitchFamily="34" charset="0"/>
                <a:cs typeface="+mj-cs"/>
              </a:rPr>
              <a:t>قوانيني كه شرع مقدس اسلام </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mj-cs"/>
              </a:rPr>
              <a:t>وضع كرده است ، تعيين مي كند </a:t>
            </a: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mj-cs"/>
              </a:rPr>
              <a:t>  هر حركت خير يا شري در آن حتي اگر به قدر ذره اي ناچيز باشد مورد حسابرسي قرار مي گيرد . </a:t>
            </a: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mj-cs"/>
              </a:rPr>
              <a:t>مدير مسلمان در حوزه كار خويش اداي وظيفه و ايفاي مسئوليت مي كند نه حكومت .            </a:t>
            </a:r>
            <a:endParaRPr kumimoji="0" lang="en-US" sz="2800" b="0" i="0" u="none" strike="noStrike" cap="none" normalizeH="0" baseline="0" dirty="0" smtClean="0">
              <a:ln>
                <a:noFill/>
              </a:ln>
              <a:solidFill>
                <a:schemeClr val="tx1"/>
              </a:solidFill>
              <a:effectLst/>
              <a:latin typeface="Arial" pitchFamily="34" charset="0"/>
              <a:cs typeface="+mj-cs"/>
            </a:endParaRPr>
          </a:p>
        </p:txBody>
      </p:sp>
      <p:sp>
        <p:nvSpPr>
          <p:cNvPr id="5" name="Rectangle 3"/>
          <p:cNvSpPr>
            <a:spLocks noChangeArrowheads="1"/>
          </p:cNvSpPr>
          <p:nvPr/>
        </p:nvSpPr>
        <p:spPr bwMode="auto">
          <a:xfrm rot="16200000">
            <a:off x="-1799057" y="2256256"/>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6" name="Left Arrow 5"/>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7457">
                                            <p:txEl>
                                              <p:pRg st="0" end="0"/>
                                            </p:txEl>
                                          </p:spTgt>
                                        </p:tgtEl>
                                        <p:attrNameLst>
                                          <p:attrName>style.visibility</p:attrName>
                                        </p:attrNameLst>
                                      </p:cBhvr>
                                      <p:to>
                                        <p:strVal val="visible"/>
                                      </p:to>
                                    </p:set>
                                    <p:anim calcmode="lin" valueType="num">
                                      <p:cBhvr additive="base">
                                        <p:cTn id="7" dur="500" fill="hold"/>
                                        <p:tgtEl>
                                          <p:spTgt spid="14745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745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7457">
                                            <p:txEl>
                                              <p:pRg st="1" end="1"/>
                                            </p:txEl>
                                          </p:spTgt>
                                        </p:tgtEl>
                                        <p:attrNameLst>
                                          <p:attrName>style.visibility</p:attrName>
                                        </p:attrNameLst>
                                      </p:cBhvr>
                                      <p:to>
                                        <p:strVal val="visible"/>
                                      </p:to>
                                    </p:set>
                                    <p:anim calcmode="lin" valueType="num">
                                      <p:cBhvr additive="base">
                                        <p:cTn id="13" dur="500" fill="hold"/>
                                        <p:tgtEl>
                                          <p:spTgt spid="14745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745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7457">
                                            <p:txEl>
                                              <p:pRg st="2" end="2"/>
                                            </p:txEl>
                                          </p:spTgt>
                                        </p:tgtEl>
                                        <p:attrNameLst>
                                          <p:attrName>style.visibility</p:attrName>
                                        </p:attrNameLst>
                                      </p:cBhvr>
                                      <p:to>
                                        <p:strVal val="visible"/>
                                      </p:to>
                                    </p:set>
                                    <p:anim calcmode="lin" valueType="num">
                                      <p:cBhvr additive="base">
                                        <p:cTn id="19" dur="500" fill="hold"/>
                                        <p:tgtEl>
                                          <p:spTgt spid="14745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745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7457">
                                            <p:txEl>
                                              <p:pRg st="3" end="3"/>
                                            </p:txEl>
                                          </p:spTgt>
                                        </p:tgtEl>
                                        <p:attrNameLst>
                                          <p:attrName>style.visibility</p:attrName>
                                        </p:attrNameLst>
                                      </p:cBhvr>
                                      <p:to>
                                        <p:strVal val="visible"/>
                                      </p:to>
                                    </p:set>
                                    <p:anim calcmode="lin" valueType="num">
                                      <p:cBhvr additive="base">
                                        <p:cTn id="25" dur="500" fill="hold"/>
                                        <p:tgtEl>
                                          <p:spTgt spid="14745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745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7457">
                                            <p:txEl>
                                              <p:pRg st="4" end="4"/>
                                            </p:txEl>
                                          </p:spTgt>
                                        </p:tgtEl>
                                        <p:attrNameLst>
                                          <p:attrName>style.visibility</p:attrName>
                                        </p:attrNameLst>
                                      </p:cBhvr>
                                      <p:to>
                                        <p:strVal val="visible"/>
                                      </p:to>
                                    </p:set>
                                    <p:anim calcmode="lin" valueType="num">
                                      <p:cBhvr additive="base">
                                        <p:cTn id="31" dur="500" fill="hold"/>
                                        <p:tgtEl>
                                          <p:spTgt spid="14745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745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7" grpId="0" build="p"/>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1"/>
          <p:cNvSpPr>
            <a:spLocks noChangeArrowheads="1"/>
          </p:cNvSpPr>
          <p:nvPr/>
        </p:nvSpPr>
        <p:spPr bwMode="auto">
          <a:xfrm>
            <a:off x="990600" y="0"/>
            <a:ext cx="77724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00B050"/>
                </a:solidFill>
                <a:effectLst/>
                <a:latin typeface="Calibri" pitchFamily="34" charset="0"/>
                <a:ea typeface="Calibri" pitchFamily="34" charset="0"/>
                <a:cs typeface="+mj-cs"/>
              </a:rPr>
              <a:t>شش عنصر يك برنامه انگيزشي منسجم</a:t>
            </a:r>
            <a:endParaRPr kumimoji="0" lang="en-US" sz="3200" b="1" i="0" u="none" strike="noStrike" cap="none" normalizeH="0" baseline="0" dirty="0" smtClean="0">
              <a:ln>
                <a:noFill/>
              </a:ln>
              <a:solidFill>
                <a:srgbClr val="00B050"/>
              </a:solidFill>
              <a:effectLst/>
              <a:latin typeface="Calibri" pitchFamily="34" charset="0"/>
              <a:ea typeface="Calibri" pitchFamily="34" charset="0"/>
              <a:cs typeface="+mj-cs"/>
            </a:endParaRPr>
          </a:p>
          <a:p>
            <a:pPr marL="0" marR="0" lvl="0" indent="0" algn="justLow"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alibri" pitchFamily="34" charset="0"/>
                <a:ea typeface="Calibri" pitchFamily="34" charset="0"/>
                <a:cs typeface="+mj-cs"/>
              </a:rPr>
              <a:t> </a:t>
            </a:r>
            <a:endParaRPr kumimoji="0" lang="en-US" sz="32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3200" b="0" i="0" u="none" strike="noStrike" cap="none" normalizeH="0" baseline="0" dirty="0" smtClean="0">
                <a:ln>
                  <a:noFill/>
                </a:ln>
                <a:solidFill>
                  <a:schemeClr val="tx1"/>
                </a:solidFill>
                <a:effectLst/>
                <a:latin typeface="Calibri" pitchFamily="34" charset="0"/>
                <a:ea typeface="Calibri" pitchFamily="34" charset="0"/>
                <a:cs typeface="+mj-cs"/>
              </a:rPr>
              <a:t>1- </a:t>
            </a:r>
            <a:r>
              <a:rPr kumimoji="0" lang="ar-SA" sz="3200" b="0" i="0" u="none" strike="noStrike" cap="none" normalizeH="0" baseline="0" dirty="0" smtClean="0">
                <a:ln>
                  <a:noFill/>
                </a:ln>
                <a:solidFill>
                  <a:schemeClr val="tx1"/>
                </a:solidFill>
                <a:effectLst/>
                <a:latin typeface="Calibri" pitchFamily="34" charset="0"/>
                <a:ea typeface="Calibri" pitchFamily="34" charset="0"/>
                <a:cs typeface="+mj-cs"/>
              </a:rPr>
              <a:t>هدفهاي نسبتاً مشكل تعيين كنيد كه قابل درك و مورد قبول باشند</a:t>
            </a:r>
            <a:r>
              <a:rPr kumimoji="0" lang="en-US" sz="3200" b="0" i="0" u="none" strike="noStrike" cap="none" normalizeH="0" baseline="0" dirty="0" smtClean="0">
                <a:ln>
                  <a:noFill/>
                </a:ln>
                <a:solidFill>
                  <a:schemeClr val="tx1"/>
                </a:solidFill>
                <a:effectLst/>
                <a:latin typeface="Calibri" pitchFamily="34" charset="0"/>
                <a:ea typeface="Calibri" pitchFamily="34" charset="0"/>
                <a:cs typeface="+mj-cs"/>
              </a:rPr>
              <a:t> . </a:t>
            </a:r>
            <a:endParaRPr kumimoji="0" lang="en-US" sz="32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3200" b="0" i="0" u="none" strike="noStrike" cap="none" normalizeH="0" baseline="0" dirty="0" smtClean="0">
                <a:ln>
                  <a:noFill/>
                </a:ln>
                <a:solidFill>
                  <a:schemeClr val="tx1"/>
                </a:solidFill>
                <a:effectLst/>
                <a:latin typeface="Calibri" pitchFamily="34" charset="0"/>
                <a:ea typeface="Calibri" pitchFamily="34" charset="0"/>
                <a:cs typeface="+mj-cs"/>
              </a:rPr>
              <a:t>2- </a:t>
            </a:r>
            <a:r>
              <a:rPr kumimoji="0" lang="ar-SA" sz="3200" b="0" i="0" u="none" strike="noStrike" cap="none" normalizeH="0" baseline="0" dirty="0" smtClean="0">
                <a:ln>
                  <a:noFill/>
                </a:ln>
                <a:solidFill>
                  <a:schemeClr val="tx1"/>
                </a:solidFill>
                <a:effectLst/>
                <a:latin typeface="Calibri" pitchFamily="34" charset="0"/>
                <a:ea typeface="Calibri" pitchFamily="34" charset="0"/>
                <a:cs typeface="+mj-cs"/>
              </a:rPr>
              <a:t>موانع سازماني وشخصي عملكرد را از ميان برداريد</a:t>
            </a:r>
            <a:endParaRPr kumimoji="0" lang="en-US" sz="3200" b="0" i="0" u="none" strike="noStrike" cap="none" normalizeH="0" baseline="0" dirty="0" smtClean="0">
              <a:ln>
                <a:noFill/>
              </a:ln>
              <a:solidFill>
                <a:schemeClr val="tx1"/>
              </a:solidFill>
              <a:effectLst/>
              <a:latin typeface="Calibri" pitchFamily="34" charset="0"/>
              <a:ea typeface="Calibri"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3200" b="0" i="0" u="none" strike="noStrike" cap="none" normalizeH="0" baseline="0" dirty="0" smtClean="0">
                <a:ln>
                  <a:noFill/>
                </a:ln>
                <a:solidFill>
                  <a:schemeClr val="tx1"/>
                </a:solidFill>
                <a:effectLst/>
                <a:latin typeface="Calibri" pitchFamily="34" charset="0"/>
                <a:ea typeface="Calibri" pitchFamily="34" charset="0"/>
                <a:cs typeface="+mj-cs"/>
              </a:rPr>
              <a:t>3- </a:t>
            </a:r>
            <a:r>
              <a:rPr kumimoji="0" lang="ar-SA" sz="3200" b="0" i="0" u="none" strike="noStrike" cap="none" normalizeH="0" baseline="0" dirty="0" smtClean="0">
                <a:ln>
                  <a:noFill/>
                </a:ln>
                <a:solidFill>
                  <a:schemeClr val="tx1"/>
                </a:solidFill>
                <a:effectLst/>
                <a:latin typeface="Calibri" pitchFamily="34" charset="0"/>
                <a:ea typeface="Calibri" pitchFamily="34" charset="0"/>
                <a:cs typeface="+mj-cs"/>
              </a:rPr>
              <a:t>پاداشها و تنبيه هاي انضباطي متناسبي را براي خاموش سازي رفتار غير قابل قبول به كار ببريد و عملكرداستثنايي را تشويق كنيد</a:t>
            </a:r>
            <a:r>
              <a:rPr kumimoji="0" lang="en-US" sz="3200" b="0" i="0" u="none" strike="noStrike" cap="none" normalizeH="0" baseline="0" dirty="0" smtClean="0">
                <a:ln>
                  <a:noFill/>
                </a:ln>
                <a:solidFill>
                  <a:schemeClr val="tx1"/>
                </a:solidFill>
                <a:effectLst/>
                <a:latin typeface="Calibri" pitchFamily="34" charset="0"/>
                <a:ea typeface="Calibri" pitchFamily="34" charset="0"/>
                <a:cs typeface="+mj-cs"/>
              </a:rPr>
              <a:t>.</a:t>
            </a:r>
            <a:endParaRPr kumimoji="0" lang="en-US" sz="32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3200" b="0" i="0" u="none" strike="noStrike" cap="none" normalizeH="0" baseline="0" dirty="0" smtClean="0">
                <a:ln>
                  <a:noFill/>
                </a:ln>
                <a:solidFill>
                  <a:schemeClr val="tx1"/>
                </a:solidFill>
                <a:effectLst/>
                <a:latin typeface="Calibri" pitchFamily="34" charset="0"/>
                <a:ea typeface="Calibri" pitchFamily="34" charset="0"/>
                <a:cs typeface="+mj-cs"/>
              </a:rPr>
              <a:t>4- </a:t>
            </a:r>
            <a:r>
              <a:rPr kumimoji="0" lang="ar-SA" sz="3200" b="0" i="0" u="none" strike="noStrike" cap="none" normalizeH="0" baseline="0" dirty="0" smtClean="0">
                <a:ln>
                  <a:noFill/>
                </a:ln>
                <a:solidFill>
                  <a:schemeClr val="tx1"/>
                </a:solidFill>
                <a:effectLst/>
                <a:latin typeface="Calibri" pitchFamily="34" charset="0"/>
                <a:ea typeface="Calibri" pitchFamily="34" charset="0"/>
                <a:cs typeface="+mj-cs"/>
              </a:rPr>
              <a:t>انگيزه هاي بروني و دروني قابل توجه به وجود آوريد</a:t>
            </a:r>
            <a:r>
              <a:rPr kumimoji="0" lang="en-US" sz="3200" b="0" i="0" u="none" strike="noStrike" cap="none" normalizeH="0" baseline="0" dirty="0" smtClean="0">
                <a:ln>
                  <a:noFill/>
                </a:ln>
                <a:solidFill>
                  <a:schemeClr val="tx1"/>
                </a:solidFill>
                <a:effectLst/>
                <a:latin typeface="Calibri" pitchFamily="34" charset="0"/>
                <a:ea typeface="Calibri" pitchFamily="34" charset="0"/>
                <a:cs typeface="+mj-cs"/>
              </a:rPr>
              <a:t>. </a:t>
            </a:r>
            <a:endParaRPr kumimoji="0" lang="en-US" sz="32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3200" b="0" i="0" u="none" strike="noStrike" cap="none" normalizeH="0" baseline="0" dirty="0" smtClean="0">
                <a:ln>
                  <a:noFill/>
                </a:ln>
                <a:solidFill>
                  <a:schemeClr val="tx1"/>
                </a:solidFill>
                <a:effectLst/>
                <a:latin typeface="Calibri" pitchFamily="34" charset="0"/>
                <a:ea typeface="Calibri" pitchFamily="34" charset="0"/>
                <a:cs typeface="+mj-cs"/>
              </a:rPr>
              <a:t>5- </a:t>
            </a:r>
            <a:r>
              <a:rPr kumimoji="0" lang="ar-SA" sz="3200" b="0" i="0" u="none" strike="noStrike" cap="none" normalizeH="0" baseline="0" dirty="0" smtClean="0">
                <a:ln>
                  <a:noFill/>
                </a:ln>
                <a:solidFill>
                  <a:schemeClr val="tx1"/>
                </a:solidFill>
                <a:effectLst/>
                <a:latin typeface="Calibri" pitchFamily="34" charset="0"/>
                <a:ea typeface="Calibri" pitchFamily="34" charset="0"/>
                <a:cs typeface="+mj-cs"/>
              </a:rPr>
              <a:t>پاداشها را عادلانه توزيع كنيد</a:t>
            </a:r>
            <a:r>
              <a:rPr kumimoji="0" lang="en-US" sz="3200" b="0" i="0" u="none" strike="noStrike" cap="none" normalizeH="0" baseline="0" dirty="0" smtClean="0">
                <a:ln>
                  <a:noFill/>
                </a:ln>
                <a:solidFill>
                  <a:schemeClr val="tx1"/>
                </a:solidFill>
                <a:effectLst/>
                <a:latin typeface="Calibri" pitchFamily="34" charset="0"/>
                <a:ea typeface="Calibri" pitchFamily="34" charset="0"/>
                <a:cs typeface="+mj-cs"/>
              </a:rPr>
              <a:t> . </a:t>
            </a:r>
            <a:endParaRPr kumimoji="0" lang="en-US" sz="32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3200" b="0" i="0" u="none" strike="noStrike" cap="none" normalizeH="0" baseline="0" dirty="0" smtClean="0">
                <a:ln>
                  <a:noFill/>
                </a:ln>
                <a:solidFill>
                  <a:schemeClr val="tx1"/>
                </a:solidFill>
                <a:effectLst/>
                <a:latin typeface="Calibri" pitchFamily="34" charset="0"/>
                <a:ea typeface="Calibri" pitchFamily="34" charset="0"/>
                <a:cs typeface="+mj-cs"/>
              </a:rPr>
              <a:t>6- </a:t>
            </a:r>
            <a:r>
              <a:rPr kumimoji="0" lang="ar-SA" sz="3200" b="0" i="0" u="none" strike="noStrike" cap="none" normalizeH="0" baseline="0" dirty="0" smtClean="0">
                <a:ln>
                  <a:noFill/>
                </a:ln>
                <a:solidFill>
                  <a:schemeClr val="tx1"/>
                </a:solidFill>
                <a:effectLst/>
                <a:latin typeface="Calibri" pitchFamily="34" charset="0"/>
                <a:ea typeface="Calibri" pitchFamily="34" charset="0"/>
                <a:cs typeface="+mj-cs"/>
              </a:rPr>
              <a:t>پاداش و بازخورد بموقع در مورد عملكرد بدهيد</a:t>
            </a:r>
            <a:r>
              <a:rPr kumimoji="0" lang="en-US" sz="3200" b="0" i="0" u="none" strike="noStrike" cap="none" normalizeH="0" baseline="0" dirty="0" smtClean="0">
                <a:ln>
                  <a:noFill/>
                </a:ln>
                <a:solidFill>
                  <a:schemeClr val="tx1"/>
                </a:solidFill>
                <a:effectLst/>
                <a:latin typeface="Calibri" pitchFamily="34" charset="0"/>
                <a:ea typeface="Calibri" pitchFamily="34" charset="0"/>
                <a:cs typeface="+mj-cs"/>
              </a:rPr>
              <a:t>.   </a:t>
            </a:r>
            <a:r>
              <a:rPr kumimoji="0" lang="en-US" sz="3200" b="0" i="1" u="none" strike="noStrike" cap="none" normalizeH="0" baseline="0" dirty="0" smtClean="0">
                <a:ln>
                  <a:noFill/>
                </a:ln>
                <a:solidFill>
                  <a:schemeClr val="tx1"/>
                </a:solidFill>
                <a:effectLst/>
                <a:latin typeface="Calibri" pitchFamily="34" charset="0"/>
                <a:ea typeface="Calibri" pitchFamily="34" charset="0"/>
                <a:cs typeface="+mj-cs"/>
              </a:rPr>
              <a:t> </a:t>
            </a:r>
            <a:endParaRPr kumimoji="0" lang="en-US" sz="3200" b="0" i="0" u="none" strike="noStrike" cap="none" normalizeH="0" baseline="0" dirty="0" smtClean="0">
              <a:ln>
                <a:noFill/>
              </a:ln>
              <a:solidFill>
                <a:schemeClr val="tx1"/>
              </a:solidFill>
              <a:effectLst/>
              <a:latin typeface="Arial" pitchFamily="34" charset="0"/>
              <a:cs typeface="+mj-cs"/>
            </a:endParaRPr>
          </a:p>
        </p:txBody>
      </p:sp>
      <p:sp>
        <p:nvSpPr>
          <p:cNvPr id="5" name="Rectangle 3"/>
          <p:cNvSpPr>
            <a:spLocks noChangeArrowheads="1"/>
          </p:cNvSpPr>
          <p:nvPr/>
        </p:nvSpPr>
        <p:spPr bwMode="auto">
          <a:xfrm rot="16200000">
            <a:off x="-1799057" y="2256256"/>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6" name="Left Arrow 5"/>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61">
                                            <p:txEl>
                                              <p:pRg st="0" end="0"/>
                                            </p:txEl>
                                          </p:spTgt>
                                        </p:tgtEl>
                                        <p:attrNameLst>
                                          <p:attrName>style.visibility</p:attrName>
                                        </p:attrNameLst>
                                      </p:cBhvr>
                                      <p:to>
                                        <p:strVal val="visible"/>
                                      </p:to>
                                    </p:set>
                                    <p:anim calcmode="lin" valueType="num">
                                      <p:cBhvr additive="base">
                                        <p:cTn id="7" dur="500" fill="hold"/>
                                        <p:tgtEl>
                                          <p:spTgt spid="14336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6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361">
                                            <p:txEl>
                                              <p:pRg st="1" end="1"/>
                                            </p:txEl>
                                          </p:spTgt>
                                        </p:tgtEl>
                                        <p:attrNameLst>
                                          <p:attrName>style.visibility</p:attrName>
                                        </p:attrNameLst>
                                      </p:cBhvr>
                                      <p:to>
                                        <p:strVal val="visible"/>
                                      </p:to>
                                    </p:set>
                                    <p:anim calcmode="lin" valueType="num">
                                      <p:cBhvr additive="base">
                                        <p:cTn id="13" dur="500" fill="hold"/>
                                        <p:tgtEl>
                                          <p:spTgt spid="14336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6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3361">
                                            <p:txEl>
                                              <p:pRg st="2" end="2"/>
                                            </p:txEl>
                                          </p:spTgt>
                                        </p:tgtEl>
                                        <p:attrNameLst>
                                          <p:attrName>style.visibility</p:attrName>
                                        </p:attrNameLst>
                                      </p:cBhvr>
                                      <p:to>
                                        <p:strVal val="visible"/>
                                      </p:to>
                                    </p:set>
                                    <p:anim calcmode="lin" valueType="num">
                                      <p:cBhvr additive="base">
                                        <p:cTn id="19" dur="500" fill="hold"/>
                                        <p:tgtEl>
                                          <p:spTgt spid="14336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6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3361">
                                            <p:txEl>
                                              <p:pRg st="3" end="3"/>
                                            </p:txEl>
                                          </p:spTgt>
                                        </p:tgtEl>
                                        <p:attrNameLst>
                                          <p:attrName>style.visibility</p:attrName>
                                        </p:attrNameLst>
                                      </p:cBhvr>
                                      <p:to>
                                        <p:strVal val="visible"/>
                                      </p:to>
                                    </p:set>
                                    <p:anim calcmode="lin" valueType="num">
                                      <p:cBhvr additive="base">
                                        <p:cTn id="25" dur="500" fill="hold"/>
                                        <p:tgtEl>
                                          <p:spTgt spid="14336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36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3361">
                                            <p:txEl>
                                              <p:pRg st="4" end="4"/>
                                            </p:txEl>
                                          </p:spTgt>
                                        </p:tgtEl>
                                        <p:attrNameLst>
                                          <p:attrName>style.visibility</p:attrName>
                                        </p:attrNameLst>
                                      </p:cBhvr>
                                      <p:to>
                                        <p:strVal val="visible"/>
                                      </p:to>
                                    </p:set>
                                    <p:anim calcmode="lin" valueType="num">
                                      <p:cBhvr additive="base">
                                        <p:cTn id="31" dur="500" fill="hold"/>
                                        <p:tgtEl>
                                          <p:spTgt spid="14336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336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3361">
                                            <p:txEl>
                                              <p:pRg st="5" end="5"/>
                                            </p:txEl>
                                          </p:spTgt>
                                        </p:tgtEl>
                                        <p:attrNameLst>
                                          <p:attrName>style.visibility</p:attrName>
                                        </p:attrNameLst>
                                      </p:cBhvr>
                                      <p:to>
                                        <p:strVal val="visible"/>
                                      </p:to>
                                    </p:set>
                                    <p:anim calcmode="lin" valueType="num">
                                      <p:cBhvr additive="base">
                                        <p:cTn id="37" dur="500" fill="hold"/>
                                        <p:tgtEl>
                                          <p:spTgt spid="14336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336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3361">
                                            <p:txEl>
                                              <p:pRg st="6" end="6"/>
                                            </p:txEl>
                                          </p:spTgt>
                                        </p:tgtEl>
                                        <p:attrNameLst>
                                          <p:attrName>style.visibility</p:attrName>
                                        </p:attrNameLst>
                                      </p:cBhvr>
                                      <p:to>
                                        <p:strVal val="visible"/>
                                      </p:to>
                                    </p:set>
                                    <p:anim calcmode="lin" valueType="num">
                                      <p:cBhvr additive="base">
                                        <p:cTn id="43" dur="500" fill="hold"/>
                                        <p:tgtEl>
                                          <p:spTgt spid="143361">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336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3361">
                                            <p:txEl>
                                              <p:pRg st="7" end="7"/>
                                            </p:txEl>
                                          </p:spTgt>
                                        </p:tgtEl>
                                        <p:attrNameLst>
                                          <p:attrName>style.visibility</p:attrName>
                                        </p:attrNameLst>
                                      </p:cBhvr>
                                      <p:to>
                                        <p:strVal val="visible"/>
                                      </p:to>
                                    </p:set>
                                    <p:anim calcmode="lin" valueType="num">
                                      <p:cBhvr additive="base">
                                        <p:cTn id="49" dur="500" fill="hold"/>
                                        <p:tgtEl>
                                          <p:spTgt spid="143361">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4336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1" grpId="0" build="p"/>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895600" y="304800"/>
            <a:ext cx="3494867"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fa-IR" sz="3200" b="1" i="0" u="none" strike="noStrike" cap="none" normalizeH="0" baseline="0" dirty="0" smtClean="0">
                <a:ln>
                  <a:noFill/>
                </a:ln>
                <a:solidFill>
                  <a:srgbClr val="C00000"/>
                </a:solidFill>
                <a:effectLst/>
                <a:latin typeface="Calibri" pitchFamily="34" charset="0"/>
                <a:ea typeface="Calibri" pitchFamily="34" charset="0"/>
                <a:cs typeface="B Traffic" pitchFamily="2" charset="-78"/>
              </a:rPr>
              <a:t>انگیزش در سازمان </a:t>
            </a:r>
            <a:endParaRPr kumimoji="0" lang="fa-IR" sz="3200" b="0" i="0" u="none" strike="noStrike" cap="none" normalizeH="0" baseline="0" dirty="0" smtClean="0">
              <a:ln>
                <a:noFill/>
              </a:ln>
              <a:solidFill>
                <a:srgbClr val="C00000"/>
              </a:solidFill>
              <a:effectLst/>
              <a:latin typeface="Arial" pitchFamily="34" charset="0"/>
              <a:cs typeface="Arial" pitchFamily="34" charset="0"/>
            </a:endParaRPr>
          </a:p>
        </p:txBody>
      </p:sp>
      <p:sp>
        <p:nvSpPr>
          <p:cNvPr id="129025" name="Rectangle 1"/>
          <p:cNvSpPr>
            <a:spLocks noChangeArrowheads="1"/>
          </p:cNvSpPr>
          <p:nvPr/>
        </p:nvSpPr>
        <p:spPr bwMode="auto">
          <a:xfrm>
            <a:off x="685800" y="961311"/>
            <a:ext cx="84582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228600" algn="l"/>
              </a:tabLst>
            </a:pPr>
            <a:r>
              <a:rPr kumimoji="0" lang="ar-SA" sz="2400" b="1" i="0" u="none" strike="noStrike" cap="none" normalizeH="0" baseline="0" dirty="0" smtClean="0">
                <a:ln>
                  <a:noFill/>
                </a:ln>
                <a:solidFill>
                  <a:srgbClr val="FF0000"/>
                </a:solidFill>
                <a:effectLst/>
                <a:latin typeface="Calibri" pitchFamily="34" charset="0"/>
                <a:ea typeface="Calibri" pitchFamily="34" charset="0"/>
                <a:cs typeface="B Traffic" pitchFamily="2" charset="-78"/>
              </a:rPr>
              <a:t>جمله هاي زير برخي از ويژگي هاي كاركنان  با انگيزه را نشان مي دهد</a:t>
            </a:r>
            <a:r>
              <a:rPr kumimoji="0" lang="en-US" sz="2400" b="1" i="0" u="none" strike="noStrike" cap="none" normalizeH="0" baseline="0" dirty="0" smtClean="0">
                <a:ln>
                  <a:noFill/>
                </a:ln>
                <a:solidFill>
                  <a:srgbClr val="FF0000"/>
                </a:solidFill>
                <a:effectLst/>
                <a:latin typeface="Calibri" pitchFamily="34" charset="0"/>
                <a:ea typeface="Calibri" pitchFamily="34" charset="0"/>
                <a:cs typeface="B Traffic" pitchFamily="2" charset="-78"/>
              </a:rPr>
              <a:t> </a:t>
            </a:r>
            <a:endParaRPr kumimoji="0" lang="en-US" sz="2400" b="1" i="0" u="none" strike="noStrike" cap="none" normalizeH="0" baseline="0" dirty="0" smtClean="0">
              <a:ln>
                <a:noFill/>
              </a:ln>
              <a:solidFill>
                <a:srgbClr val="FF0000"/>
              </a:solidFill>
              <a:effectLst/>
              <a:latin typeface="Arial" pitchFamily="34" charset="0"/>
              <a:cs typeface="Arial" pitchFamily="34" charset="0"/>
            </a:endParaRPr>
          </a:p>
        </p:txBody>
      </p:sp>
      <p:sp>
        <p:nvSpPr>
          <p:cNvPr id="4" name="Rectangle 3"/>
          <p:cNvSpPr/>
          <p:nvPr/>
        </p:nvSpPr>
        <p:spPr>
          <a:xfrm>
            <a:off x="990600" y="1676400"/>
            <a:ext cx="8153400" cy="830997"/>
          </a:xfrm>
          <a:prstGeom prst="rect">
            <a:avLst/>
          </a:prstGeom>
        </p:spPr>
        <p:txBody>
          <a:bodyPr wrap="square">
            <a:spAutoFit/>
          </a:bodyPr>
          <a:lstStyle/>
          <a:p>
            <a:pPr lvl="0" algn="justLow" rtl="1" eaLnBrk="0" fontAlgn="base" hangingPunct="0">
              <a:spcBef>
                <a:spcPct val="0"/>
              </a:spcBef>
              <a:spcAft>
                <a:spcPct val="0"/>
              </a:spcAft>
              <a:buFontTx/>
              <a:buChar char="•"/>
              <a:tabLst>
                <a:tab pos="228600" algn="l"/>
              </a:tabLst>
            </a:pPr>
            <a:r>
              <a:rPr lang="ar-SA" sz="2400" b="1" dirty="0" smtClean="0">
                <a:latin typeface="Calibri" pitchFamily="34" charset="0"/>
                <a:ea typeface="Calibri" pitchFamily="34" charset="0"/>
                <a:cs typeface="B Traffic" pitchFamily="2" charset="-78"/>
              </a:rPr>
              <a:t>آزادانه براي ارائه كمك يا اظهارنظر داوطلب مي شوند و به شيوه هاي مختلف ديگران را ياري مي دهند</a:t>
            </a:r>
            <a:endParaRPr lang="fa-IR" sz="2400" b="1" dirty="0"/>
          </a:p>
        </p:txBody>
      </p:sp>
      <p:sp>
        <p:nvSpPr>
          <p:cNvPr id="5" name="Rectangle 4"/>
          <p:cNvSpPr/>
          <p:nvPr/>
        </p:nvSpPr>
        <p:spPr>
          <a:xfrm>
            <a:off x="1066800" y="2551837"/>
            <a:ext cx="7772400" cy="830997"/>
          </a:xfrm>
          <a:prstGeom prst="rect">
            <a:avLst/>
          </a:prstGeom>
        </p:spPr>
        <p:txBody>
          <a:bodyPr wrap="square">
            <a:spAutoFit/>
          </a:bodyPr>
          <a:lstStyle/>
          <a:p>
            <a:pPr lvl="0" algn="justLow" rtl="1" eaLnBrk="0" fontAlgn="base" hangingPunct="0">
              <a:spcBef>
                <a:spcPct val="0"/>
              </a:spcBef>
              <a:spcAft>
                <a:spcPct val="0"/>
              </a:spcAft>
              <a:buFontTx/>
              <a:buChar char="•"/>
              <a:tabLst>
                <a:tab pos="228600" algn="l"/>
              </a:tabLst>
            </a:pPr>
            <a:r>
              <a:rPr lang="ar-SA" sz="2400" b="1" dirty="0" smtClean="0">
                <a:latin typeface="Calibri" pitchFamily="34" charset="0"/>
                <a:ea typeface="Calibri" pitchFamily="34" charset="0"/>
                <a:cs typeface="B Traffic" pitchFamily="2" charset="-78"/>
              </a:rPr>
              <a:t>در برابر درخواستها و وظايف محوله همواره عكس العمل خوبي از خود نشان مي دهند</a:t>
            </a:r>
            <a:r>
              <a:rPr lang="en-US" sz="2400" b="1" dirty="0" smtClean="0">
                <a:latin typeface="Calibri" pitchFamily="34" charset="0"/>
                <a:ea typeface="Calibri" pitchFamily="34" charset="0"/>
                <a:cs typeface="B Traffic" pitchFamily="2" charset="-78"/>
              </a:rPr>
              <a:t> . </a:t>
            </a:r>
            <a:endParaRPr lang="en-US" sz="2400" b="1" dirty="0" smtClean="0">
              <a:latin typeface="Arial" pitchFamily="34" charset="0"/>
              <a:cs typeface="Arial" pitchFamily="34" charset="0"/>
            </a:endParaRPr>
          </a:p>
        </p:txBody>
      </p:sp>
      <p:sp>
        <p:nvSpPr>
          <p:cNvPr id="6" name="Rectangle 5"/>
          <p:cNvSpPr/>
          <p:nvPr/>
        </p:nvSpPr>
        <p:spPr>
          <a:xfrm>
            <a:off x="1371600" y="3429000"/>
            <a:ext cx="7467600" cy="461665"/>
          </a:xfrm>
          <a:prstGeom prst="rect">
            <a:avLst/>
          </a:prstGeom>
        </p:spPr>
        <p:txBody>
          <a:bodyPr wrap="square">
            <a:spAutoFit/>
          </a:bodyPr>
          <a:lstStyle/>
          <a:p>
            <a:pPr lvl="0" algn="justLow" rtl="1" eaLnBrk="0" fontAlgn="base" hangingPunct="0">
              <a:spcBef>
                <a:spcPct val="0"/>
              </a:spcBef>
              <a:spcAft>
                <a:spcPct val="0"/>
              </a:spcAft>
              <a:buFontTx/>
              <a:buChar char="•"/>
              <a:tabLst>
                <a:tab pos="228600" algn="l"/>
              </a:tabLst>
            </a:pPr>
            <a:r>
              <a:rPr lang="ar-SA" sz="2400" b="1" dirty="0" smtClean="0">
                <a:latin typeface="Calibri" pitchFamily="34" charset="0"/>
                <a:ea typeface="Calibri" pitchFamily="34" charset="0"/>
                <a:cs typeface="B Traffic" pitchFamily="2" charset="-78"/>
              </a:rPr>
              <a:t>براي كسب موفقيت كار مي كنند نه </a:t>
            </a:r>
            <a:r>
              <a:rPr lang="fa-IR" sz="2400" b="1" dirty="0" smtClean="0">
                <a:latin typeface="Calibri" pitchFamily="34" charset="0"/>
                <a:ea typeface="Calibri" pitchFamily="34" charset="0"/>
                <a:cs typeface="B Traffic" pitchFamily="2" charset="-78"/>
              </a:rPr>
              <a:t>”</a:t>
            </a:r>
            <a:r>
              <a:rPr lang="ar-SA" sz="2400" b="1" dirty="0" smtClean="0">
                <a:latin typeface="Calibri" pitchFamily="34" charset="0"/>
                <a:ea typeface="Calibri" pitchFamily="34" charset="0"/>
                <a:cs typeface="B Traffic" pitchFamily="2" charset="-78"/>
              </a:rPr>
              <a:t> </a:t>
            </a:r>
            <a:r>
              <a:rPr lang="ar-SA" sz="2400" b="1" dirty="0" smtClean="0">
                <a:solidFill>
                  <a:srgbClr val="0070C0"/>
                </a:solidFill>
                <a:latin typeface="Calibri" pitchFamily="34" charset="0"/>
                <a:ea typeface="Calibri" pitchFamily="34" charset="0"/>
                <a:cs typeface="B Traffic" pitchFamily="2" charset="-78"/>
              </a:rPr>
              <a:t>طبق مقررات </a:t>
            </a:r>
            <a:r>
              <a:rPr lang="fa-IR" sz="2400" b="1" dirty="0" smtClean="0">
                <a:latin typeface="Calibri" pitchFamily="34" charset="0"/>
                <a:ea typeface="Calibri" pitchFamily="34" charset="0"/>
                <a:cs typeface="B Traffic" pitchFamily="2" charset="-78"/>
              </a:rPr>
              <a:t>” </a:t>
            </a:r>
            <a:endParaRPr lang="en-US" sz="2400" b="1" dirty="0" smtClean="0">
              <a:latin typeface="Arial" pitchFamily="34" charset="0"/>
              <a:cs typeface="Arial" pitchFamily="34" charset="0"/>
            </a:endParaRPr>
          </a:p>
        </p:txBody>
      </p:sp>
      <p:sp>
        <p:nvSpPr>
          <p:cNvPr id="7" name="Rectangle 6"/>
          <p:cNvSpPr/>
          <p:nvPr/>
        </p:nvSpPr>
        <p:spPr>
          <a:xfrm>
            <a:off x="1066800" y="3886200"/>
            <a:ext cx="7772400" cy="461665"/>
          </a:xfrm>
          <a:prstGeom prst="rect">
            <a:avLst/>
          </a:prstGeom>
        </p:spPr>
        <p:txBody>
          <a:bodyPr wrap="square">
            <a:spAutoFit/>
          </a:bodyPr>
          <a:lstStyle/>
          <a:p>
            <a:pPr lvl="0" algn="justLow" rtl="1" eaLnBrk="0" fontAlgn="base" hangingPunct="0">
              <a:spcBef>
                <a:spcPct val="0"/>
              </a:spcBef>
              <a:spcAft>
                <a:spcPct val="0"/>
              </a:spcAft>
              <a:buFontTx/>
              <a:buChar char="•"/>
              <a:tabLst>
                <a:tab pos="228600" algn="l"/>
              </a:tabLst>
            </a:pPr>
            <a:r>
              <a:rPr lang="ar-SA" sz="2400" b="1" dirty="0" smtClean="0">
                <a:latin typeface="Calibri" pitchFamily="34" charset="0"/>
                <a:ea typeface="Calibri" pitchFamily="34" charset="0"/>
                <a:cs typeface="B Traffic" pitchFamily="2" charset="-78"/>
              </a:rPr>
              <a:t>هميشه به صراحت و صادقانه به سئوالها جواب مي دهند</a:t>
            </a:r>
            <a:r>
              <a:rPr lang="en-US" sz="2400" b="1" dirty="0" smtClean="0">
                <a:latin typeface="Calibri" pitchFamily="34" charset="0"/>
                <a:ea typeface="Calibri" pitchFamily="34" charset="0"/>
                <a:cs typeface="B Traffic" pitchFamily="2" charset="-78"/>
              </a:rPr>
              <a:t> </a:t>
            </a:r>
            <a:endParaRPr lang="fa-IR" sz="2400" b="1" dirty="0"/>
          </a:p>
        </p:txBody>
      </p:sp>
      <p:sp>
        <p:nvSpPr>
          <p:cNvPr id="8" name="Rectangle 7"/>
          <p:cNvSpPr/>
          <p:nvPr/>
        </p:nvSpPr>
        <p:spPr>
          <a:xfrm>
            <a:off x="762000" y="4495800"/>
            <a:ext cx="8153400" cy="2000548"/>
          </a:xfrm>
          <a:prstGeom prst="rect">
            <a:avLst/>
          </a:prstGeom>
        </p:spPr>
        <p:txBody>
          <a:bodyPr wrap="square">
            <a:spAutoFit/>
          </a:bodyPr>
          <a:lstStyle/>
          <a:p>
            <a:pPr lvl="0" algn="r" rtl="1" eaLnBrk="0" fontAlgn="base" hangingPunct="0">
              <a:spcBef>
                <a:spcPct val="0"/>
              </a:spcBef>
              <a:spcAft>
                <a:spcPct val="0"/>
              </a:spcAft>
              <a:buFont typeface="Arial" pitchFamily="34" charset="0"/>
              <a:buChar char="•"/>
            </a:pPr>
            <a:r>
              <a:rPr lang="fa-IR" sz="2800" b="1" dirty="0" smtClean="0">
                <a:solidFill>
                  <a:srgbClr val="00B050"/>
                </a:solidFill>
                <a:latin typeface="Calibri" pitchFamily="34" charset="0"/>
                <a:ea typeface="Calibri" pitchFamily="34" charset="0"/>
              </a:rPr>
              <a:t>شناسایی کارمند با انگیزه </a:t>
            </a:r>
            <a:r>
              <a:rPr lang="fa-IR" sz="2800" b="1" dirty="0" smtClean="0">
                <a:latin typeface="Calibri" pitchFamily="34" charset="0"/>
                <a:ea typeface="Calibri" pitchFamily="34" charset="0"/>
              </a:rPr>
              <a:t>:</a:t>
            </a:r>
            <a:r>
              <a:rPr lang="fa-IR" sz="2800" b="1" dirty="0" smtClean="0">
                <a:solidFill>
                  <a:srgbClr val="000000"/>
                </a:solidFill>
                <a:latin typeface="Calibri" pitchFamily="34" charset="0"/>
              </a:rPr>
              <a:t> </a:t>
            </a:r>
          </a:p>
          <a:p>
            <a:pPr lvl="0" algn="r" rtl="1" eaLnBrk="0" fontAlgn="base" hangingPunct="0">
              <a:spcBef>
                <a:spcPct val="0"/>
              </a:spcBef>
              <a:spcAft>
                <a:spcPct val="0"/>
              </a:spcAft>
              <a:buFont typeface="Arial" pitchFamily="34" charset="0"/>
              <a:buChar char="•"/>
            </a:pPr>
            <a:r>
              <a:rPr lang="ar-SA" sz="2400" b="1" dirty="0" smtClean="0">
                <a:latin typeface="Calibri" pitchFamily="34" charset="0"/>
                <a:ea typeface="Calibri" pitchFamily="34" charset="0"/>
              </a:rPr>
              <a:t>فضاي كار مرتب وظاهر آراسته فرد، نشانگر نگرش مثبت وي به كار است . ميز كار مرتب نشان دهنده باانگيزه بودن كارمندي است كه مي خواهد لوازم مورد نياز خدو را به راحتي پيدا كند . ظاهر آراسته نيز نشان مي دهد كه فرد نسبت به شغل خود بسيار متعهد است</a:t>
            </a:r>
            <a:r>
              <a:rPr lang="en-US" sz="2400" b="1" dirty="0" smtClean="0">
                <a:latin typeface="Calibri" pitchFamily="34" charset="0"/>
                <a:ea typeface="Calibri" pitchFamily="34" charset="0"/>
              </a:rPr>
              <a:t> </a:t>
            </a:r>
            <a:r>
              <a:rPr lang="en-US" dirty="0" smtClean="0">
                <a:latin typeface="Calibri" pitchFamily="34" charset="0"/>
                <a:ea typeface="Calibri" pitchFamily="34" charset="0"/>
              </a:rPr>
              <a:t>.  </a:t>
            </a:r>
            <a:endParaRPr lang="en-US" dirty="0" smtClean="0">
              <a:latin typeface="Arial" pitchFamily="34" charset="0"/>
            </a:endParaRPr>
          </a:p>
        </p:txBody>
      </p:sp>
      <p:sp>
        <p:nvSpPr>
          <p:cNvPr id="9" name="Rectangle 3"/>
          <p:cNvSpPr>
            <a:spLocks noChangeArrowheads="1"/>
          </p:cNvSpPr>
          <p:nvPr/>
        </p:nvSpPr>
        <p:spPr bwMode="auto">
          <a:xfrm rot="16200000">
            <a:off x="-1799057" y="2256256"/>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10" name="Left Arrow 9"/>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9025">
                                            <p:txEl>
                                              <p:pRg st="0" end="0"/>
                                            </p:txEl>
                                          </p:spTgt>
                                        </p:tgtEl>
                                        <p:attrNameLst>
                                          <p:attrName>style.visibility</p:attrName>
                                        </p:attrNameLst>
                                      </p:cBhvr>
                                      <p:to>
                                        <p:strVal val="visible"/>
                                      </p:to>
                                    </p:set>
                                    <p:anim calcmode="lin" valueType="num">
                                      <p:cBhvr additive="base">
                                        <p:cTn id="7" dur="500" fill="hold"/>
                                        <p:tgtEl>
                                          <p:spTgt spid="129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90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 calcmode="lin" valueType="num">
                                      <p:cBhvr additive="base">
                                        <p:cTn id="3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xEl>
                                              <p:pRg st="1" end="1"/>
                                            </p:txEl>
                                          </p:spTgt>
                                        </p:tgtEl>
                                        <p:attrNameLst>
                                          <p:attrName>style.visibility</p:attrName>
                                        </p:attrNameLst>
                                      </p:cBhvr>
                                      <p:to>
                                        <p:strVal val="visible"/>
                                      </p:to>
                                    </p:set>
                                    <p:anim calcmode="lin" valueType="num">
                                      <p:cBhvr additive="base">
                                        <p:cTn id="4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5" grpId="0" build="p"/>
      <p:bldP spid="4" grpId="0" build="p"/>
      <p:bldP spid="5" grpId="0" build="p"/>
      <p:bldP spid="6" grpId="0" build="p"/>
      <p:bldP spid="7" grpId="0" build="p"/>
      <p:bldP spid="8" grpId="0" build="p"/>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Left Arrow 2"/>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eft Arrow 3"/>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38601" y="304800"/>
            <a:ext cx="3886200" cy="769441"/>
          </a:xfrm>
          <a:prstGeom prst="rect">
            <a:avLst/>
          </a:prstGeom>
        </p:spPr>
        <p:txBody>
          <a:bodyPr wrap="square">
            <a:spAutoFit/>
          </a:bodyPr>
          <a:lstStyle/>
          <a:p>
            <a:pPr algn="r"/>
            <a:r>
              <a:rPr lang="fa-IR" sz="4400" b="1" dirty="0" smtClean="0">
                <a:solidFill>
                  <a:srgbClr val="00B050"/>
                </a:solidFill>
              </a:rPr>
              <a:t>وظایف مدیریت</a:t>
            </a:r>
            <a:r>
              <a:rPr lang="fa-IR" sz="4400" dirty="0" smtClean="0">
                <a:solidFill>
                  <a:srgbClr val="00B050"/>
                </a:solidFill>
              </a:rPr>
              <a:t> </a:t>
            </a:r>
            <a:endParaRPr lang="fa-IR" sz="4400" dirty="0">
              <a:solidFill>
                <a:srgbClr val="00B050"/>
              </a:solidFill>
            </a:endParaRPr>
          </a:p>
        </p:txBody>
      </p:sp>
      <p:sp>
        <p:nvSpPr>
          <p:cNvPr id="3" name="Rectangle 2"/>
          <p:cNvSpPr/>
          <p:nvPr/>
        </p:nvSpPr>
        <p:spPr>
          <a:xfrm>
            <a:off x="1143000" y="5562600"/>
            <a:ext cx="3886200" cy="584775"/>
          </a:xfrm>
          <a:prstGeom prst="rect">
            <a:avLst/>
          </a:prstGeom>
        </p:spPr>
        <p:txBody>
          <a:bodyPr wrap="square">
            <a:spAutoFit/>
          </a:bodyPr>
          <a:lstStyle/>
          <a:p>
            <a:r>
              <a:rPr lang="fa-IR" sz="3200" dirty="0" smtClean="0"/>
              <a:t>4-هدایت و سر پرستی</a:t>
            </a:r>
            <a:endParaRPr lang="fa-IR" sz="3200" dirty="0"/>
          </a:p>
        </p:txBody>
      </p:sp>
      <p:sp>
        <p:nvSpPr>
          <p:cNvPr id="4" name="Rectangle 3"/>
          <p:cNvSpPr/>
          <p:nvPr/>
        </p:nvSpPr>
        <p:spPr>
          <a:xfrm>
            <a:off x="6324600" y="1676400"/>
            <a:ext cx="2537874" cy="584775"/>
          </a:xfrm>
          <a:prstGeom prst="rect">
            <a:avLst/>
          </a:prstGeom>
        </p:spPr>
        <p:txBody>
          <a:bodyPr wrap="none">
            <a:spAutoFit/>
          </a:bodyPr>
          <a:lstStyle/>
          <a:p>
            <a:r>
              <a:rPr lang="fa-IR" sz="3200" dirty="0" smtClean="0"/>
              <a:t>1- برنامه ریزی </a:t>
            </a:r>
            <a:endParaRPr lang="fa-IR" sz="3200" dirty="0"/>
          </a:p>
        </p:txBody>
      </p:sp>
      <p:sp>
        <p:nvSpPr>
          <p:cNvPr id="5" name="Rectangle 4"/>
          <p:cNvSpPr/>
          <p:nvPr/>
        </p:nvSpPr>
        <p:spPr>
          <a:xfrm>
            <a:off x="5105400" y="3276600"/>
            <a:ext cx="2401619" cy="584775"/>
          </a:xfrm>
          <a:prstGeom prst="rect">
            <a:avLst/>
          </a:prstGeom>
        </p:spPr>
        <p:txBody>
          <a:bodyPr wrap="none">
            <a:spAutoFit/>
          </a:bodyPr>
          <a:lstStyle/>
          <a:p>
            <a:r>
              <a:rPr lang="fa-IR" sz="3200" dirty="0" smtClean="0"/>
              <a:t>2- سازماندهی </a:t>
            </a:r>
            <a:endParaRPr lang="fa-IR" sz="3200" dirty="0"/>
          </a:p>
        </p:txBody>
      </p:sp>
      <p:sp>
        <p:nvSpPr>
          <p:cNvPr id="6" name="Rectangle 5"/>
          <p:cNvSpPr/>
          <p:nvPr/>
        </p:nvSpPr>
        <p:spPr>
          <a:xfrm>
            <a:off x="3581400" y="4419600"/>
            <a:ext cx="1593706" cy="584775"/>
          </a:xfrm>
          <a:prstGeom prst="rect">
            <a:avLst/>
          </a:prstGeom>
        </p:spPr>
        <p:txBody>
          <a:bodyPr wrap="none">
            <a:spAutoFit/>
          </a:bodyPr>
          <a:lstStyle/>
          <a:p>
            <a:r>
              <a:rPr lang="fa-IR" sz="3200" dirty="0" smtClean="0">
                <a:cs typeface="B Traffic" pitchFamily="2" charset="-78"/>
              </a:rPr>
              <a:t>3- کنترل </a:t>
            </a:r>
            <a:endParaRPr lang="fa-IR" sz="3200" dirty="0">
              <a:cs typeface="B Traffic" pitchFamily="2" charset="-78"/>
            </a:endParaRPr>
          </a:p>
        </p:txBody>
      </p:sp>
      <p:sp>
        <p:nvSpPr>
          <p:cNvPr id="7" name="Left Arrow 6"/>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
        <p:nvSpPr>
          <p:cNvPr id="8" name="Rectangle 7"/>
          <p:cNvSpPr/>
          <p:nvPr/>
        </p:nvSpPr>
        <p:spPr>
          <a:xfrm rot="16200000">
            <a:off x="-1772331" y="3563032"/>
            <a:ext cx="4419597" cy="646331"/>
          </a:xfrm>
          <a:prstGeom prst="rect">
            <a:avLst/>
          </a:prstGeom>
        </p:spPr>
        <p:txBody>
          <a:bodyPr wrap="square">
            <a:spAutoFit/>
          </a:bodyPr>
          <a:lstStyle/>
          <a:p>
            <a:r>
              <a:rPr lang="fa-IR" sz="3600" dirty="0" smtClean="0">
                <a:solidFill>
                  <a:srgbClr val="C00000"/>
                </a:solidFill>
                <a:cs typeface="2  Kaj" pitchFamily="2" charset="-78"/>
              </a:rPr>
              <a:t>اصول و مفاهيم  مديريت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0" y="0"/>
            <a:ext cx="3119765" cy="707886"/>
          </a:xfrm>
          <a:prstGeom prst="rect">
            <a:avLst/>
          </a:prstGeom>
        </p:spPr>
        <p:txBody>
          <a:bodyPr wrap="none">
            <a:spAutoFit/>
          </a:bodyPr>
          <a:lstStyle/>
          <a:p>
            <a:r>
              <a:rPr lang="fa-IR" sz="4000" b="1" dirty="0" smtClean="0">
                <a:solidFill>
                  <a:srgbClr val="00B050"/>
                </a:solidFill>
              </a:rPr>
              <a:t>فنون مدیریت </a:t>
            </a:r>
            <a:endParaRPr lang="fa-IR" sz="4000" dirty="0">
              <a:solidFill>
                <a:srgbClr val="00B050"/>
              </a:solidFill>
            </a:endParaRPr>
          </a:p>
        </p:txBody>
      </p:sp>
      <p:sp>
        <p:nvSpPr>
          <p:cNvPr id="4" name="Rectangle 3"/>
          <p:cNvSpPr/>
          <p:nvPr/>
        </p:nvSpPr>
        <p:spPr>
          <a:xfrm>
            <a:off x="914400" y="5562600"/>
            <a:ext cx="6248400" cy="584775"/>
          </a:xfrm>
          <a:prstGeom prst="rect">
            <a:avLst/>
          </a:prstGeom>
        </p:spPr>
        <p:txBody>
          <a:bodyPr wrap="square">
            <a:spAutoFit/>
          </a:bodyPr>
          <a:lstStyle/>
          <a:p>
            <a:r>
              <a:rPr lang="fa-IR" sz="3200" dirty="0" smtClean="0">
                <a:cs typeface="B Traffic" pitchFamily="2" charset="-78"/>
              </a:rPr>
              <a:t>4- تکنیکها و فنون تجزیه و تحلیل </a:t>
            </a:r>
            <a:endParaRPr lang="fa-IR" sz="3200" dirty="0">
              <a:cs typeface="B Traffic" pitchFamily="2" charset="-78"/>
            </a:endParaRPr>
          </a:p>
        </p:txBody>
      </p:sp>
      <p:sp>
        <p:nvSpPr>
          <p:cNvPr id="5" name="Rectangle 4"/>
          <p:cNvSpPr/>
          <p:nvPr/>
        </p:nvSpPr>
        <p:spPr>
          <a:xfrm>
            <a:off x="3505200" y="1905000"/>
            <a:ext cx="4693914" cy="584775"/>
          </a:xfrm>
          <a:prstGeom prst="rect">
            <a:avLst/>
          </a:prstGeom>
        </p:spPr>
        <p:txBody>
          <a:bodyPr wrap="none">
            <a:spAutoFit/>
          </a:bodyPr>
          <a:lstStyle/>
          <a:p>
            <a:r>
              <a:rPr lang="fa-IR" sz="3200" dirty="0" smtClean="0">
                <a:cs typeface="B Traffic" pitchFamily="2" charset="-78"/>
              </a:rPr>
              <a:t> 1- تکنیکها و فنون علوم رفتاری </a:t>
            </a:r>
            <a:endParaRPr lang="fa-IR" sz="3200" dirty="0"/>
          </a:p>
        </p:txBody>
      </p:sp>
      <p:sp>
        <p:nvSpPr>
          <p:cNvPr id="6" name="Rectangle 5"/>
          <p:cNvSpPr/>
          <p:nvPr/>
        </p:nvSpPr>
        <p:spPr>
          <a:xfrm>
            <a:off x="3429000" y="3276600"/>
            <a:ext cx="4198585" cy="584775"/>
          </a:xfrm>
          <a:prstGeom prst="rect">
            <a:avLst/>
          </a:prstGeom>
        </p:spPr>
        <p:txBody>
          <a:bodyPr wrap="none">
            <a:spAutoFit/>
          </a:bodyPr>
          <a:lstStyle/>
          <a:p>
            <a:r>
              <a:rPr lang="fa-IR" sz="3200" dirty="0" smtClean="0">
                <a:cs typeface="B Traffic" pitchFamily="2" charset="-78"/>
              </a:rPr>
              <a:t>2- فنون و تکنیکهای مقداری </a:t>
            </a:r>
            <a:endParaRPr lang="fa-IR" sz="3200" dirty="0"/>
          </a:p>
        </p:txBody>
      </p:sp>
      <p:sp>
        <p:nvSpPr>
          <p:cNvPr id="7" name="Rectangle 6"/>
          <p:cNvSpPr/>
          <p:nvPr/>
        </p:nvSpPr>
        <p:spPr>
          <a:xfrm>
            <a:off x="3276600" y="4495800"/>
            <a:ext cx="3384260" cy="584775"/>
          </a:xfrm>
          <a:prstGeom prst="rect">
            <a:avLst/>
          </a:prstGeom>
        </p:spPr>
        <p:txBody>
          <a:bodyPr wrap="none">
            <a:spAutoFit/>
          </a:bodyPr>
          <a:lstStyle/>
          <a:p>
            <a:r>
              <a:rPr lang="fa-IR" sz="3200" dirty="0" smtClean="0">
                <a:cs typeface="B Traffic" pitchFamily="2" charset="-78"/>
              </a:rPr>
              <a:t>3- فنون تصمیم گیری </a:t>
            </a:r>
            <a:endParaRPr lang="fa-IR" sz="3200" dirty="0"/>
          </a:p>
        </p:txBody>
      </p:sp>
      <p:sp>
        <p:nvSpPr>
          <p:cNvPr id="9" name="Rectangle 8"/>
          <p:cNvSpPr/>
          <p:nvPr/>
        </p:nvSpPr>
        <p:spPr>
          <a:xfrm rot="16200000">
            <a:off x="-1772331" y="3563032"/>
            <a:ext cx="4419597" cy="646331"/>
          </a:xfrm>
          <a:prstGeom prst="rect">
            <a:avLst/>
          </a:prstGeom>
        </p:spPr>
        <p:txBody>
          <a:bodyPr wrap="square">
            <a:spAutoFit/>
          </a:bodyPr>
          <a:lstStyle/>
          <a:p>
            <a:r>
              <a:rPr lang="fa-IR" sz="3600" dirty="0" smtClean="0">
                <a:solidFill>
                  <a:srgbClr val="C00000"/>
                </a:solidFill>
                <a:cs typeface="2  Kaj" pitchFamily="2" charset="-78"/>
              </a:rPr>
              <a:t>اصول و مفاهيم  مديريت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6" grpId="0" build="p"/>
      <p:bldP spid="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1"/>
          <p:cNvSpPr>
            <a:spLocks noChangeArrowheads="1"/>
          </p:cNvSpPr>
          <p:nvPr/>
        </p:nvSpPr>
        <p:spPr bwMode="auto">
          <a:xfrm>
            <a:off x="3214897" y="-94565"/>
            <a:ext cx="2714205"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3600" b="0" i="0" u="none" strike="noStrike" cap="none" normalizeH="0" baseline="0" dirty="0" smtClean="0">
                <a:ln>
                  <a:noFill/>
                </a:ln>
                <a:solidFill>
                  <a:srgbClr val="00B050"/>
                </a:solidFill>
                <a:effectLst/>
                <a:latin typeface="Calibri" pitchFamily="34" charset="0"/>
                <a:ea typeface="Calibri" pitchFamily="34" charset="0"/>
                <a:cs typeface="B Traffic" pitchFamily="2" charset="-78"/>
              </a:rPr>
              <a:t>* برنامه ریزی :</a:t>
            </a:r>
            <a:endParaRPr kumimoji="0" lang="fa-IR" sz="3600" b="0" i="0" u="none" strike="noStrike" cap="none" normalizeH="0" baseline="0" dirty="0" smtClean="0">
              <a:ln>
                <a:noFill/>
              </a:ln>
              <a:solidFill>
                <a:srgbClr val="00B050"/>
              </a:solidFill>
              <a:effectLst/>
              <a:latin typeface="Arial" pitchFamily="34" charset="0"/>
              <a:cs typeface="Arial" pitchFamily="34" charset="0"/>
            </a:endParaRPr>
          </a:p>
        </p:txBody>
      </p:sp>
      <p:sp>
        <p:nvSpPr>
          <p:cNvPr id="3" name="Rectangle 2"/>
          <p:cNvSpPr/>
          <p:nvPr/>
        </p:nvSpPr>
        <p:spPr>
          <a:xfrm>
            <a:off x="990600" y="1676400"/>
            <a:ext cx="8153400" cy="461665"/>
          </a:xfrm>
          <a:prstGeom prst="rect">
            <a:avLst/>
          </a:prstGeom>
        </p:spPr>
        <p:txBody>
          <a:bodyPr wrap="square">
            <a:spAutoFit/>
          </a:bodyPr>
          <a:lstStyle/>
          <a:p>
            <a:pPr algn="r"/>
            <a:r>
              <a:rPr lang="fa-IR" sz="2400" dirty="0" smtClean="0"/>
              <a:t>هر سازمانی برای رسیدن به اهداف تعیین شده نیاز به برنامه ریزی دارد </a:t>
            </a:r>
            <a:endParaRPr lang="fa-IR" sz="2400" dirty="0"/>
          </a:p>
        </p:txBody>
      </p:sp>
      <p:sp>
        <p:nvSpPr>
          <p:cNvPr id="4" name="Rectangle 3"/>
          <p:cNvSpPr/>
          <p:nvPr/>
        </p:nvSpPr>
        <p:spPr>
          <a:xfrm>
            <a:off x="2438400" y="2819400"/>
            <a:ext cx="6300123" cy="523220"/>
          </a:xfrm>
          <a:prstGeom prst="rect">
            <a:avLst/>
          </a:prstGeom>
        </p:spPr>
        <p:txBody>
          <a:bodyPr wrap="none">
            <a:spAutoFit/>
          </a:bodyPr>
          <a:lstStyle/>
          <a:p>
            <a:r>
              <a:rPr lang="fa-IR" sz="2800" dirty="0" smtClean="0"/>
              <a:t>برنامه ریزی از اساسی ترین اصول مدیریت است </a:t>
            </a:r>
            <a:endParaRPr lang="fa-IR" sz="2800" dirty="0"/>
          </a:p>
        </p:txBody>
      </p:sp>
      <p:sp>
        <p:nvSpPr>
          <p:cNvPr id="113666" name="Rectangle 2"/>
          <p:cNvSpPr>
            <a:spLocks noChangeArrowheads="1"/>
          </p:cNvSpPr>
          <p:nvPr/>
        </p:nvSpPr>
        <p:spPr bwMode="auto">
          <a:xfrm>
            <a:off x="1066800" y="4267200"/>
            <a:ext cx="77724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اگروظایف مدیریت را حول رئوس هرمی در نظر بگیریم ،</a:t>
            </a:r>
          </a:p>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 برنامه ریزی در راس آن قرار می گیرد .</a:t>
            </a:r>
            <a:endParaRPr kumimoji="0" lang="fa-I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Left Arrow 5"/>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
        <p:nvSpPr>
          <p:cNvPr id="7" name="Rectangle 6"/>
          <p:cNvSpPr/>
          <p:nvPr/>
        </p:nvSpPr>
        <p:spPr>
          <a:xfrm rot="16200000">
            <a:off x="-1772331" y="3563032"/>
            <a:ext cx="4419597" cy="646331"/>
          </a:xfrm>
          <a:prstGeom prst="rect">
            <a:avLst/>
          </a:prstGeom>
        </p:spPr>
        <p:txBody>
          <a:bodyPr wrap="square">
            <a:spAutoFit/>
          </a:bodyPr>
          <a:lstStyle/>
          <a:p>
            <a:r>
              <a:rPr lang="fa-IR" sz="3600" dirty="0" smtClean="0">
                <a:solidFill>
                  <a:srgbClr val="C00000"/>
                </a:solidFill>
                <a:cs typeface="2  Kaj" pitchFamily="2" charset="-78"/>
              </a:rPr>
              <a:t>اصول و مفاهيم  مديريت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3666">
                                            <p:txEl>
                                              <p:pRg st="0" end="0"/>
                                            </p:txEl>
                                          </p:spTgt>
                                        </p:tgtEl>
                                        <p:attrNameLst>
                                          <p:attrName>style.visibility</p:attrName>
                                        </p:attrNameLst>
                                      </p:cBhvr>
                                      <p:to>
                                        <p:strVal val="visible"/>
                                      </p:to>
                                    </p:set>
                                    <p:anim calcmode="lin" valueType="num">
                                      <p:cBhvr additive="base">
                                        <p:cTn id="19" dur="500" fill="hold"/>
                                        <p:tgtEl>
                                          <p:spTgt spid="11366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366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3666">
                                            <p:txEl>
                                              <p:pRg st="1" end="1"/>
                                            </p:txEl>
                                          </p:spTgt>
                                        </p:tgtEl>
                                        <p:attrNameLst>
                                          <p:attrName>style.visibility</p:attrName>
                                        </p:attrNameLst>
                                      </p:cBhvr>
                                      <p:to>
                                        <p:strVal val="visible"/>
                                      </p:to>
                                    </p:set>
                                    <p:anim calcmode="lin" valueType="num">
                                      <p:cBhvr additive="base">
                                        <p:cTn id="25" dur="500" fill="hold"/>
                                        <p:tgtEl>
                                          <p:spTgt spid="113666">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366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11366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0" y="381000"/>
            <a:ext cx="2743200" cy="646331"/>
          </a:xfrm>
          <a:prstGeom prst="rect">
            <a:avLst/>
          </a:prstGeom>
        </p:spPr>
        <p:txBody>
          <a:bodyPr wrap="square">
            <a:spAutoFit/>
          </a:bodyPr>
          <a:lstStyle/>
          <a:p>
            <a:r>
              <a:rPr lang="fa-IR" sz="3600" dirty="0" smtClean="0">
                <a:solidFill>
                  <a:srgbClr val="00B050"/>
                </a:solidFill>
              </a:rPr>
              <a:t>تعریف برنامه : </a:t>
            </a:r>
            <a:endParaRPr lang="fa-IR" sz="3600" dirty="0">
              <a:solidFill>
                <a:srgbClr val="00B050"/>
              </a:solidFill>
            </a:endParaRPr>
          </a:p>
        </p:txBody>
      </p:sp>
      <p:sp>
        <p:nvSpPr>
          <p:cNvPr id="3" name="Rectangle 2"/>
          <p:cNvSpPr/>
          <p:nvPr/>
        </p:nvSpPr>
        <p:spPr>
          <a:xfrm>
            <a:off x="762000" y="1447800"/>
            <a:ext cx="8153400" cy="1384995"/>
          </a:xfrm>
          <a:prstGeom prst="rect">
            <a:avLst/>
          </a:prstGeom>
        </p:spPr>
        <p:txBody>
          <a:bodyPr wrap="square">
            <a:spAutoFit/>
          </a:bodyPr>
          <a:lstStyle/>
          <a:p>
            <a:pPr algn="r"/>
            <a:r>
              <a:rPr lang="fa-IR" sz="2800" dirty="0" smtClean="0"/>
              <a:t>برنامه عبارتست از تعیین هدف کوتاه مدت و راه رسیدن به آن . به بیان دیگر ، برنامه عبارتست از :                                            </a:t>
            </a:r>
          </a:p>
          <a:p>
            <a:pPr algn="r"/>
            <a:r>
              <a:rPr lang="fa-IR" sz="2800" dirty="0" smtClean="0"/>
              <a:t> « </a:t>
            </a:r>
            <a:r>
              <a:rPr lang="fa-IR" sz="2800" dirty="0" smtClean="0">
                <a:solidFill>
                  <a:srgbClr val="C00000"/>
                </a:solidFill>
              </a:rPr>
              <a:t>تعهد برای انجام یک سری عملیات به منظور تحقق هدف </a:t>
            </a:r>
            <a:r>
              <a:rPr lang="fa-IR" sz="2800" dirty="0" smtClean="0"/>
              <a:t>» .</a:t>
            </a:r>
            <a:endParaRPr lang="fa-IR" sz="2800" dirty="0"/>
          </a:p>
        </p:txBody>
      </p:sp>
      <p:sp>
        <p:nvSpPr>
          <p:cNvPr id="111617" name="Rectangle 1"/>
          <p:cNvSpPr>
            <a:spLocks noChangeArrowheads="1"/>
          </p:cNvSpPr>
          <p:nvPr/>
        </p:nvSpPr>
        <p:spPr bwMode="auto">
          <a:xfrm>
            <a:off x="2438400" y="3276600"/>
            <a:ext cx="5945858"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fa-IR" sz="2800" b="0" i="1" u="none" strike="noStrike" cap="none" normalizeH="0" baseline="0" dirty="0" smtClean="0">
                <a:ln>
                  <a:noFill/>
                </a:ln>
                <a:solidFill>
                  <a:srgbClr val="FF0000"/>
                </a:solidFill>
                <a:effectLst/>
                <a:latin typeface="Calibri" pitchFamily="34" charset="0"/>
                <a:ea typeface="Calibri" pitchFamily="34" charset="0"/>
                <a:cs typeface="B Traffic" pitchFamily="2" charset="-78"/>
              </a:rPr>
              <a:t>برنامه شالوده مدیریت را تشکیل میدهد       </a:t>
            </a:r>
            <a:endParaRPr kumimoji="0" lang="fa-IR" sz="2800" b="0" i="0" u="none" strike="noStrike" cap="none" normalizeH="0" baseline="0" dirty="0" smtClean="0">
              <a:ln>
                <a:noFill/>
              </a:ln>
              <a:solidFill>
                <a:srgbClr val="FF0000"/>
              </a:solidFill>
              <a:effectLst/>
              <a:latin typeface="Arial" pitchFamily="34" charset="0"/>
              <a:cs typeface="Arial" pitchFamily="34" charset="0"/>
            </a:endParaRPr>
          </a:p>
        </p:txBody>
      </p:sp>
      <p:sp>
        <p:nvSpPr>
          <p:cNvPr id="111618" name="Rectangle 2"/>
          <p:cNvSpPr>
            <a:spLocks noChangeArrowheads="1"/>
          </p:cNvSpPr>
          <p:nvPr/>
        </p:nvSpPr>
        <p:spPr bwMode="auto">
          <a:xfrm>
            <a:off x="1143000" y="3967490"/>
            <a:ext cx="76962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fa-IR" sz="2800" b="0" i="0" u="none" strike="noStrike" cap="none" normalizeH="0" baseline="0" dirty="0" smtClean="0">
                <a:ln>
                  <a:noFill/>
                </a:ln>
                <a:solidFill>
                  <a:srgbClr val="0070C0"/>
                </a:solidFill>
                <a:effectLst/>
                <a:latin typeface="Calibri" pitchFamily="34" charset="0"/>
                <a:ea typeface="Calibri" pitchFamily="34" charset="0"/>
                <a:cs typeface="B Traffic" pitchFamily="2" charset="-78"/>
              </a:rPr>
              <a:t>برنامه ریزی مقدم بر تمامی وظایف مدیریت است .</a:t>
            </a:r>
            <a:endParaRPr kumimoji="0" lang="fa-IR" sz="2800" b="0" i="0" u="none" strike="noStrike" cap="none" normalizeH="0" baseline="0" dirty="0" smtClean="0">
              <a:ln>
                <a:noFill/>
              </a:ln>
              <a:solidFill>
                <a:srgbClr val="0070C0"/>
              </a:solidFill>
              <a:effectLst/>
              <a:latin typeface="Arial" pitchFamily="34" charset="0"/>
              <a:cs typeface="Arial" pitchFamily="34" charset="0"/>
            </a:endParaRPr>
          </a:p>
        </p:txBody>
      </p:sp>
      <p:sp>
        <p:nvSpPr>
          <p:cNvPr id="6" name="Left Arrow 5"/>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
        <p:nvSpPr>
          <p:cNvPr id="7" name="Rectangle 6"/>
          <p:cNvSpPr/>
          <p:nvPr/>
        </p:nvSpPr>
        <p:spPr>
          <a:xfrm rot="16200000">
            <a:off x="-1619931" y="2801033"/>
            <a:ext cx="4419597" cy="646331"/>
          </a:xfrm>
          <a:prstGeom prst="rect">
            <a:avLst/>
          </a:prstGeom>
        </p:spPr>
        <p:txBody>
          <a:bodyPr wrap="square">
            <a:spAutoFit/>
          </a:bodyPr>
          <a:lstStyle/>
          <a:p>
            <a:r>
              <a:rPr lang="fa-IR" sz="3600" dirty="0" smtClean="0">
                <a:solidFill>
                  <a:srgbClr val="C00000"/>
                </a:solidFill>
                <a:cs typeface="2  Kaj" pitchFamily="2" charset="-78"/>
              </a:rPr>
              <a:t>اصول و مفاهيم  مديريت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1617">
                                            <p:txEl>
                                              <p:pRg st="0" end="0"/>
                                            </p:txEl>
                                          </p:spTgt>
                                        </p:tgtEl>
                                        <p:attrNameLst>
                                          <p:attrName>style.visibility</p:attrName>
                                        </p:attrNameLst>
                                      </p:cBhvr>
                                      <p:to>
                                        <p:strVal val="visible"/>
                                      </p:to>
                                    </p:set>
                                    <p:anim calcmode="lin" valueType="num">
                                      <p:cBhvr additive="base">
                                        <p:cTn id="19" dur="500" fill="hold"/>
                                        <p:tgtEl>
                                          <p:spTgt spid="11161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16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1618">
                                            <p:txEl>
                                              <p:pRg st="0" end="0"/>
                                            </p:txEl>
                                          </p:spTgt>
                                        </p:tgtEl>
                                        <p:attrNameLst>
                                          <p:attrName>style.visibility</p:attrName>
                                        </p:attrNameLst>
                                      </p:cBhvr>
                                      <p:to>
                                        <p:strVal val="visible"/>
                                      </p:to>
                                    </p:set>
                                    <p:anim calcmode="lin" valueType="num">
                                      <p:cBhvr additive="base">
                                        <p:cTn id="25" dur="500" fill="hold"/>
                                        <p:tgtEl>
                                          <p:spTgt spid="111618">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16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11617" grpId="0" build="p"/>
      <p:bldP spid="111618"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00400" y="381000"/>
            <a:ext cx="4554452" cy="646331"/>
          </a:xfrm>
          <a:prstGeom prst="rect">
            <a:avLst/>
          </a:prstGeom>
        </p:spPr>
        <p:txBody>
          <a:bodyPr wrap="none">
            <a:spAutoFit/>
          </a:bodyPr>
          <a:lstStyle/>
          <a:p>
            <a:r>
              <a:rPr lang="fa-IR" sz="3600" b="1" dirty="0" smtClean="0">
                <a:solidFill>
                  <a:srgbClr val="C00000"/>
                </a:solidFill>
              </a:rPr>
              <a:t>*- تعريف برنامه ريزي :</a:t>
            </a:r>
            <a:r>
              <a:rPr lang="fa-IR" sz="3600" dirty="0" smtClean="0">
                <a:solidFill>
                  <a:srgbClr val="C00000"/>
                </a:solidFill>
              </a:rPr>
              <a:t> </a:t>
            </a:r>
            <a:endParaRPr lang="fa-IR" sz="3600" dirty="0">
              <a:solidFill>
                <a:srgbClr val="C00000"/>
              </a:solidFill>
            </a:endParaRPr>
          </a:p>
        </p:txBody>
      </p:sp>
      <p:sp>
        <p:nvSpPr>
          <p:cNvPr id="3" name="Rectangle 2"/>
          <p:cNvSpPr/>
          <p:nvPr/>
        </p:nvSpPr>
        <p:spPr>
          <a:xfrm>
            <a:off x="533400" y="1066800"/>
            <a:ext cx="8229600" cy="954107"/>
          </a:xfrm>
          <a:prstGeom prst="rect">
            <a:avLst/>
          </a:prstGeom>
        </p:spPr>
        <p:txBody>
          <a:bodyPr wrap="square">
            <a:spAutoFit/>
          </a:bodyPr>
          <a:lstStyle/>
          <a:p>
            <a:pPr algn="r"/>
            <a:r>
              <a:rPr lang="fa-IR" sz="2800" dirty="0" smtClean="0"/>
              <a:t>برنامه ريزي عبارتست از تعيين هدف، یافتن </a:t>
            </a:r>
          </a:p>
          <a:p>
            <a:pPr algn="r"/>
            <a:r>
              <a:rPr lang="fa-IR" sz="2800" dirty="0" smtClean="0"/>
              <a:t>                                                 و ساختن راه وصول به آن. </a:t>
            </a:r>
            <a:endParaRPr lang="fa-IR" sz="2800" dirty="0"/>
          </a:p>
        </p:txBody>
      </p:sp>
      <p:sp>
        <p:nvSpPr>
          <p:cNvPr id="4" name="Rectangle 3"/>
          <p:cNvSpPr/>
          <p:nvPr/>
        </p:nvSpPr>
        <p:spPr>
          <a:xfrm>
            <a:off x="990600" y="2362200"/>
            <a:ext cx="7848600" cy="954107"/>
          </a:xfrm>
          <a:prstGeom prst="rect">
            <a:avLst/>
          </a:prstGeom>
        </p:spPr>
        <p:txBody>
          <a:bodyPr wrap="square">
            <a:spAutoFit/>
          </a:bodyPr>
          <a:lstStyle/>
          <a:p>
            <a:pPr algn="ctr"/>
            <a:r>
              <a:rPr lang="fa-IR" sz="2800" dirty="0" smtClean="0">
                <a:solidFill>
                  <a:srgbClr val="FF0000"/>
                </a:solidFill>
              </a:rPr>
              <a:t>برنامه ريزي </a:t>
            </a:r>
            <a:r>
              <a:rPr lang="fa-IR" sz="2800" dirty="0" smtClean="0"/>
              <a:t>عبارتست از تصميم گيري در مورد اينكه </a:t>
            </a:r>
          </a:p>
          <a:p>
            <a:pPr algn="ctr"/>
            <a:r>
              <a:rPr lang="fa-IR" sz="2800" dirty="0" smtClean="0"/>
              <a:t>چه كارهايي بايد انجام گيرد</a:t>
            </a:r>
            <a:endParaRPr lang="fa-IR" sz="2800" dirty="0"/>
          </a:p>
        </p:txBody>
      </p:sp>
      <p:sp>
        <p:nvSpPr>
          <p:cNvPr id="112641" name="Rectangle 1"/>
          <p:cNvSpPr>
            <a:spLocks noChangeArrowheads="1"/>
          </p:cNvSpPr>
          <p:nvPr/>
        </p:nvSpPr>
        <p:spPr bwMode="auto">
          <a:xfrm>
            <a:off x="1066800" y="3581400"/>
            <a:ext cx="77724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800" b="0" i="0" u="none" strike="noStrike" cap="none" normalizeH="0" baseline="0" dirty="0" smtClean="0">
                <a:ln>
                  <a:noFill/>
                </a:ln>
                <a:solidFill>
                  <a:srgbClr val="FF0000"/>
                </a:solidFill>
                <a:effectLst/>
                <a:latin typeface="Calibri" pitchFamily="34" charset="0"/>
                <a:ea typeface="Calibri" pitchFamily="34" charset="0"/>
                <a:cs typeface="B Traffic" pitchFamily="2" charset="-78"/>
              </a:rPr>
              <a:t>برنامه ريزي </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عبارتست از طراحي عملياتي كه شيئي يا موضوعي را بر مبناي شيوه اي كه از پيش تعريف شده ، تغيير بدهد. </a:t>
            </a:r>
            <a:endParaRPr kumimoji="0" lang="fa-I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2642" name="Rectangle 2"/>
          <p:cNvSpPr>
            <a:spLocks noChangeArrowheads="1"/>
          </p:cNvSpPr>
          <p:nvPr/>
        </p:nvSpPr>
        <p:spPr bwMode="auto">
          <a:xfrm>
            <a:off x="457200" y="5181600"/>
            <a:ext cx="86868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0" i="0" u="none" strike="noStrike" cap="none" normalizeH="0" baseline="0" dirty="0" smtClean="0">
                <a:ln>
                  <a:noFill/>
                </a:ln>
                <a:solidFill>
                  <a:srgbClr val="FF0000"/>
                </a:solidFill>
                <a:effectLst/>
                <a:latin typeface="Calibri" pitchFamily="34" charset="0"/>
                <a:ea typeface="Calibri" pitchFamily="34" charset="0"/>
                <a:cs typeface="B Traffic" pitchFamily="2" charset="-78"/>
              </a:rPr>
              <a:t>برنامه ريزي </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عبارتست ازتجسم وطراحي وضعيت مطلوب در آينده </a:t>
            </a:r>
          </a:p>
          <a:p>
            <a:pPr marL="0" marR="0" lvl="0" indent="0" algn="r" defTabSz="914400" rtl="1" eaLnBrk="1" fontAlgn="base" latinLnBrk="0" hangingPunct="1">
              <a:lnSpc>
                <a:spcPct val="100000"/>
              </a:lnSpc>
              <a:spcBef>
                <a:spcPct val="0"/>
              </a:spcBef>
              <a:spcAft>
                <a:spcPct val="0"/>
              </a:spcAft>
              <a:buClrTx/>
              <a:buSzTx/>
              <a:buFontTx/>
              <a:buNone/>
              <a:tabLst/>
            </a:pPr>
            <a:r>
              <a:rPr lang="fa-IR" sz="2800" dirty="0" smtClean="0">
                <a:latin typeface="Calibri" pitchFamily="34" charset="0"/>
                <a:ea typeface="Calibri" pitchFamily="34" charset="0"/>
                <a:cs typeface="B Traffic" pitchFamily="2" charset="-78"/>
              </a:rPr>
              <a:t>  </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و يافتن وساختن راهها و وسايلي كه رسيدن به آن را فراهم كند. </a:t>
            </a:r>
            <a:endParaRPr kumimoji="0" lang="fa-I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Left Arrow 6"/>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
        <p:nvSpPr>
          <p:cNvPr id="8" name="Rectangle 7"/>
          <p:cNvSpPr/>
          <p:nvPr/>
        </p:nvSpPr>
        <p:spPr>
          <a:xfrm rot="16200000">
            <a:off x="-1619931" y="2801033"/>
            <a:ext cx="4419597" cy="646331"/>
          </a:xfrm>
          <a:prstGeom prst="rect">
            <a:avLst/>
          </a:prstGeom>
        </p:spPr>
        <p:txBody>
          <a:bodyPr wrap="square">
            <a:spAutoFit/>
          </a:bodyPr>
          <a:lstStyle/>
          <a:p>
            <a:r>
              <a:rPr lang="fa-IR" sz="3600" dirty="0" smtClean="0">
                <a:solidFill>
                  <a:srgbClr val="C00000"/>
                </a:solidFill>
                <a:cs typeface="2  Kaj" pitchFamily="2" charset="-78"/>
              </a:rPr>
              <a:t>اصول و مفاهيم  مديريت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additive="base">
                                        <p:cTn id="2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2641">
                                            <p:txEl>
                                              <p:pRg st="0" end="0"/>
                                            </p:txEl>
                                          </p:spTgt>
                                        </p:tgtEl>
                                        <p:attrNameLst>
                                          <p:attrName>style.visibility</p:attrName>
                                        </p:attrNameLst>
                                      </p:cBhvr>
                                      <p:to>
                                        <p:strVal val="visible"/>
                                      </p:to>
                                    </p:set>
                                    <p:anim calcmode="lin" valueType="num">
                                      <p:cBhvr additive="base">
                                        <p:cTn id="31" dur="500" fill="hold"/>
                                        <p:tgtEl>
                                          <p:spTgt spid="112641">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264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2642">
                                            <p:txEl>
                                              <p:pRg st="0" end="0"/>
                                            </p:txEl>
                                          </p:spTgt>
                                        </p:tgtEl>
                                        <p:attrNameLst>
                                          <p:attrName>style.visibility</p:attrName>
                                        </p:attrNameLst>
                                      </p:cBhvr>
                                      <p:to>
                                        <p:strVal val="visible"/>
                                      </p:to>
                                    </p:set>
                                    <p:anim calcmode="lin" valueType="num">
                                      <p:cBhvr additive="base">
                                        <p:cTn id="37" dur="500" fill="hold"/>
                                        <p:tgtEl>
                                          <p:spTgt spid="11264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264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2642">
                                            <p:txEl>
                                              <p:pRg st="1" end="1"/>
                                            </p:txEl>
                                          </p:spTgt>
                                        </p:tgtEl>
                                        <p:attrNameLst>
                                          <p:attrName>style.visibility</p:attrName>
                                        </p:attrNameLst>
                                      </p:cBhvr>
                                      <p:to>
                                        <p:strVal val="visible"/>
                                      </p:to>
                                    </p:set>
                                    <p:anim calcmode="lin" valueType="num">
                                      <p:cBhvr additive="base">
                                        <p:cTn id="43" dur="500" fill="hold"/>
                                        <p:tgtEl>
                                          <p:spTgt spid="112642">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264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112641" grpId="0" build="p"/>
      <p:bldP spid="11264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381000"/>
            <a:ext cx="5194051" cy="769441"/>
          </a:xfrm>
          <a:prstGeom prst="rect">
            <a:avLst/>
          </a:prstGeom>
        </p:spPr>
        <p:txBody>
          <a:bodyPr wrap="none">
            <a:spAutoFit/>
          </a:bodyPr>
          <a:lstStyle/>
          <a:p>
            <a:r>
              <a:rPr lang="fa-IR" sz="4400" b="1" dirty="0" smtClean="0">
                <a:solidFill>
                  <a:srgbClr val="C00000"/>
                </a:solidFill>
              </a:rPr>
              <a:t>*هدفهاي برنامه ريزي </a:t>
            </a:r>
            <a:endParaRPr lang="fa-IR" sz="4400" dirty="0">
              <a:solidFill>
                <a:srgbClr val="C00000"/>
              </a:solidFill>
            </a:endParaRPr>
          </a:p>
        </p:txBody>
      </p:sp>
      <p:sp>
        <p:nvSpPr>
          <p:cNvPr id="110593" name="Rectangle 1"/>
          <p:cNvSpPr>
            <a:spLocks noChangeArrowheads="1"/>
          </p:cNvSpPr>
          <p:nvPr/>
        </p:nvSpPr>
        <p:spPr bwMode="auto">
          <a:xfrm>
            <a:off x="966761" y="1524000"/>
            <a:ext cx="8177239"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 افزايش احتمال رسيدن به هدف از طريق تنظيم فعاليتها . </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762000" y="2590800"/>
            <a:ext cx="8382000" cy="523220"/>
          </a:xfrm>
          <a:prstGeom prst="rect">
            <a:avLst/>
          </a:prstGeom>
        </p:spPr>
        <p:txBody>
          <a:bodyPr wrap="square">
            <a:spAutoFit/>
          </a:bodyPr>
          <a:lstStyle/>
          <a:p>
            <a:pPr lvl="0" algn="justLow" rtl="1" eaLnBrk="0" fontAlgn="base" hangingPunct="0">
              <a:spcBef>
                <a:spcPct val="0"/>
              </a:spcBef>
              <a:spcAft>
                <a:spcPct val="0"/>
              </a:spcAft>
            </a:pPr>
            <a:r>
              <a:rPr lang="fa-IR" sz="2800" b="1" dirty="0" smtClean="0">
                <a:latin typeface="Calibri" pitchFamily="34" charset="0"/>
                <a:ea typeface="Calibri" pitchFamily="34" charset="0"/>
                <a:cs typeface="B Traffic" pitchFamily="2" charset="-78"/>
              </a:rPr>
              <a:t>-  افزايش جنبه اقتصادي (مقرون به صرفه بودن عمليات) </a:t>
            </a:r>
            <a:endParaRPr lang="en-US" sz="2800" b="1" dirty="0" smtClean="0">
              <a:latin typeface="Arial" pitchFamily="34" charset="0"/>
              <a:cs typeface="Arial" pitchFamily="34" charset="0"/>
            </a:endParaRPr>
          </a:p>
        </p:txBody>
      </p:sp>
      <p:sp>
        <p:nvSpPr>
          <p:cNvPr id="5" name="Rectangle 4"/>
          <p:cNvSpPr/>
          <p:nvPr/>
        </p:nvSpPr>
        <p:spPr>
          <a:xfrm>
            <a:off x="381000" y="4267200"/>
            <a:ext cx="8534400" cy="523220"/>
          </a:xfrm>
          <a:prstGeom prst="rect">
            <a:avLst/>
          </a:prstGeom>
        </p:spPr>
        <p:txBody>
          <a:bodyPr wrap="square">
            <a:spAutoFit/>
          </a:bodyPr>
          <a:lstStyle/>
          <a:p>
            <a:pPr lvl="0" algn="justLow" rtl="1" eaLnBrk="0" fontAlgn="base" hangingPunct="0">
              <a:spcBef>
                <a:spcPct val="0"/>
              </a:spcBef>
              <a:spcAft>
                <a:spcPct val="0"/>
              </a:spcAft>
            </a:pPr>
            <a:r>
              <a:rPr lang="fa-IR" sz="2800" b="1" dirty="0" smtClean="0">
                <a:latin typeface="Calibri" pitchFamily="34" charset="0"/>
                <a:ea typeface="Calibri" pitchFamily="34" charset="0"/>
                <a:cs typeface="B Traffic" pitchFamily="2" charset="-78"/>
              </a:rPr>
              <a:t>-  تمركز بر روي مقاصد و اهداف و احتراز از تغيير مسير. </a:t>
            </a:r>
            <a:endParaRPr lang="en-US" sz="2800" b="1" dirty="0" smtClean="0">
              <a:latin typeface="Arial" pitchFamily="34" charset="0"/>
              <a:cs typeface="Arial" pitchFamily="34" charset="0"/>
            </a:endParaRPr>
          </a:p>
        </p:txBody>
      </p:sp>
      <p:sp>
        <p:nvSpPr>
          <p:cNvPr id="6" name="Rectangle 5"/>
          <p:cNvSpPr/>
          <p:nvPr/>
        </p:nvSpPr>
        <p:spPr>
          <a:xfrm>
            <a:off x="3505200" y="5562600"/>
            <a:ext cx="4229043" cy="584775"/>
          </a:xfrm>
          <a:prstGeom prst="rect">
            <a:avLst/>
          </a:prstGeom>
        </p:spPr>
        <p:txBody>
          <a:bodyPr wrap="none">
            <a:spAutoFit/>
          </a:bodyPr>
          <a:lstStyle/>
          <a:p>
            <a:pPr lvl="0" algn="justLow" rtl="1" eaLnBrk="0" fontAlgn="base" hangingPunct="0">
              <a:spcBef>
                <a:spcPct val="0"/>
              </a:spcBef>
              <a:spcAft>
                <a:spcPct val="0"/>
              </a:spcAft>
            </a:pPr>
            <a:r>
              <a:rPr lang="fa-IR" sz="3200" b="1" dirty="0" smtClean="0">
                <a:latin typeface="Calibri" pitchFamily="34" charset="0"/>
                <a:ea typeface="Calibri" pitchFamily="34" charset="0"/>
                <a:cs typeface="B Traffic" pitchFamily="2" charset="-78"/>
              </a:rPr>
              <a:t>- تهيه ابزاري براي كنترل. </a:t>
            </a:r>
            <a:endParaRPr lang="fa-IR" sz="3200" b="1" dirty="0" smtClean="0">
              <a:latin typeface="Arial" pitchFamily="34" charset="0"/>
              <a:cs typeface="Arial" pitchFamily="34" charset="0"/>
            </a:endParaRPr>
          </a:p>
        </p:txBody>
      </p:sp>
      <p:sp>
        <p:nvSpPr>
          <p:cNvPr id="7" name="Left Arrow 6"/>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
        <p:nvSpPr>
          <p:cNvPr id="8" name="Rectangle 7"/>
          <p:cNvSpPr/>
          <p:nvPr/>
        </p:nvSpPr>
        <p:spPr>
          <a:xfrm rot="16200000">
            <a:off x="-1619931" y="2801033"/>
            <a:ext cx="4419597" cy="646331"/>
          </a:xfrm>
          <a:prstGeom prst="rect">
            <a:avLst/>
          </a:prstGeom>
        </p:spPr>
        <p:txBody>
          <a:bodyPr wrap="square">
            <a:spAutoFit/>
          </a:bodyPr>
          <a:lstStyle/>
          <a:p>
            <a:r>
              <a:rPr lang="fa-IR" sz="3600" dirty="0" smtClean="0">
                <a:solidFill>
                  <a:srgbClr val="C00000"/>
                </a:solidFill>
                <a:cs typeface="2  Kaj" pitchFamily="2" charset="-78"/>
              </a:rPr>
              <a:t>اصول و مفاهيم  مديريت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0593">
                                            <p:txEl>
                                              <p:pRg st="0" end="0"/>
                                            </p:txEl>
                                          </p:spTgt>
                                        </p:tgtEl>
                                        <p:attrNameLst>
                                          <p:attrName>style.visibility</p:attrName>
                                        </p:attrNameLst>
                                      </p:cBhvr>
                                      <p:to>
                                        <p:strVal val="visible"/>
                                      </p:to>
                                    </p:set>
                                    <p:anim calcmode="lin" valueType="num">
                                      <p:cBhvr additive="base">
                                        <p:cTn id="7" dur="500" fill="hold"/>
                                        <p:tgtEl>
                                          <p:spTgt spid="11059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059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3" grpId="0" build="p"/>
      <p:bldP spid="4" grpId="0" build="p"/>
      <p:bldP spid="5" grpId="0" build="p"/>
      <p:bldP spid="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86200" y="0"/>
            <a:ext cx="4062331" cy="769441"/>
          </a:xfrm>
          <a:prstGeom prst="rect">
            <a:avLst/>
          </a:prstGeom>
        </p:spPr>
        <p:txBody>
          <a:bodyPr wrap="none">
            <a:spAutoFit/>
          </a:bodyPr>
          <a:lstStyle/>
          <a:p>
            <a:r>
              <a:rPr lang="fa-IR" sz="4400" b="1" dirty="0" smtClean="0">
                <a:solidFill>
                  <a:srgbClr val="C00000"/>
                </a:solidFill>
              </a:rPr>
              <a:t>انواع برنامه ریزی</a:t>
            </a:r>
            <a:r>
              <a:rPr lang="fa-IR" sz="4400" dirty="0" smtClean="0">
                <a:solidFill>
                  <a:srgbClr val="C00000"/>
                </a:solidFill>
              </a:rPr>
              <a:t> </a:t>
            </a:r>
            <a:endParaRPr lang="fa-IR" sz="4400" dirty="0">
              <a:solidFill>
                <a:srgbClr val="C00000"/>
              </a:solidFill>
            </a:endParaRPr>
          </a:p>
        </p:txBody>
      </p:sp>
      <p:sp>
        <p:nvSpPr>
          <p:cNvPr id="3" name="Rectangle 2"/>
          <p:cNvSpPr/>
          <p:nvPr/>
        </p:nvSpPr>
        <p:spPr>
          <a:xfrm>
            <a:off x="4800600" y="838200"/>
            <a:ext cx="4038600" cy="584775"/>
          </a:xfrm>
          <a:prstGeom prst="rect">
            <a:avLst/>
          </a:prstGeom>
        </p:spPr>
        <p:txBody>
          <a:bodyPr wrap="square">
            <a:spAutoFit/>
          </a:bodyPr>
          <a:lstStyle/>
          <a:p>
            <a:r>
              <a:rPr lang="fa-IR" sz="3200" dirty="0" smtClean="0">
                <a:solidFill>
                  <a:srgbClr val="0070C0"/>
                </a:solidFill>
              </a:rPr>
              <a:t>- برنامه ریزی استراتژیک </a:t>
            </a:r>
            <a:r>
              <a:rPr lang="fa-IR" sz="3200" dirty="0" smtClean="0"/>
              <a:t>:.</a:t>
            </a:r>
            <a:endParaRPr lang="fa-IR" sz="3200" dirty="0"/>
          </a:p>
        </p:txBody>
      </p:sp>
      <p:sp>
        <p:nvSpPr>
          <p:cNvPr id="4" name="Rectangle 3"/>
          <p:cNvSpPr/>
          <p:nvPr/>
        </p:nvSpPr>
        <p:spPr>
          <a:xfrm>
            <a:off x="1295400" y="1676400"/>
            <a:ext cx="7543800" cy="400110"/>
          </a:xfrm>
          <a:prstGeom prst="rect">
            <a:avLst/>
          </a:prstGeom>
        </p:spPr>
        <p:txBody>
          <a:bodyPr wrap="square">
            <a:spAutoFit/>
          </a:bodyPr>
          <a:lstStyle/>
          <a:p>
            <a:pPr algn="r"/>
            <a:r>
              <a:rPr lang="fa-IR" sz="2000" dirty="0" smtClean="0"/>
              <a:t>این برنامه ریزی ؛ دوراندیشی سازمان یافته ای است که شامل مراحل زیر می شود </a:t>
            </a:r>
            <a:endParaRPr lang="fa-IR" sz="2000" dirty="0"/>
          </a:p>
        </p:txBody>
      </p:sp>
      <p:sp>
        <p:nvSpPr>
          <p:cNvPr id="122881" name="Rectangle 1"/>
          <p:cNvSpPr>
            <a:spLocks noChangeArrowheads="1"/>
          </p:cNvSpPr>
          <p:nvPr/>
        </p:nvSpPr>
        <p:spPr bwMode="auto">
          <a:xfrm>
            <a:off x="914400" y="2743200"/>
            <a:ext cx="76962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   - تعیین هدفهای وماموریتهای دراز مدت سازمان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762000" y="3505200"/>
            <a:ext cx="8229600" cy="461665"/>
          </a:xfrm>
          <a:prstGeom prst="rect">
            <a:avLst/>
          </a:prstGeom>
        </p:spPr>
        <p:txBody>
          <a:bodyPr wrap="square">
            <a:spAutoFit/>
          </a:bodyPr>
          <a:lstStyle/>
          <a:p>
            <a:pPr lvl="0" algn="justLow" rtl="1" eaLnBrk="0" fontAlgn="base" hangingPunct="0">
              <a:spcBef>
                <a:spcPct val="0"/>
              </a:spcBef>
              <a:spcAft>
                <a:spcPct val="0"/>
              </a:spcAft>
            </a:pPr>
            <a:r>
              <a:rPr lang="fa-IR" sz="2400" dirty="0" smtClean="0">
                <a:latin typeface="Calibri" pitchFamily="34" charset="0"/>
                <a:ea typeface="Calibri" pitchFamily="34" charset="0"/>
                <a:cs typeface="B Traffic" pitchFamily="2" charset="-78"/>
              </a:rPr>
              <a:t>   - هدف گذاری یعنی تفکیک ماموریتها به هدفهای کمی و کیفی کوتاه مدت ؛</a:t>
            </a:r>
            <a:endParaRPr lang="en-US" sz="2400" dirty="0" smtClean="0">
              <a:latin typeface="Arial" pitchFamily="34" charset="0"/>
              <a:cs typeface="Arial" pitchFamily="34" charset="0"/>
            </a:endParaRPr>
          </a:p>
        </p:txBody>
      </p:sp>
      <p:sp>
        <p:nvSpPr>
          <p:cNvPr id="7" name="Rectangle 6"/>
          <p:cNvSpPr/>
          <p:nvPr/>
        </p:nvSpPr>
        <p:spPr>
          <a:xfrm>
            <a:off x="0" y="4724400"/>
            <a:ext cx="8839200" cy="523220"/>
          </a:xfrm>
          <a:prstGeom prst="rect">
            <a:avLst/>
          </a:prstGeom>
        </p:spPr>
        <p:txBody>
          <a:bodyPr wrap="square">
            <a:spAutoFit/>
          </a:bodyPr>
          <a:lstStyle/>
          <a:p>
            <a:pPr lvl="0" algn="justLow" rtl="1" eaLnBrk="0" fontAlgn="base" hangingPunct="0">
              <a:spcBef>
                <a:spcPct val="0"/>
              </a:spcBef>
              <a:spcAft>
                <a:spcPct val="0"/>
              </a:spcAft>
            </a:pPr>
            <a:r>
              <a:rPr lang="fa-IR" sz="2800" dirty="0" smtClean="0">
                <a:latin typeface="Calibri" pitchFamily="34" charset="0"/>
                <a:ea typeface="Calibri" pitchFamily="34" charset="0"/>
                <a:cs typeface="B Traffic" pitchFamily="2" charset="-78"/>
              </a:rPr>
              <a:t> - تعیین سیاستها و خط مشی های آینده و کلان سازمان ؛ </a:t>
            </a:r>
            <a:endParaRPr lang="en-US" sz="2800" dirty="0" smtClean="0">
              <a:latin typeface="Arial" pitchFamily="34" charset="0"/>
              <a:cs typeface="Arial" pitchFamily="34" charset="0"/>
            </a:endParaRPr>
          </a:p>
        </p:txBody>
      </p:sp>
      <p:sp>
        <p:nvSpPr>
          <p:cNvPr id="8" name="Rectangle 7"/>
          <p:cNvSpPr/>
          <p:nvPr/>
        </p:nvSpPr>
        <p:spPr>
          <a:xfrm>
            <a:off x="990600" y="5486400"/>
            <a:ext cx="7543800" cy="954107"/>
          </a:xfrm>
          <a:prstGeom prst="rect">
            <a:avLst/>
          </a:prstGeom>
        </p:spPr>
        <p:txBody>
          <a:bodyPr wrap="square">
            <a:spAutoFit/>
          </a:bodyPr>
          <a:lstStyle/>
          <a:p>
            <a:pPr lvl="0" algn="justLow" rtl="1" eaLnBrk="0" fontAlgn="base" hangingPunct="0">
              <a:spcBef>
                <a:spcPct val="0"/>
              </a:spcBef>
              <a:spcAft>
                <a:spcPct val="0"/>
              </a:spcAft>
            </a:pPr>
            <a:r>
              <a:rPr lang="fa-IR" sz="2800" dirty="0" smtClean="0">
                <a:latin typeface="Calibri" pitchFamily="34" charset="0"/>
                <a:ea typeface="Calibri" pitchFamily="34" charset="0"/>
                <a:cs typeface="B Traffic" pitchFamily="2" charset="-78"/>
              </a:rPr>
              <a:t> - برنامه ریزی اجرایی ( تاکتیکی ) هماهنگ با قصد</a:t>
            </a:r>
          </a:p>
          <a:p>
            <a:pPr lvl="0" algn="justLow" rtl="1" eaLnBrk="0" fontAlgn="base" hangingPunct="0">
              <a:spcBef>
                <a:spcPct val="0"/>
              </a:spcBef>
              <a:spcAft>
                <a:spcPct val="0"/>
              </a:spcAft>
            </a:pPr>
            <a:r>
              <a:rPr lang="fa-IR" sz="2800" dirty="0" smtClean="0">
                <a:latin typeface="Calibri" pitchFamily="34" charset="0"/>
                <a:ea typeface="Calibri" pitchFamily="34" charset="0"/>
                <a:cs typeface="B Traffic" pitchFamily="2" charset="-78"/>
              </a:rPr>
              <a:t>              تحقق اهداف استراتژیک سازمان ؛</a:t>
            </a:r>
            <a:endParaRPr lang="fa-IR" sz="2800" dirty="0" smtClean="0">
              <a:latin typeface="Arial" pitchFamily="34" charset="0"/>
              <a:cs typeface="Arial" pitchFamily="34" charset="0"/>
            </a:endParaRPr>
          </a:p>
        </p:txBody>
      </p:sp>
      <p:sp>
        <p:nvSpPr>
          <p:cNvPr id="9" name="Left Arrow 8"/>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
        <p:nvSpPr>
          <p:cNvPr id="10" name="Rectangle 9"/>
          <p:cNvSpPr/>
          <p:nvPr/>
        </p:nvSpPr>
        <p:spPr>
          <a:xfrm rot="16200000">
            <a:off x="-1619931" y="2801033"/>
            <a:ext cx="4419597" cy="646331"/>
          </a:xfrm>
          <a:prstGeom prst="rect">
            <a:avLst/>
          </a:prstGeom>
        </p:spPr>
        <p:txBody>
          <a:bodyPr wrap="square">
            <a:spAutoFit/>
          </a:bodyPr>
          <a:lstStyle/>
          <a:p>
            <a:r>
              <a:rPr lang="fa-IR" sz="3600" dirty="0" smtClean="0">
                <a:solidFill>
                  <a:srgbClr val="C00000"/>
                </a:solidFill>
                <a:cs typeface="2  Kaj" pitchFamily="2" charset="-78"/>
              </a:rPr>
              <a:t>اصول و مفاهيم  مديريت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2881">
                                            <p:txEl>
                                              <p:pRg st="0" end="0"/>
                                            </p:txEl>
                                          </p:spTgt>
                                        </p:tgtEl>
                                        <p:attrNameLst>
                                          <p:attrName>style.visibility</p:attrName>
                                        </p:attrNameLst>
                                      </p:cBhvr>
                                      <p:to>
                                        <p:strVal val="visible"/>
                                      </p:to>
                                    </p:set>
                                    <p:anim calcmode="lin" valueType="num">
                                      <p:cBhvr additive="base">
                                        <p:cTn id="19" dur="500" fill="hold"/>
                                        <p:tgtEl>
                                          <p:spTgt spid="122881">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88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 calcmode="lin" valueType="num">
                                      <p:cBhvr additive="base">
                                        <p:cTn id="3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xEl>
                                              <p:pRg st="1" end="1"/>
                                            </p:txEl>
                                          </p:spTgt>
                                        </p:tgtEl>
                                        <p:attrNameLst>
                                          <p:attrName>style.visibility</p:attrName>
                                        </p:attrNameLst>
                                      </p:cBhvr>
                                      <p:to>
                                        <p:strVal val="visible"/>
                                      </p:to>
                                    </p:set>
                                    <p:anim calcmode="lin" valueType="num">
                                      <p:cBhvr additive="base">
                                        <p:cTn id="4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122881" grpId="0" build="p"/>
      <p:bldP spid="6" grpId="0" build="p"/>
      <p:bldP spid="7" grpId="0" build="p"/>
      <p:bldP spid="8"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9400" y="0"/>
            <a:ext cx="4062331" cy="769441"/>
          </a:xfrm>
          <a:prstGeom prst="rect">
            <a:avLst/>
          </a:prstGeom>
        </p:spPr>
        <p:txBody>
          <a:bodyPr wrap="none">
            <a:spAutoFit/>
          </a:bodyPr>
          <a:lstStyle/>
          <a:p>
            <a:r>
              <a:rPr lang="fa-IR" sz="4400" b="1" dirty="0" smtClean="0">
                <a:solidFill>
                  <a:srgbClr val="C00000"/>
                </a:solidFill>
              </a:rPr>
              <a:t>انواع برنامه ریزی</a:t>
            </a:r>
            <a:r>
              <a:rPr lang="fa-IR" sz="4400" dirty="0" smtClean="0">
                <a:solidFill>
                  <a:srgbClr val="C00000"/>
                </a:solidFill>
              </a:rPr>
              <a:t> </a:t>
            </a:r>
            <a:endParaRPr lang="fa-IR" sz="4400" dirty="0">
              <a:solidFill>
                <a:srgbClr val="C00000"/>
              </a:solidFill>
            </a:endParaRPr>
          </a:p>
        </p:txBody>
      </p:sp>
      <p:sp>
        <p:nvSpPr>
          <p:cNvPr id="3" name="Rectangle 2"/>
          <p:cNvSpPr/>
          <p:nvPr/>
        </p:nvSpPr>
        <p:spPr>
          <a:xfrm>
            <a:off x="4572000" y="1066800"/>
            <a:ext cx="3657600" cy="584775"/>
          </a:xfrm>
          <a:prstGeom prst="rect">
            <a:avLst/>
          </a:prstGeom>
        </p:spPr>
        <p:txBody>
          <a:bodyPr wrap="square">
            <a:spAutoFit/>
          </a:bodyPr>
          <a:lstStyle/>
          <a:p>
            <a:r>
              <a:rPr lang="fa-IR" sz="3200" dirty="0" smtClean="0">
                <a:solidFill>
                  <a:srgbClr val="0070C0"/>
                </a:solidFill>
              </a:rPr>
              <a:t>- برنامه ریزی اجرایی :</a:t>
            </a:r>
            <a:endParaRPr lang="fa-IR" sz="3200" dirty="0">
              <a:solidFill>
                <a:srgbClr val="0070C0"/>
              </a:solidFill>
            </a:endParaRPr>
          </a:p>
        </p:txBody>
      </p:sp>
      <p:sp>
        <p:nvSpPr>
          <p:cNvPr id="4" name="Rectangle 3"/>
          <p:cNvSpPr/>
          <p:nvPr/>
        </p:nvSpPr>
        <p:spPr>
          <a:xfrm>
            <a:off x="3581400" y="1828800"/>
            <a:ext cx="5492209" cy="461665"/>
          </a:xfrm>
          <a:prstGeom prst="rect">
            <a:avLst/>
          </a:prstGeom>
        </p:spPr>
        <p:txBody>
          <a:bodyPr wrap="none">
            <a:spAutoFit/>
          </a:bodyPr>
          <a:lstStyle/>
          <a:p>
            <a:r>
              <a:rPr lang="fa-IR" sz="2400" b="1" dirty="0" smtClean="0"/>
              <a:t>توالی برنامه ریزی عملیاتی به شرح زیر است </a:t>
            </a:r>
            <a:endParaRPr lang="fa-IR" sz="2400" b="1" dirty="0"/>
          </a:p>
        </p:txBody>
      </p:sp>
      <p:sp>
        <p:nvSpPr>
          <p:cNvPr id="121857" name="Rectangle 1"/>
          <p:cNvSpPr>
            <a:spLocks noChangeArrowheads="1"/>
          </p:cNvSpPr>
          <p:nvPr/>
        </p:nvSpPr>
        <p:spPr bwMode="auto">
          <a:xfrm>
            <a:off x="1676400" y="2542401"/>
            <a:ext cx="74676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3200" b="1"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  - تهیه برنامه کوتاه مدت  </a:t>
            </a:r>
          </a:p>
          <a:p>
            <a:pPr marL="0" marR="0" lvl="0" indent="0" algn="justLow" defTabSz="914400" rtl="1" eaLnBrk="1" fontAlgn="base" latinLnBrk="0" hangingPunct="1">
              <a:lnSpc>
                <a:spcPct val="100000"/>
              </a:lnSpc>
              <a:spcBef>
                <a:spcPct val="0"/>
              </a:spcBef>
              <a:spcAft>
                <a:spcPct val="0"/>
              </a:spcAft>
              <a:buClrTx/>
              <a:buSzTx/>
              <a:buFontTx/>
              <a:buNone/>
              <a:tabLst/>
            </a:pPr>
            <a:r>
              <a:rPr lang="fa-IR" sz="3200" b="1" dirty="0" smtClean="0">
                <a:latin typeface="Calibri" pitchFamily="34" charset="0"/>
                <a:ea typeface="Calibri" pitchFamily="34" charset="0"/>
                <a:cs typeface="B Traffic" pitchFamily="2" charset="-78"/>
              </a:rPr>
              <a:t>        </a:t>
            </a:r>
            <a:r>
              <a:rPr kumimoji="0" lang="fa-IR" sz="3200" b="1"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 </a:t>
            </a:r>
            <a:r>
              <a:rPr kumimoji="0" lang="fa-IR" sz="3200" b="1" i="0" u="none" strike="noStrike" cap="none" normalizeH="0" baseline="0" dirty="0" smtClean="0">
                <a:ln>
                  <a:noFill/>
                </a:ln>
                <a:solidFill>
                  <a:srgbClr val="00B050"/>
                </a:solidFill>
                <a:effectLst/>
                <a:latin typeface="Calibri" pitchFamily="34" charset="0"/>
                <a:ea typeface="Calibri" pitchFamily="34" charset="0"/>
                <a:cs typeface="B Traffic" pitchFamily="2" charset="-78"/>
              </a:rPr>
              <a:t>تعیین بودجه و زمان بندی  انجام آن </a:t>
            </a:r>
            <a:r>
              <a:rPr kumimoji="0" lang="fa-IR" sz="3200" b="1"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 </a:t>
            </a:r>
            <a:endParaRPr kumimoji="0" lang="en-US"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0" y="3810000"/>
            <a:ext cx="9144000" cy="954107"/>
          </a:xfrm>
          <a:prstGeom prst="rect">
            <a:avLst/>
          </a:prstGeom>
        </p:spPr>
        <p:txBody>
          <a:bodyPr wrap="square">
            <a:spAutoFit/>
          </a:bodyPr>
          <a:lstStyle/>
          <a:p>
            <a:pPr lvl="0" algn="justLow" rtl="1" eaLnBrk="0" fontAlgn="base" hangingPunct="0">
              <a:spcBef>
                <a:spcPct val="0"/>
              </a:spcBef>
              <a:spcAft>
                <a:spcPct val="0"/>
              </a:spcAft>
              <a:buFontTx/>
              <a:buChar char="-"/>
            </a:pPr>
            <a:r>
              <a:rPr lang="fa-IR" sz="2800" b="1" dirty="0" smtClean="0">
                <a:latin typeface="Calibri" pitchFamily="34" charset="0"/>
                <a:ea typeface="Calibri" pitchFamily="34" charset="0"/>
                <a:cs typeface="B Traffic" pitchFamily="2" charset="-78"/>
              </a:rPr>
              <a:t>تعیین معیارهای عملکرد و موقعیت</a:t>
            </a:r>
          </a:p>
          <a:p>
            <a:pPr lvl="0" algn="justLow" rtl="1" eaLnBrk="0" fontAlgn="base" hangingPunct="0">
              <a:spcBef>
                <a:spcPct val="0"/>
              </a:spcBef>
              <a:spcAft>
                <a:spcPct val="0"/>
              </a:spcAft>
            </a:pPr>
            <a:r>
              <a:rPr lang="fa-IR" sz="2800" b="1" dirty="0" smtClean="0">
                <a:latin typeface="Calibri" pitchFamily="34" charset="0"/>
                <a:ea typeface="Calibri" pitchFamily="34" charset="0"/>
                <a:cs typeface="B Traffic" pitchFamily="2" charset="-78"/>
              </a:rPr>
              <a:t>                                        ( </a:t>
            </a:r>
            <a:r>
              <a:rPr lang="fa-IR" sz="2800" b="1" dirty="0" smtClean="0">
                <a:solidFill>
                  <a:srgbClr val="00B050"/>
                </a:solidFill>
                <a:latin typeface="Calibri" pitchFamily="34" charset="0"/>
                <a:ea typeface="Calibri" pitchFamily="34" charset="0"/>
                <a:cs typeface="B Traffic" pitchFamily="2" charset="-78"/>
              </a:rPr>
              <a:t>کمیت ، کیفیت ، و هزینه </a:t>
            </a:r>
            <a:r>
              <a:rPr lang="fa-IR" sz="2800" b="1" dirty="0" smtClean="0">
                <a:latin typeface="Calibri" pitchFamily="34" charset="0"/>
                <a:ea typeface="Calibri" pitchFamily="34" charset="0"/>
                <a:cs typeface="B Traffic" pitchFamily="2" charset="-78"/>
              </a:rPr>
              <a:t>) </a:t>
            </a:r>
            <a:endParaRPr lang="en-US" sz="2800" b="1" dirty="0" smtClean="0">
              <a:latin typeface="Arial" pitchFamily="34" charset="0"/>
              <a:cs typeface="Arial" pitchFamily="34" charset="0"/>
            </a:endParaRPr>
          </a:p>
        </p:txBody>
      </p:sp>
      <p:sp>
        <p:nvSpPr>
          <p:cNvPr id="7" name="Rectangle 6"/>
          <p:cNvSpPr/>
          <p:nvPr/>
        </p:nvSpPr>
        <p:spPr>
          <a:xfrm>
            <a:off x="4305014" y="4953000"/>
            <a:ext cx="4636206" cy="523220"/>
          </a:xfrm>
          <a:prstGeom prst="rect">
            <a:avLst/>
          </a:prstGeom>
        </p:spPr>
        <p:txBody>
          <a:bodyPr wrap="none">
            <a:spAutoFit/>
          </a:bodyPr>
          <a:lstStyle/>
          <a:p>
            <a:pPr lvl="0" algn="justLow" rtl="1" eaLnBrk="0" fontAlgn="base" hangingPunct="0">
              <a:spcBef>
                <a:spcPct val="0"/>
              </a:spcBef>
              <a:spcAft>
                <a:spcPct val="0"/>
              </a:spcAft>
            </a:pPr>
            <a:r>
              <a:rPr lang="fa-IR" sz="2800" b="1" dirty="0" smtClean="0">
                <a:latin typeface="Calibri" pitchFamily="34" charset="0"/>
                <a:ea typeface="Calibri" pitchFamily="34" charset="0"/>
                <a:cs typeface="B Traffic" pitchFamily="2" charset="-78"/>
              </a:rPr>
              <a:t>  - بازبینی و تعیین موارد انحراف </a:t>
            </a:r>
            <a:endParaRPr lang="en-US" sz="2800" b="1" dirty="0" smtClean="0">
              <a:latin typeface="Arial" pitchFamily="34" charset="0"/>
              <a:cs typeface="Arial" pitchFamily="34" charset="0"/>
            </a:endParaRPr>
          </a:p>
        </p:txBody>
      </p:sp>
      <p:sp>
        <p:nvSpPr>
          <p:cNvPr id="8" name="Rectangle 7"/>
          <p:cNvSpPr/>
          <p:nvPr/>
        </p:nvSpPr>
        <p:spPr>
          <a:xfrm>
            <a:off x="4800600" y="5867400"/>
            <a:ext cx="2920992" cy="523220"/>
          </a:xfrm>
          <a:prstGeom prst="rect">
            <a:avLst/>
          </a:prstGeom>
        </p:spPr>
        <p:txBody>
          <a:bodyPr wrap="none">
            <a:spAutoFit/>
          </a:bodyPr>
          <a:lstStyle/>
          <a:p>
            <a:pPr lvl="0" algn="justLow" rtl="1" eaLnBrk="0" fontAlgn="base" hangingPunct="0">
              <a:spcBef>
                <a:spcPct val="0"/>
              </a:spcBef>
              <a:spcAft>
                <a:spcPct val="0"/>
              </a:spcAft>
            </a:pPr>
            <a:r>
              <a:rPr lang="fa-IR" sz="2800" b="1" dirty="0" smtClean="0">
                <a:latin typeface="Calibri" pitchFamily="34" charset="0"/>
                <a:ea typeface="Calibri" pitchFamily="34" charset="0"/>
                <a:cs typeface="B Traffic" pitchFamily="2" charset="-78"/>
              </a:rPr>
              <a:t>- تهیه برنامه جدید </a:t>
            </a:r>
            <a:endParaRPr lang="fa-IR" sz="2800" b="1" dirty="0" smtClean="0">
              <a:latin typeface="Arial" pitchFamily="34" charset="0"/>
              <a:cs typeface="Arial" pitchFamily="34" charset="0"/>
            </a:endParaRPr>
          </a:p>
        </p:txBody>
      </p:sp>
      <p:sp>
        <p:nvSpPr>
          <p:cNvPr id="9" name="Left Arrow 8"/>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
        <p:nvSpPr>
          <p:cNvPr id="10" name="Rectangle 9"/>
          <p:cNvSpPr/>
          <p:nvPr/>
        </p:nvSpPr>
        <p:spPr>
          <a:xfrm rot="16200000">
            <a:off x="-1619931" y="2801033"/>
            <a:ext cx="4419597" cy="646331"/>
          </a:xfrm>
          <a:prstGeom prst="rect">
            <a:avLst/>
          </a:prstGeom>
        </p:spPr>
        <p:txBody>
          <a:bodyPr wrap="square">
            <a:spAutoFit/>
          </a:bodyPr>
          <a:lstStyle/>
          <a:p>
            <a:r>
              <a:rPr lang="fa-IR" sz="3600" dirty="0" smtClean="0">
                <a:solidFill>
                  <a:srgbClr val="C00000"/>
                </a:solidFill>
                <a:cs typeface="2  Kaj" pitchFamily="2" charset="-78"/>
              </a:rPr>
              <a:t>اصول و مفاهيم  مديريت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1857">
                                            <p:txEl>
                                              <p:pRg st="0" end="0"/>
                                            </p:txEl>
                                          </p:spTgt>
                                        </p:tgtEl>
                                        <p:attrNameLst>
                                          <p:attrName>style.visibility</p:attrName>
                                        </p:attrNameLst>
                                      </p:cBhvr>
                                      <p:to>
                                        <p:strVal val="visible"/>
                                      </p:to>
                                    </p:set>
                                    <p:anim calcmode="lin" valueType="num">
                                      <p:cBhvr additive="base">
                                        <p:cTn id="19" dur="500" fill="hold"/>
                                        <p:tgtEl>
                                          <p:spTgt spid="12185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185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1857">
                                            <p:txEl>
                                              <p:pRg st="1" end="1"/>
                                            </p:txEl>
                                          </p:spTgt>
                                        </p:tgtEl>
                                        <p:attrNameLst>
                                          <p:attrName>style.visibility</p:attrName>
                                        </p:attrNameLst>
                                      </p:cBhvr>
                                      <p:to>
                                        <p:strVal val="visible"/>
                                      </p:to>
                                    </p:set>
                                    <p:anim calcmode="lin" valueType="num">
                                      <p:cBhvr additive="base">
                                        <p:cTn id="25" dur="500" fill="hold"/>
                                        <p:tgtEl>
                                          <p:spTgt spid="121857">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185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anim calcmode="lin" valueType="num">
                                      <p:cBhvr additive="base">
                                        <p:cTn id="3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xEl>
                                              <p:pRg st="0" end="0"/>
                                            </p:txEl>
                                          </p:spTgt>
                                        </p:tgtEl>
                                        <p:attrNameLst>
                                          <p:attrName>style.visibility</p:attrName>
                                        </p:attrNameLst>
                                      </p:cBhvr>
                                      <p:to>
                                        <p:strVal val="visible"/>
                                      </p:to>
                                    </p:set>
                                    <p:anim calcmode="lin" valueType="num">
                                      <p:cBhvr additive="base">
                                        <p:cTn id="4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
                                            <p:txEl>
                                              <p:pRg st="0" end="0"/>
                                            </p:txEl>
                                          </p:spTgt>
                                        </p:tgtEl>
                                        <p:attrNameLst>
                                          <p:attrName>style.visibility</p:attrName>
                                        </p:attrNameLst>
                                      </p:cBhvr>
                                      <p:to>
                                        <p:strVal val="visible"/>
                                      </p:to>
                                    </p:set>
                                    <p:anim calcmode="lin" valueType="num">
                                      <p:cBhvr additive="base">
                                        <p:cTn id="49"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121857" grpId="0" build="p"/>
      <p:bldP spid="6" grpId="0" build="p"/>
      <p:bldP spid="7" grpId="0" build="p"/>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914400" y="838200"/>
          <a:ext cx="78486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rot="16200000">
            <a:off x="-1772331" y="3563032"/>
            <a:ext cx="4419597" cy="646331"/>
          </a:xfrm>
          <a:prstGeom prst="rect">
            <a:avLst/>
          </a:prstGeom>
        </p:spPr>
        <p:txBody>
          <a:bodyPr wrap="square">
            <a:spAutoFit/>
          </a:bodyPr>
          <a:lstStyle/>
          <a:p>
            <a:r>
              <a:rPr lang="fa-IR" sz="3600" dirty="0" smtClean="0">
                <a:solidFill>
                  <a:srgbClr val="C00000"/>
                </a:solidFill>
                <a:cs typeface="2  Kaj" pitchFamily="2" charset="-78"/>
              </a:rPr>
              <a:t>اصول و مفاهيم  مديريت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62400" y="0"/>
            <a:ext cx="4062331" cy="769441"/>
          </a:xfrm>
          <a:prstGeom prst="rect">
            <a:avLst/>
          </a:prstGeom>
        </p:spPr>
        <p:txBody>
          <a:bodyPr wrap="none">
            <a:spAutoFit/>
          </a:bodyPr>
          <a:lstStyle/>
          <a:p>
            <a:r>
              <a:rPr lang="fa-IR" sz="4400" b="1" dirty="0" smtClean="0">
                <a:solidFill>
                  <a:srgbClr val="C00000"/>
                </a:solidFill>
              </a:rPr>
              <a:t>انواع برنامه ریزی</a:t>
            </a:r>
            <a:r>
              <a:rPr lang="fa-IR" sz="4400" dirty="0" smtClean="0">
                <a:solidFill>
                  <a:srgbClr val="C00000"/>
                </a:solidFill>
              </a:rPr>
              <a:t> </a:t>
            </a:r>
            <a:endParaRPr lang="fa-IR" sz="4400" dirty="0">
              <a:solidFill>
                <a:srgbClr val="C00000"/>
              </a:solidFill>
            </a:endParaRPr>
          </a:p>
        </p:txBody>
      </p:sp>
      <p:sp>
        <p:nvSpPr>
          <p:cNvPr id="3" name="Rectangle 2"/>
          <p:cNvSpPr/>
          <p:nvPr/>
        </p:nvSpPr>
        <p:spPr>
          <a:xfrm>
            <a:off x="4800600" y="990600"/>
            <a:ext cx="3624710" cy="584775"/>
          </a:xfrm>
          <a:prstGeom prst="rect">
            <a:avLst/>
          </a:prstGeom>
        </p:spPr>
        <p:txBody>
          <a:bodyPr wrap="none">
            <a:spAutoFit/>
          </a:bodyPr>
          <a:lstStyle/>
          <a:p>
            <a:r>
              <a:rPr lang="fa-IR" sz="3200" b="1" dirty="0" smtClean="0">
                <a:solidFill>
                  <a:srgbClr val="0070C0"/>
                </a:solidFill>
              </a:rPr>
              <a:t>برنامه ریزی تخصصی</a:t>
            </a:r>
            <a:r>
              <a:rPr lang="fa-IR" sz="3200" dirty="0" smtClean="0">
                <a:solidFill>
                  <a:srgbClr val="0070C0"/>
                </a:solidFill>
              </a:rPr>
              <a:t> </a:t>
            </a:r>
            <a:endParaRPr lang="fa-IR" sz="3200" dirty="0">
              <a:solidFill>
                <a:srgbClr val="0070C0"/>
              </a:solidFill>
            </a:endParaRPr>
          </a:p>
        </p:txBody>
      </p:sp>
      <p:sp>
        <p:nvSpPr>
          <p:cNvPr id="4" name="Rectangle 3"/>
          <p:cNvSpPr/>
          <p:nvPr/>
        </p:nvSpPr>
        <p:spPr>
          <a:xfrm>
            <a:off x="990600" y="1600200"/>
            <a:ext cx="7543800" cy="2123658"/>
          </a:xfrm>
          <a:prstGeom prst="rect">
            <a:avLst/>
          </a:prstGeom>
        </p:spPr>
        <p:txBody>
          <a:bodyPr wrap="square">
            <a:spAutoFit/>
          </a:bodyPr>
          <a:lstStyle/>
          <a:p>
            <a:pPr algn="ctr"/>
            <a:r>
              <a:rPr lang="fa-IR" sz="2600" b="1" dirty="0" smtClean="0"/>
              <a:t>عبارتست از تعيين، تحصيل و ترتيب كليه نيازمنديهاي لازم براي توليد آتي محصولات و براي تامين نيازهاي قابل پيش بيني يا غيرمترقبه جامعه و بازار و نيروي انساني و تعيين ميزان و چگونگي منابع مالي به منظور تامين هدفهاي موسسه و صاحبان و كنترل كنندگان آن </a:t>
            </a:r>
            <a:r>
              <a:rPr lang="fa-IR" sz="2800" b="1" dirty="0" smtClean="0"/>
              <a:t>است</a:t>
            </a:r>
            <a:endParaRPr lang="fa-IR" sz="2800" b="1" dirty="0"/>
          </a:p>
        </p:txBody>
      </p:sp>
      <p:sp>
        <p:nvSpPr>
          <p:cNvPr id="120833" name="Rectangle 1"/>
          <p:cNvSpPr>
            <a:spLocks noChangeArrowheads="1"/>
          </p:cNvSpPr>
          <p:nvPr/>
        </p:nvSpPr>
        <p:spPr bwMode="auto">
          <a:xfrm>
            <a:off x="609600" y="4191000"/>
            <a:ext cx="8154797"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3200" b="1"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الف- برنامه ريزي و كنترل توليد (مديريت توليد) . </a:t>
            </a:r>
            <a:endParaRPr kumimoji="0" lang="fa-IR"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3581400" y="5029200"/>
            <a:ext cx="4182555" cy="584775"/>
          </a:xfrm>
          <a:prstGeom prst="rect">
            <a:avLst/>
          </a:prstGeom>
        </p:spPr>
        <p:txBody>
          <a:bodyPr wrap="none">
            <a:spAutoFit/>
          </a:bodyPr>
          <a:lstStyle/>
          <a:p>
            <a:r>
              <a:rPr lang="fa-IR" sz="3200" b="1" dirty="0" smtClean="0">
                <a:latin typeface="Calibri" pitchFamily="34" charset="0"/>
                <a:ea typeface="Calibri" pitchFamily="34" charset="0"/>
                <a:cs typeface="B Traffic" pitchFamily="2" charset="-78"/>
              </a:rPr>
              <a:t>ب- برنامه ريزي پرسنلي </a:t>
            </a:r>
            <a:endParaRPr lang="fa-IR" sz="3200" b="1" dirty="0"/>
          </a:p>
        </p:txBody>
      </p:sp>
      <p:sp>
        <p:nvSpPr>
          <p:cNvPr id="7" name="Rectangle 6"/>
          <p:cNvSpPr/>
          <p:nvPr/>
        </p:nvSpPr>
        <p:spPr>
          <a:xfrm>
            <a:off x="4038600" y="5791200"/>
            <a:ext cx="3488455" cy="584775"/>
          </a:xfrm>
          <a:prstGeom prst="rect">
            <a:avLst/>
          </a:prstGeom>
        </p:spPr>
        <p:txBody>
          <a:bodyPr wrap="none">
            <a:spAutoFit/>
          </a:bodyPr>
          <a:lstStyle/>
          <a:p>
            <a:r>
              <a:rPr lang="fa-IR" sz="3200" b="1" dirty="0" smtClean="0">
                <a:latin typeface="Calibri" pitchFamily="34" charset="0"/>
                <a:ea typeface="Calibri" pitchFamily="34" charset="0"/>
                <a:cs typeface="B Traffic" pitchFamily="2" charset="-78"/>
              </a:rPr>
              <a:t>ج- برنامه ريزي مالي</a:t>
            </a:r>
            <a:endParaRPr lang="fa-IR" sz="3200" b="1" dirty="0"/>
          </a:p>
        </p:txBody>
      </p:sp>
      <p:sp>
        <p:nvSpPr>
          <p:cNvPr id="8" name="Left Arrow 7"/>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
        <p:nvSpPr>
          <p:cNvPr id="9" name="Rectangle 8"/>
          <p:cNvSpPr/>
          <p:nvPr/>
        </p:nvSpPr>
        <p:spPr>
          <a:xfrm rot="16200000">
            <a:off x="-1619931" y="2801033"/>
            <a:ext cx="4419597" cy="646331"/>
          </a:xfrm>
          <a:prstGeom prst="rect">
            <a:avLst/>
          </a:prstGeom>
        </p:spPr>
        <p:txBody>
          <a:bodyPr wrap="square">
            <a:spAutoFit/>
          </a:bodyPr>
          <a:lstStyle/>
          <a:p>
            <a:r>
              <a:rPr lang="fa-IR" sz="3600" dirty="0" smtClean="0">
                <a:solidFill>
                  <a:srgbClr val="C00000"/>
                </a:solidFill>
                <a:cs typeface="2  Kaj" pitchFamily="2" charset="-78"/>
              </a:rPr>
              <a:t>اصول و مفاهيم  مديريت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0833">
                                            <p:txEl>
                                              <p:pRg st="0" end="0"/>
                                            </p:txEl>
                                          </p:spTgt>
                                        </p:tgtEl>
                                        <p:attrNameLst>
                                          <p:attrName>style.visibility</p:attrName>
                                        </p:attrNameLst>
                                      </p:cBhvr>
                                      <p:to>
                                        <p:strVal val="visible"/>
                                      </p:to>
                                    </p:set>
                                    <p:anim calcmode="lin" valueType="num">
                                      <p:cBhvr additive="base">
                                        <p:cTn id="25" dur="500" fill="hold"/>
                                        <p:tgtEl>
                                          <p:spTgt spid="12083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083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anim calcmode="lin" valueType="num">
                                      <p:cBhvr additive="base">
                                        <p:cTn id="3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4" grpId="0" build="p"/>
      <p:bldP spid="120833" grpId="0" build="p"/>
      <p:bldP spid="6" grpId="0" build="p"/>
      <p:bldP spid="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1800" y="0"/>
            <a:ext cx="4469493" cy="769441"/>
          </a:xfrm>
          <a:prstGeom prst="rect">
            <a:avLst/>
          </a:prstGeom>
        </p:spPr>
        <p:txBody>
          <a:bodyPr wrap="none">
            <a:spAutoFit/>
          </a:bodyPr>
          <a:lstStyle/>
          <a:p>
            <a:r>
              <a:rPr lang="fa-IR" sz="4400" b="1" dirty="0" smtClean="0">
                <a:solidFill>
                  <a:srgbClr val="C00000"/>
                </a:solidFill>
              </a:rPr>
              <a:t>مراحل برنامه ریزی</a:t>
            </a:r>
            <a:r>
              <a:rPr lang="fa-IR" sz="4400" dirty="0" smtClean="0">
                <a:solidFill>
                  <a:srgbClr val="C00000"/>
                </a:solidFill>
              </a:rPr>
              <a:t> </a:t>
            </a:r>
            <a:endParaRPr lang="fa-IR" sz="4400" dirty="0">
              <a:solidFill>
                <a:srgbClr val="C00000"/>
              </a:solidFill>
            </a:endParaRPr>
          </a:p>
        </p:txBody>
      </p:sp>
      <p:sp>
        <p:nvSpPr>
          <p:cNvPr id="3" name="Rectangle 2"/>
          <p:cNvSpPr/>
          <p:nvPr/>
        </p:nvSpPr>
        <p:spPr>
          <a:xfrm>
            <a:off x="6858000" y="762000"/>
            <a:ext cx="2364750" cy="584775"/>
          </a:xfrm>
          <a:prstGeom prst="rect">
            <a:avLst/>
          </a:prstGeom>
        </p:spPr>
        <p:txBody>
          <a:bodyPr wrap="none">
            <a:spAutoFit/>
          </a:bodyPr>
          <a:lstStyle/>
          <a:p>
            <a:r>
              <a:rPr lang="fa-IR" sz="3200" b="1" dirty="0" smtClean="0">
                <a:solidFill>
                  <a:srgbClr val="0070C0"/>
                </a:solidFill>
              </a:rPr>
              <a:t>- تعیین هدف</a:t>
            </a:r>
            <a:endParaRPr lang="fa-IR" sz="3200" dirty="0">
              <a:solidFill>
                <a:srgbClr val="0070C0"/>
              </a:solidFill>
            </a:endParaRPr>
          </a:p>
        </p:txBody>
      </p:sp>
      <p:sp>
        <p:nvSpPr>
          <p:cNvPr id="119809" name="Rectangle 1"/>
          <p:cNvSpPr>
            <a:spLocks noChangeArrowheads="1"/>
          </p:cNvSpPr>
          <p:nvPr/>
        </p:nvSpPr>
        <p:spPr bwMode="auto">
          <a:xfrm>
            <a:off x="990600" y="1371600"/>
            <a:ext cx="7693196" cy="95410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800" b="1" i="0" u="none" strike="noStrike" cap="none" normalizeH="0" baseline="0" dirty="0" smtClean="0">
                <a:ln>
                  <a:noFill/>
                </a:ln>
                <a:solidFill>
                  <a:srgbClr val="FF0000"/>
                </a:solidFill>
                <a:effectLst/>
                <a:latin typeface="Calibri" pitchFamily="34" charset="0"/>
                <a:ea typeface="Calibri" pitchFamily="34" charset="0"/>
                <a:cs typeface="B Traffic" pitchFamily="2" charset="-78"/>
              </a:rPr>
              <a:t>هدفها</a:t>
            </a:r>
            <a:r>
              <a:rPr kumimoji="0" lang="fa-IR" sz="2800" b="1"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 تعیین کننده پیامدهایی هستندکه مورد انتظارند</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381000" y="3124200"/>
            <a:ext cx="8458200" cy="954107"/>
          </a:xfrm>
          <a:prstGeom prst="rect">
            <a:avLst/>
          </a:prstGeom>
        </p:spPr>
        <p:txBody>
          <a:bodyPr wrap="square">
            <a:spAutoFit/>
          </a:bodyPr>
          <a:lstStyle/>
          <a:p>
            <a:pPr algn="r"/>
            <a:r>
              <a:rPr lang="fa-IR" sz="2800" b="1" dirty="0" smtClean="0">
                <a:latin typeface="Calibri" pitchFamily="34" charset="0"/>
                <a:ea typeface="Calibri" pitchFamily="34" charset="0"/>
                <a:cs typeface="B Traffic" pitchFamily="2" charset="-78"/>
              </a:rPr>
              <a:t>و نقطه های پایانی کارها که باید به اجراء گذاشته شود ، مشخص می کنند</a:t>
            </a:r>
            <a:endParaRPr lang="fa-IR" sz="2800" b="1" dirty="0"/>
          </a:p>
        </p:txBody>
      </p:sp>
      <p:sp>
        <p:nvSpPr>
          <p:cNvPr id="6" name="Rectangle 5"/>
          <p:cNvSpPr/>
          <p:nvPr/>
        </p:nvSpPr>
        <p:spPr>
          <a:xfrm>
            <a:off x="1143000" y="1981200"/>
            <a:ext cx="7696200" cy="954107"/>
          </a:xfrm>
          <a:prstGeom prst="rect">
            <a:avLst/>
          </a:prstGeom>
        </p:spPr>
        <p:txBody>
          <a:bodyPr wrap="square">
            <a:spAutoFit/>
          </a:bodyPr>
          <a:lstStyle/>
          <a:p>
            <a:pPr lvl="0" algn="justLow" rtl="1" fontAlgn="base">
              <a:spcBef>
                <a:spcPct val="0"/>
              </a:spcBef>
              <a:spcAft>
                <a:spcPct val="0"/>
              </a:spcAft>
            </a:pPr>
            <a:r>
              <a:rPr lang="fa-IR" sz="2800" b="1" dirty="0" smtClean="0">
                <a:latin typeface="Calibri" pitchFamily="34" charset="0"/>
                <a:ea typeface="Calibri" pitchFamily="34" charset="0"/>
                <a:cs typeface="B Traffic" pitchFamily="2" charset="-78"/>
              </a:rPr>
              <a:t> و آنچه را که باید از راهبردهای مختلف ، خط مشی ها ؛ روشهای کار ، بودجه ها و برنامه ها به اجرا درآید ،</a:t>
            </a:r>
          </a:p>
        </p:txBody>
      </p:sp>
      <p:sp>
        <p:nvSpPr>
          <p:cNvPr id="7" name="Rectangle 6"/>
          <p:cNvSpPr/>
          <p:nvPr/>
        </p:nvSpPr>
        <p:spPr>
          <a:xfrm>
            <a:off x="1524000" y="4038600"/>
            <a:ext cx="7008712" cy="523220"/>
          </a:xfrm>
          <a:prstGeom prst="rect">
            <a:avLst/>
          </a:prstGeom>
        </p:spPr>
        <p:txBody>
          <a:bodyPr wrap="square">
            <a:spAutoFit/>
          </a:bodyPr>
          <a:lstStyle/>
          <a:p>
            <a:r>
              <a:rPr lang="fa-IR" sz="2800" b="1" dirty="0" smtClean="0">
                <a:solidFill>
                  <a:srgbClr val="FF0000"/>
                </a:solidFill>
                <a:latin typeface="Calibri" pitchFamily="34" charset="0"/>
                <a:ea typeface="Calibri" pitchFamily="34" charset="0"/>
                <a:cs typeface="B Traffic" pitchFamily="2" charset="-78"/>
              </a:rPr>
              <a:t>هدفها</a:t>
            </a:r>
            <a:r>
              <a:rPr lang="fa-IR" sz="2800" b="1" dirty="0" smtClean="0">
                <a:latin typeface="Calibri" pitchFamily="34" charset="0"/>
                <a:ea typeface="Calibri" pitchFamily="34" charset="0"/>
                <a:cs typeface="B Traffic" pitchFamily="2" charset="-78"/>
              </a:rPr>
              <a:t> نشانگر مسیر حرکت برنامه ها هستند </a:t>
            </a:r>
            <a:endParaRPr lang="fa-IR" sz="2800" b="1" dirty="0"/>
          </a:p>
        </p:txBody>
      </p:sp>
      <p:sp>
        <p:nvSpPr>
          <p:cNvPr id="8" name="Rectangle 7"/>
          <p:cNvSpPr/>
          <p:nvPr/>
        </p:nvSpPr>
        <p:spPr>
          <a:xfrm>
            <a:off x="1066800" y="4648200"/>
            <a:ext cx="8077200" cy="1815882"/>
          </a:xfrm>
          <a:prstGeom prst="rect">
            <a:avLst/>
          </a:prstGeom>
        </p:spPr>
        <p:txBody>
          <a:bodyPr wrap="square">
            <a:spAutoFit/>
          </a:bodyPr>
          <a:lstStyle/>
          <a:p>
            <a:pPr lvl="0" algn="ctr" rtl="1" fontAlgn="base">
              <a:spcBef>
                <a:spcPct val="0"/>
              </a:spcBef>
              <a:spcAft>
                <a:spcPct val="0"/>
              </a:spcAft>
            </a:pPr>
            <a:r>
              <a:rPr lang="fa-IR" sz="2800" b="1" dirty="0" smtClean="0">
                <a:solidFill>
                  <a:srgbClr val="FFC000"/>
                </a:solidFill>
                <a:latin typeface="Calibri" pitchFamily="34" charset="0"/>
                <a:ea typeface="Calibri" pitchFamily="34" charset="0"/>
                <a:cs typeface="B Traffic" pitchFamily="2" charset="-78"/>
              </a:rPr>
              <a:t>بنابراین ،</a:t>
            </a:r>
          </a:p>
          <a:p>
            <a:pPr lvl="0" algn="ctr" rtl="1" fontAlgn="base">
              <a:spcBef>
                <a:spcPct val="0"/>
              </a:spcBef>
              <a:spcAft>
                <a:spcPct val="0"/>
              </a:spcAft>
            </a:pPr>
            <a:r>
              <a:rPr lang="fa-IR" sz="2800" b="1" dirty="0" smtClean="0">
                <a:latin typeface="Calibri" pitchFamily="34" charset="0"/>
                <a:ea typeface="Calibri" pitchFamily="34" charset="0"/>
                <a:cs typeface="B Traffic" pitchFamily="2" charset="-78"/>
              </a:rPr>
              <a:t> برنامه ریزی با تعیین هدفهای سازمان آغاز می شود</a:t>
            </a:r>
          </a:p>
          <a:p>
            <a:pPr lvl="0" algn="ctr" rtl="1" fontAlgn="base">
              <a:spcBef>
                <a:spcPct val="0"/>
              </a:spcBef>
              <a:spcAft>
                <a:spcPct val="0"/>
              </a:spcAft>
            </a:pPr>
            <a:r>
              <a:rPr lang="fa-IR" sz="2800" b="1" dirty="0" smtClean="0">
                <a:latin typeface="Calibri" pitchFamily="34" charset="0"/>
                <a:ea typeface="Calibri" pitchFamily="34" charset="0"/>
                <a:cs typeface="B Traffic" pitchFamily="2" charset="-78"/>
              </a:rPr>
              <a:t> و همین اهداف زمان رسیدن به مواردی را که باید مورد</a:t>
            </a:r>
          </a:p>
          <a:p>
            <a:pPr lvl="0" algn="ctr" rtl="1" fontAlgn="base">
              <a:spcBef>
                <a:spcPct val="0"/>
              </a:spcBef>
              <a:spcAft>
                <a:spcPct val="0"/>
              </a:spcAft>
            </a:pPr>
            <a:r>
              <a:rPr lang="fa-IR" sz="2800" b="1" dirty="0" smtClean="0">
                <a:latin typeface="Calibri" pitchFamily="34" charset="0"/>
                <a:ea typeface="Calibri" pitchFamily="34" charset="0"/>
                <a:cs typeface="B Traffic" pitchFamily="2" charset="-78"/>
              </a:rPr>
              <a:t> تاکید قرار گیرد ، معیین می کند .  </a:t>
            </a:r>
            <a:endParaRPr lang="fa-IR" sz="2800" b="1" dirty="0" smtClean="0">
              <a:latin typeface="Arial" pitchFamily="34" charset="0"/>
              <a:cs typeface="Arial" pitchFamily="34" charset="0"/>
            </a:endParaRPr>
          </a:p>
        </p:txBody>
      </p:sp>
      <p:sp>
        <p:nvSpPr>
          <p:cNvPr id="9" name="Left Arrow 8"/>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
        <p:nvSpPr>
          <p:cNvPr id="10" name="Rectangle 9"/>
          <p:cNvSpPr/>
          <p:nvPr/>
        </p:nvSpPr>
        <p:spPr>
          <a:xfrm rot="16200000">
            <a:off x="-1619931" y="2801033"/>
            <a:ext cx="4419597" cy="646331"/>
          </a:xfrm>
          <a:prstGeom prst="rect">
            <a:avLst/>
          </a:prstGeom>
        </p:spPr>
        <p:txBody>
          <a:bodyPr wrap="square">
            <a:spAutoFit/>
          </a:bodyPr>
          <a:lstStyle/>
          <a:p>
            <a:r>
              <a:rPr lang="fa-IR" sz="3600" dirty="0" smtClean="0">
                <a:solidFill>
                  <a:srgbClr val="C00000"/>
                </a:solidFill>
                <a:cs typeface="2  Kaj" pitchFamily="2" charset="-78"/>
              </a:rPr>
              <a:t>اصول و مفاهيم  مديريت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9809">
                                            <p:txEl>
                                              <p:pRg st="0" end="0"/>
                                            </p:txEl>
                                          </p:spTgt>
                                        </p:tgtEl>
                                        <p:attrNameLst>
                                          <p:attrName>style.visibility</p:attrName>
                                        </p:attrNameLst>
                                      </p:cBhvr>
                                      <p:to>
                                        <p:strVal val="visible"/>
                                      </p:to>
                                    </p:set>
                                    <p:anim calcmode="lin" valueType="num">
                                      <p:cBhvr additive="base">
                                        <p:cTn id="13" dur="500" fill="hold"/>
                                        <p:tgtEl>
                                          <p:spTgt spid="11980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980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 calcmode="lin" valueType="num">
                                      <p:cBhvr additive="base">
                                        <p:cTn id="3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xEl>
                                              <p:pRg st="1" end="1"/>
                                            </p:txEl>
                                          </p:spTgt>
                                        </p:tgtEl>
                                        <p:attrNameLst>
                                          <p:attrName>style.visibility</p:attrName>
                                        </p:attrNameLst>
                                      </p:cBhvr>
                                      <p:to>
                                        <p:strVal val="visible"/>
                                      </p:to>
                                    </p:set>
                                    <p:anim calcmode="lin" valueType="num">
                                      <p:cBhvr additive="base">
                                        <p:cTn id="4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
                                            <p:txEl>
                                              <p:pRg st="2" end="2"/>
                                            </p:txEl>
                                          </p:spTgt>
                                        </p:tgtEl>
                                        <p:attrNameLst>
                                          <p:attrName>style.visibility</p:attrName>
                                        </p:attrNameLst>
                                      </p:cBhvr>
                                      <p:to>
                                        <p:strVal val="visible"/>
                                      </p:to>
                                    </p:set>
                                    <p:anim calcmode="lin" valueType="num">
                                      <p:cBhvr additive="base">
                                        <p:cTn id="4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
                                            <p:txEl>
                                              <p:pRg st="3" end="3"/>
                                            </p:txEl>
                                          </p:spTgt>
                                        </p:tgtEl>
                                        <p:attrNameLst>
                                          <p:attrName>style.visibility</p:attrName>
                                        </p:attrNameLst>
                                      </p:cBhvr>
                                      <p:to>
                                        <p:strVal val="visible"/>
                                      </p:to>
                                    </p:set>
                                    <p:anim calcmode="lin" valueType="num">
                                      <p:cBhvr additive="base">
                                        <p:cTn id="55"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19809" grpId="0" build="p"/>
      <p:bldP spid="5" grpId="0" build="p"/>
      <p:bldP spid="6" grpId="0" build="p"/>
      <p:bldP spid="7" grpId="0" build="p"/>
      <p:bldP spid="8"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52800" y="0"/>
            <a:ext cx="4469493" cy="769441"/>
          </a:xfrm>
          <a:prstGeom prst="rect">
            <a:avLst/>
          </a:prstGeom>
        </p:spPr>
        <p:txBody>
          <a:bodyPr wrap="none">
            <a:spAutoFit/>
          </a:bodyPr>
          <a:lstStyle/>
          <a:p>
            <a:r>
              <a:rPr lang="fa-IR" sz="4400" b="1" dirty="0" smtClean="0">
                <a:solidFill>
                  <a:srgbClr val="C00000"/>
                </a:solidFill>
              </a:rPr>
              <a:t>مراحل برنامه ریزی</a:t>
            </a:r>
            <a:r>
              <a:rPr lang="fa-IR" sz="4400" dirty="0" smtClean="0">
                <a:solidFill>
                  <a:srgbClr val="C00000"/>
                </a:solidFill>
              </a:rPr>
              <a:t> </a:t>
            </a:r>
            <a:endParaRPr lang="fa-IR" sz="4400" dirty="0">
              <a:solidFill>
                <a:srgbClr val="C00000"/>
              </a:solidFill>
            </a:endParaRPr>
          </a:p>
        </p:txBody>
      </p:sp>
      <p:sp>
        <p:nvSpPr>
          <p:cNvPr id="3" name="Rectangle 2"/>
          <p:cNvSpPr/>
          <p:nvPr/>
        </p:nvSpPr>
        <p:spPr>
          <a:xfrm>
            <a:off x="1371600" y="762000"/>
            <a:ext cx="7391400" cy="523220"/>
          </a:xfrm>
          <a:prstGeom prst="rect">
            <a:avLst/>
          </a:prstGeom>
        </p:spPr>
        <p:txBody>
          <a:bodyPr wrap="square">
            <a:spAutoFit/>
          </a:bodyPr>
          <a:lstStyle/>
          <a:p>
            <a:r>
              <a:rPr lang="fa-IR" sz="2800" b="1" dirty="0" smtClean="0">
                <a:solidFill>
                  <a:srgbClr val="0070C0"/>
                </a:solidFill>
              </a:rPr>
              <a:t>جمع آوری اطلاعات کامل درباره فعالیتهای مورد نظر</a:t>
            </a:r>
            <a:r>
              <a:rPr lang="fa-IR" sz="2800" dirty="0" smtClean="0">
                <a:solidFill>
                  <a:srgbClr val="0070C0"/>
                </a:solidFill>
              </a:rPr>
              <a:t> </a:t>
            </a:r>
            <a:endParaRPr lang="fa-IR" sz="2800" dirty="0">
              <a:solidFill>
                <a:srgbClr val="0070C0"/>
              </a:solidFill>
            </a:endParaRPr>
          </a:p>
        </p:txBody>
      </p:sp>
      <p:sp>
        <p:nvSpPr>
          <p:cNvPr id="4" name="Rectangle 3"/>
          <p:cNvSpPr/>
          <p:nvPr/>
        </p:nvSpPr>
        <p:spPr>
          <a:xfrm>
            <a:off x="1295400" y="1524000"/>
            <a:ext cx="7620000" cy="1384995"/>
          </a:xfrm>
          <a:prstGeom prst="rect">
            <a:avLst/>
          </a:prstGeom>
        </p:spPr>
        <p:txBody>
          <a:bodyPr wrap="square">
            <a:spAutoFit/>
          </a:bodyPr>
          <a:lstStyle/>
          <a:p>
            <a:pPr algn="ctr"/>
            <a:r>
              <a:rPr lang="fa-IR" sz="2800" b="1" dirty="0" smtClean="0"/>
              <a:t>پی بردن به کارها وفعالیتهایی که باید برنامه ریزی شود و تاثیر آنها بر سایر فعالیتهای سازمان ، برای </a:t>
            </a:r>
          </a:p>
          <a:p>
            <a:pPr algn="ctr"/>
            <a:r>
              <a:rPr lang="fa-IR" sz="2800" b="1" dirty="0" smtClean="0"/>
              <a:t>برنامه ریزی بسیار مهم و ضروری است </a:t>
            </a:r>
            <a:endParaRPr lang="fa-IR" sz="2800" b="1" dirty="0"/>
          </a:p>
        </p:txBody>
      </p:sp>
      <p:sp>
        <p:nvSpPr>
          <p:cNvPr id="5" name="Rectangle 4"/>
          <p:cNvSpPr/>
          <p:nvPr/>
        </p:nvSpPr>
        <p:spPr>
          <a:xfrm>
            <a:off x="3107496" y="3244334"/>
            <a:ext cx="5226111" cy="584775"/>
          </a:xfrm>
          <a:prstGeom prst="rect">
            <a:avLst/>
          </a:prstGeom>
        </p:spPr>
        <p:txBody>
          <a:bodyPr wrap="none">
            <a:spAutoFit/>
          </a:bodyPr>
          <a:lstStyle/>
          <a:p>
            <a:r>
              <a:rPr lang="fa-IR" sz="3200" dirty="0" smtClean="0"/>
              <a:t>اطلاعات از مطالعه </a:t>
            </a:r>
            <a:r>
              <a:rPr lang="fa-IR" sz="3200" b="1" dirty="0" smtClean="0"/>
              <a:t>گذشته</a:t>
            </a:r>
            <a:r>
              <a:rPr lang="fa-IR" sz="3200" dirty="0" smtClean="0"/>
              <a:t> سازمان </a:t>
            </a:r>
            <a:endParaRPr lang="fa-IR" sz="3200" dirty="0"/>
          </a:p>
        </p:txBody>
      </p:sp>
      <p:sp>
        <p:nvSpPr>
          <p:cNvPr id="6" name="Rectangle 5"/>
          <p:cNvSpPr/>
          <p:nvPr/>
        </p:nvSpPr>
        <p:spPr>
          <a:xfrm>
            <a:off x="3276600" y="4038600"/>
            <a:ext cx="4322017" cy="584775"/>
          </a:xfrm>
          <a:prstGeom prst="rect">
            <a:avLst/>
          </a:prstGeom>
        </p:spPr>
        <p:txBody>
          <a:bodyPr wrap="none">
            <a:spAutoFit/>
          </a:bodyPr>
          <a:lstStyle/>
          <a:p>
            <a:r>
              <a:rPr lang="fa-IR" sz="3200" b="1" dirty="0" smtClean="0"/>
              <a:t>همچنین سازمانهای مشابه </a:t>
            </a:r>
            <a:endParaRPr lang="fa-IR" sz="3200" b="1" dirty="0"/>
          </a:p>
        </p:txBody>
      </p:sp>
      <p:sp>
        <p:nvSpPr>
          <p:cNvPr id="7" name="Rectangle 6"/>
          <p:cNvSpPr/>
          <p:nvPr/>
        </p:nvSpPr>
        <p:spPr>
          <a:xfrm>
            <a:off x="1524000" y="4800600"/>
            <a:ext cx="6865982" cy="523220"/>
          </a:xfrm>
          <a:prstGeom prst="rect">
            <a:avLst/>
          </a:prstGeom>
        </p:spPr>
        <p:txBody>
          <a:bodyPr wrap="none">
            <a:spAutoFit/>
          </a:bodyPr>
          <a:lstStyle/>
          <a:p>
            <a:r>
              <a:rPr lang="fa-IR" sz="2800" b="1" dirty="0" smtClean="0"/>
              <a:t>تفحص و بررسی طریقه انجام یافتن کارهای قبلی </a:t>
            </a:r>
            <a:endParaRPr lang="fa-IR" sz="2800" b="1" dirty="0"/>
          </a:p>
        </p:txBody>
      </p:sp>
      <p:sp>
        <p:nvSpPr>
          <p:cNvPr id="8" name="Rectangle 7"/>
          <p:cNvSpPr/>
          <p:nvPr/>
        </p:nvSpPr>
        <p:spPr>
          <a:xfrm>
            <a:off x="2133600" y="5791200"/>
            <a:ext cx="6110968" cy="584775"/>
          </a:xfrm>
          <a:prstGeom prst="rect">
            <a:avLst/>
          </a:prstGeom>
        </p:spPr>
        <p:txBody>
          <a:bodyPr wrap="none">
            <a:spAutoFit/>
          </a:bodyPr>
          <a:lstStyle/>
          <a:p>
            <a:r>
              <a:rPr lang="fa-IR" sz="3200" b="1" dirty="0" smtClean="0"/>
              <a:t>و استفاده از تجارب متخصصان مشهور</a:t>
            </a:r>
            <a:endParaRPr lang="fa-IR" sz="3200" b="1" dirty="0"/>
          </a:p>
        </p:txBody>
      </p:sp>
      <p:sp>
        <p:nvSpPr>
          <p:cNvPr id="9" name="Left Arrow 8"/>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
        <p:nvSpPr>
          <p:cNvPr id="10" name="Rectangle 9"/>
          <p:cNvSpPr/>
          <p:nvPr/>
        </p:nvSpPr>
        <p:spPr>
          <a:xfrm rot="16200000">
            <a:off x="-1619931" y="2801033"/>
            <a:ext cx="4419597" cy="646331"/>
          </a:xfrm>
          <a:prstGeom prst="rect">
            <a:avLst/>
          </a:prstGeom>
        </p:spPr>
        <p:txBody>
          <a:bodyPr wrap="square">
            <a:spAutoFit/>
          </a:bodyPr>
          <a:lstStyle/>
          <a:p>
            <a:r>
              <a:rPr lang="fa-IR" sz="3600" dirty="0" smtClean="0">
                <a:solidFill>
                  <a:srgbClr val="C00000"/>
                </a:solidFill>
                <a:cs typeface="2  Kaj" pitchFamily="2" charset="-78"/>
              </a:rPr>
              <a:t>اصول و مفاهيم  مديريت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anim calcmode="lin" valueType="num">
                                      <p:cBhvr additive="base">
                                        <p:cTn id="3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xEl>
                                              <p:pRg st="0" end="0"/>
                                            </p:txEl>
                                          </p:spTgt>
                                        </p:tgtEl>
                                        <p:attrNameLst>
                                          <p:attrName>style.visibility</p:attrName>
                                        </p:attrNameLst>
                                      </p:cBhvr>
                                      <p:to>
                                        <p:strVal val="visible"/>
                                      </p:to>
                                    </p:set>
                                    <p:anim calcmode="lin" valueType="num">
                                      <p:cBhvr additive="base">
                                        <p:cTn id="4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P spid="7" grpId="0" build="p"/>
      <p:bldP spid="8"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52800" y="0"/>
            <a:ext cx="4469493" cy="769441"/>
          </a:xfrm>
          <a:prstGeom prst="rect">
            <a:avLst/>
          </a:prstGeom>
        </p:spPr>
        <p:txBody>
          <a:bodyPr wrap="none">
            <a:spAutoFit/>
          </a:bodyPr>
          <a:lstStyle/>
          <a:p>
            <a:r>
              <a:rPr lang="fa-IR" sz="4400" b="1" dirty="0" smtClean="0">
                <a:solidFill>
                  <a:srgbClr val="C00000"/>
                </a:solidFill>
              </a:rPr>
              <a:t>مراحل برنامه ریزی</a:t>
            </a:r>
            <a:r>
              <a:rPr lang="fa-IR" sz="4400" dirty="0" smtClean="0">
                <a:solidFill>
                  <a:srgbClr val="C00000"/>
                </a:solidFill>
              </a:rPr>
              <a:t> </a:t>
            </a:r>
            <a:endParaRPr lang="fa-IR" sz="4400" dirty="0">
              <a:solidFill>
                <a:srgbClr val="C00000"/>
              </a:solidFill>
            </a:endParaRPr>
          </a:p>
        </p:txBody>
      </p:sp>
      <p:sp>
        <p:nvSpPr>
          <p:cNvPr id="3" name="Rectangle 2"/>
          <p:cNvSpPr/>
          <p:nvPr/>
        </p:nvSpPr>
        <p:spPr>
          <a:xfrm>
            <a:off x="1600200" y="762000"/>
            <a:ext cx="6983002" cy="523220"/>
          </a:xfrm>
          <a:prstGeom prst="rect">
            <a:avLst/>
          </a:prstGeom>
        </p:spPr>
        <p:txBody>
          <a:bodyPr wrap="none">
            <a:spAutoFit/>
          </a:bodyPr>
          <a:lstStyle/>
          <a:p>
            <a:r>
              <a:rPr lang="fa-IR" sz="2800" b="1" dirty="0" smtClean="0">
                <a:solidFill>
                  <a:srgbClr val="0070C0"/>
                </a:solidFill>
              </a:rPr>
              <a:t>دسته بندی وتجزیه و تحلیل اطلاعات کسب شده</a:t>
            </a:r>
            <a:r>
              <a:rPr lang="fa-IR" sz="2800" dirty="0" smtClean="0">
                <a:solidFill>
                  <a:srgbClr val="0070C0"/>
                </a:solidFill>
              </a:rPr>
              <a:t> </a:t>
            </a:r>
            <a:endParaRPr lang="fa-IR" sz="2800" dirty="0">
              <a:solidFill>
                <a:srgbClr val="0070C0"/>
              </a:solidFill>
            </a:endParaRPr>
          </a:p>
        </p:txBody>
      </p:sp>
      <p:sp>
        <p:nvSpPr>
          <p:cNvPr id="4" name="Rectangle 3"/>
          <p:cNvSpPr/>
          <p:nvPr/>
        </p:nvSpPr>
        <p:spPr>
          <a:xfrm>
            <a:off x="1600200" y="1524000"/>
            <a:ext cx="7313220" cy="523220"/>
          </a:xfrm>
          <a:prstGeom prst="rect">
            <a:avLst/>
          </a:prstGeom>
        </p:spPr>
        <p:txBody>
          <a:bodyPr wrap="none">
            <a:spAutoFit/>
          </a:bodyPr>
          <a:lstStyle/>
          <a:p>
            <a:r>
              <a:rPr lang="fa-IR" sz="2800" b="1" dirty="0" smtClean="0"/>
              <a:t>جمع آوری اطلاعات هریک از اطلاعات بدست آمده </a:t>
            </a:r>
            <a:endParaRPr lang="fa-IR" sz="2800" b="1" dirty="0"/>
          </a:p>
        </p:txBody>
      </p:sp>
      <p:sp>
        <p:nvSpPr>
          <p:cNvPr id="5" name="Rectangle 4"/>
          <p:cNvSpPr/>
          <p:nvPr/>
        </p:nvSpPr>
        <p:spPr>
          <a:xfrm>
            <a:off x="3810000" y="2362200"/>
            <a:ext cx="4490332" cy="523220"/>
          </a:xfrm>
          <a:prstGeom prst="rect">
            <a:avLst/>
          </a:prstGeom>
        </p:spPr>
        <p:txBody>
          <a:bodyPr wrap="none">
            <a:spAutoFit/>
          </a:bodyPr>
          <a:lstStyle/>
          <a:p>
            <a:r>
              <a:rPr lang="fa-IR" sz="2800" b="1" dirty="0" smtClean="0"/>
              <a:t>تجزیه و تحلیل و ارزشیابی  شود</a:t>
            </a:r>
            <a:endParaRPr lang="fa-IR" sz="2800" b="1" dirty="0"/>
          </a:p>
        </p:txBody>
      </p:sp>
      <p:sp>
        <p:nvSpPr>
          <p:cNvPr id="6" name="Rectangle 5"/>
          <p:cNvSpPr/>
          <p:nvPr/>
        </p:nvSpPr>
        <p:spPr>
          <a:xfrm>
            <a:off x="1981200" y="3429000"/>
            <a:ext cx="5867312" cy="523220"/>
          </a:xfrm>
          <a:prstGeom prst="rect">
            <a:avLst/>
          </a:prstGeom>
        </p:spPr>
        <p:txBody>
          <a:bodyPr wrap="none">
            <a:spAutoFit/>
          </a:bodyPr>
          <a:lstStyle/>
          <a:p>
            <a:r>
              <a:rPr lang="fa-IR" sz="2800" b="1" dirty="0" smtClean="0"/>
              <a:t>روابط علمی بین متغییرها شناسایی  گردد </a:t>
            </a:r>
            <a:endParaRPr lang="fa-IR" sz="2800" b="1" dirty="0"/>
          </a:p>
        </p:txBody>
      </p:sp>
      <p:sp>
        <p:nvSpPr>
          <p:cNvPr id="7" name="Rectangle 6"/>
          <p:cNvSpPr/>
          <p:nvPr/>
        </p:nvSpPr>
        <p:spPr>
          <a:xfrm>
            <a:off x="1295400" y="4419600"/>
            <a:ext cx="6056466" cy="523220"/>
          </a:xfrm>
          <a:prstGeom prst="rect">
            <a:avLst/>
          </a:prstGeom>
        </p:spPr>
        <p:txBody>
          <a:bodyPr wrap="none">
            <a:spAutoFit/>
          </a:bodyPr>
          <a:lstStyle/>
          <a:p>
            <a:r>
              <a:rPr lang="fa-IR" sz="2800" b="1" dirty="0" smtClean="0"/>
              <a:t>داده های مربوط به نیاز ، دسته یندی شود </a:t>
            </a:r>
            <a:endParaRPr lang="fa-IR" sz="2800" b="1" dirty="0"/>
          </a:p>
        </p:txBody>
      </p:sp>
      <p:sp>
        <p:nvSpPr>
          <p:cNvPr id="8" name="Rectangle 7"/>
          <p:cNvSpPr/>
          <p:nvPr/>
        </p:nvSpPr>
        <p:spPr>
          <a:xfrm>
            <a:off x="1219200" y="5715000"/>
            <a:ext cx="5767926" cy="523220"/>
          </a:xfrm>
          <a:prstGeom prst="rect">
            <a:avLst/>
          </a:prstGeom>
        </p:spPr>
        <p:txBody>
          <a:bodyPr wrap="none">
            <a:spAutoFit/>
          </a:bodyPr>
          <a:lstStyle/>
          <a:p>
            <a:r>
              <a:rPr lang="fa-IR" sz="2800" b="1" dirty="0" smtClean="0"/>
              <a:t>در مسیر مراحل برنامه ریزی قرار گیرند </a:t>
            </a:r>
            <a:endParaRPr lang="fa-IR" sz="2800" b="1" dirty="0"/>
          </a:p>
        </p:txBody>
      </p:sp>
      <p:sp>
        <p:nvSpPr>
          <p:cNvPr id="9" name="Left Arrow 8"/>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
        <p:nvSpPr>
          <p:cNvPr id="10" name="Rectangle 9"/>
          <p:cNvSpPr/>
          <p:nvPr/>
        </p:nvSpPr>
        <p:spPr>
          <a:xfrm rot="16200000">
            <a:off x="-1619931" y="2801033"/>
            <a:ext cx="4419597" cy="646331"/>
          </a:xfrm>
          <a:prstGeom prst="rect">
            <a:avLst/>
          </a:prstGeom>
        </p:spPr>
        <p:txBody>
          <a:bodyPr wrap="square">
            <a:spAutoFit/>
          </a:bodyPr>
          <a:lstStyle/>
          <a:p>
            <a:r>
              <a:rPr lang="fa-IR" sz="3600" dirty="0" smtClean="0">
                <a:solidFill>
                  <a:srgbClr val="C00000"/>
                </a:solidFill>
                <a:cs typeface="2  Kaj" pitchFamily="2" charset="-78"/>
              </a:rPr>
              <a:t>اصول و مفاهيم  مديريت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 calcmode="lin" valueType="num">
                                      <p:cBhvr additive="base">
                                        <p:cTn id="3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P spid="7" grpId="0" build="p"/>
      <p:bldP spid="8"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81400" y="990600"/>
            <a:ext cx="5195653" cy="584775"/>
          </a:xfrm>
          <a:prstGeom prst="rect">
            <a:avLst/>
          </a:prstGeom>
        </p:spPr>
        <p:txBody>
          <a:bodyPr wrap="none">
            <a:spAutoFit/>
          </a:bodyPr>
          <a:lstStyle/>
          <a:p>
            <a:r>
              <a:rPr lang="fa-IR" sz="3200" b="1" dirty="0" smtClean="0">
                <a:solidFill>
                  <a:srgbClr val="0070C0"/>
                </a:solidFill>
              </a:rPr>
              <a:t>تعیین فرضیه ها و شناخت موانع </a:t>
            </a:r>
            <a:endParaRPr lang="fa-IR" sz="3200" dirty="0">
              <a:solidFill>
                <a:srgbClr val="0070C0"/>
              </a:solidFill>
            </a:endParaRPr>
          </a:p>
        </p:txBody>
      </p:sp>
      <p:sp>
        <p:nvSpPr>
          <p:cNvPr id="3" name="Rectangle 2"/>
          <p:cNvSpPr/>
          <p:nvPr/>
        </p:nvSpPr>
        <p:spPr>
          <a:xfrm>
            <a:off x="3352800" y="0"/>
            <a:ext cx="4469493" cy="769441"/>
          </a:xfrm>
          <a:prstGeom prst="rect">
            <a:avLst/>
          </a:prstGeom>
        </p:spPr>
        <p:txBody>
          <a:bodyPr wrap="none">
            <a:spAutoFit/>
          </a:bodyPr>
          <a:lstStyle/>
          <a:p>
            <a:r>
              <a:rPr lang="fa-IR" sz="4400" b="1" dirty="0" smtClean="0">
                <a:solidFill>
                  <a:srgbClr val="C00000"/>
                </a:solidFill>
              </a:rPr>
              <a:t>مراحل برنامه ریزی</a:t>
            </a:r>
            <a:r>
              <a:rPr lang="fa-IR" sz="4400" dirty="0" smtClean="0">
                <a:solidFill>
                  <a:srgbClr val="C00000"/>
                </a:solidFill>
              </a:rPr>
              <a:t> </a:t>
            </a:r>
            <a:endParaRPr lang="fa-IR" sz="4400" dirty="0">
              <a:solidFill>
                <a:srgbClr val="C00000"/>
              </a:solidFill>
            </a:endParaRPr>
          </a:p>
        </p:txBody>
      </p:sp>
      <p:sp>
        <p:nvSpPr>
          <p:cNvPr id="4" name="Rectangle 3"/>
          <p:cNvSpPr/>
          <p:nvPr/>
        </p:nvSpPr>
        <p:spPr>
          <a:xfrm>
            <a:off x="1752600" y="1981200"/>
            <a:ext cx="7284366" cy="523220"/>
          </a:xfrm>
          <a:prstGeom prst="rect">
            <a:avLst/>
          </a:prstGeom>
        </p:spPr>
        <p:txBody>
          <a:bodyPr wrap="none">
            <a:spAutoFit/>
          </a:bodyPr>
          <a:lstStyle/>
          <a:p>
            <a:r>
              <a:rPr lang="fa-IR" sz="2800" b="1" dirty="0" smtClean="0"/>
              <a:t>آزمایش داده های دسته بندی شده در مرحله سوم</a:t>
            </a:r>
            <a:endParaRPr lang="fa-IR" sz="2800" b="1" dirty="0"/>
          </a:p>
        </p:txBody>
      </p:sp>
      <p:sp>
        <p:nvSpPr>
          <p:cNvPr id="5" name="Rectangle 4"/>
          <p:cNvSpPr/>
          <p:nvPr/>
        </p:nvSpPr>
        <p:spPr>
          <a:xfrm>
            <a:off x="1371600" y="2743200"/>
            <a:ext cx="7239000" cy="954107"/>
          </a:xfrm>
          <a:prstGeom prst="rect">
            <a:avLst/>
          </a:prstGeom>
        </p:spPr>
        <p:txBody>
          <a:bodyPr wrap="square">
            <a:spAutoFit/>
          </a:bodyPr>
          <a:lstStyle/>
          <a:p>
            <a:pPr algn="r"/>
            <a:r>
              <a:rPr lang="fa-IR" sz="2800" b="1" dirty="0" smtClean="0">
                <a:solidFill>
                  <a:srgbClr val="FF0000"/>
                </a:solidFill>
              </a:rPr>
              <a:t>تا بتوان از میان اطاعات به دست آمده مهمترین </a:t>
            </a:r>
          </a:p>
          <a:p>
            <a:pPr algn="r"/>
            <a:r>
              <a:rPr lang="fa-IR" sz="2800" b="1" dirty="0" smtClean="0">
                <a:solidFill>
                  <a:srgbClr val="FF0000"/>
                </a:solidFill>
              </a:rPr>
              <a:t>            و کاملترین آنها را انتخاب کرد </a:t>
            </a:r>
            <a:endParaRPr lang="fa-IR" sz="2800" b="1" dirty="0">
              <a:solidFill>
                <a:srgbClr val="FF0000"/>
              </a:solidFill>
            </a:endParaRPr>
          </a:p>
        </p:txBody>
      </p:sp>
      <p:sp>
        <p:nvSpPr>
          <p:cNvPr id="6" name="Rectangle 5"/>
          <p:cNvSpPr/>
          <p:nvPr/>
        </p:nvSpPr>
        <p:spPr>
          <a:xfrm>
            <a:off x="3048000" y="4038600"/>
            <a:ext cx="4572000" cy="523220"/>
          </a:xfrm>
          <a:prstGeom prst="rect">
            <a:avLst/>
          </a:prstGeom>
        </p:spPr>
        <p:txBody>
          <a:bodyPr>
            <a:spAutoFit/>
          </a:bodyPr>
          <a:lstStyle/>
          <a:p>
            <a:r>
              <a:rPr lang="fa-IR" sz="2800" b="1" dirty="0" smtClean="0"/>
              <a:t>شناخت موانع ، تعیین فرضیه</a:t>
            </a:r>
            <a:endParaRPr lang="fa-IR" sz="2800" b="1" dirty="0"/>
          </a:p>
        </p:txBody>
      </p:sp>
      <p:sp>
        <p:nvSpPr>
          <p:cNvPr id="7" name="Left Arrow 6"/>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
        <p:nvSpPr>
          <p:cNvPr id="8" name="Rectangle 7"/>
          <p:cNvSpPr/>
          <p:nvPr/>
        </p:nvSpPr>
        <p:spPr>
          <a:xfrm rot="16200000">
            <a:off x="-1619931" y="2801033"/>
            <a:ext cx="4419597" cy="646331"/>
          </a:xfrm>
          <a:prstGeom prst="rect">
            <a:avLst/>
          </a:prstGeom>
        </p:spPr>
        <p:txBody>
          <a:bodyPr wrap="square">
            <a:spAutoFit/>
          </a:bodyPr>
          <a:lstStyle/>
          <a:p>
            <a:r>
              <a:rPr lang="fa-IR" sz="3600" dirty="0" smtClean="0">
                <a:solidFill>
                  <a:srgbClr val="C00000"/>
                </a:solidFill>
                <a:cs typeface="2  Kaj" pitchFamily="2" charset="-78"/>
              </a:rPr>
              <a:t>اصول و مفاهيم  مديريت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 calcmode="lin" valueType="num">
                                      <p:cBhvr additive="base">
                                        <p:cTn id="25"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build="p"/>
      <p:bldP spid="5" grpId="0" build="p"/>
      <p:bldP spid="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52800" y="0"/>
            <a:ext cx="4469493" cy="769441"/>
          </a:xfrm>
          <a:prstGeom prst="rect">
            <a:avLst/>
          </a:prstGeom>
        </p:spPr>
        <p:txBody>
          <a:bodyPr wrap="none">
            <a:spAutoFit/>
          </a:bodyPr>
          <a:lstStyle/>
          <a:p>
            <a:r>
              <a:rPr lang="fa-IR" sz="4400" b="1" dirty="0" smtClean="0">
                <a:solidFill>
                  <a:srgbClr val="C00000"/>
                </a:solidFill>
              </a:rPr>
              <a:t>مراحل برنامه ریزی</a:t>
            </a:r>
            <a:r>
              <a:rPr lang="fa-IR" sz="4400" dirty="0" smtClean="0">
                <a:solidFill>
                  <a:srgbClr val="C00000"/>
                </a:solidFill>
              </a:rPr>
              <a:t> </a:t>
            </a:r>
            <a:endParaRPr lang="fa-IR" sz="4400" dirty="0">
              <a:solidFill>
                <a:srgbClr val="C00000"/>
              </a:solidFill>
            </a:endParaRPr>
          </a:p>
        </p:txBody>
      </p:sp>
      <p:sp>
        <p:nvSpPr>
          <p:cNvPr id="3" name="Rectangle 2"/>
          <p:cNvSpPr/>
          <p:nvPr/>
        </p:nvSpPr>
        <p:spPr>
          <a:xfrm>
            <a:off x="3929111" y="990600"/>
            <a:ext cx="5214889" cy="584775"/>
          </a:xfrm>
          <a:prstGeom prst="rect">
            <a:avLst/>
          </a:prstGeom>
        </p:spPr>
        <p:txBody>
          <a:bodyPr wrap="none">
            <a:spAutoFit/>
          </a:bodyPr>
          <a:lstStyle/>
          <a:p>
            <a:r>
              <a:rPr lang="fa-IR" sz="3200" b="1" dirty="0" smtClean="0">
                <a:solidFill>
                  <a:srgbClr val="0070C0"/>
                </a:solidFill>
              </a:rPr>
              <a:t>تعیین راه حلها (بدیلها ، گزینه ها)</a:t>
            </a:r>
            <a:endParaRPr lang="fa-IR" sz="3200" dirty="0">
              <a:solidFill>
                <a:srgbClr val="0070C0"/>
              </a:solidFill>
            </a:endParaRPr>
          </a:p>
        </p:txBody>
      </p:sp>
      <p:sp>
        <p:nvSpPr>
          <p:cNvPr id="4" name="Rectangle 3"/>
          <p:cNvSpPr/>
          <p:nvPr/>
        </p:nvSpPr>
        <p:spPr>
          <a:xfrm>
            <a:off x="2971800" y="1752600"/>
            <a:ext cx="6019597" cy="523220"/>
          </a:xfrm>
          <a:prstGeom prst="rect">
            <a:avLst/>
          </a:prstGeom>
        </p:spPr>
        <p:txBody>
          <a:bodyPr wrap="none">
            <a:spAutoFit/>
          </a:bodyPr>
          <a:lstStyle/>
          <a:p>
            <a:r>
              <a:rPr lang="fa-IR" sz="2800" b="1" dirty="0" smtClean="0"/>
              <a:t>راههای گوناگون تعیین ، و آزمایش می شود</a:t>
            </a:r>
            <a:endParaRPr lang="fa-IR" sz="2800" b="1" dirty="0"/>
          </a:p>
        </p:txBody>
      </p:sp>
      <p:sp>
        <p:nvSpPr>
          <p:cNvPr id="5" name="Rectangle 4"/>
          <p:cNvSpPr/>
          <p:nvPr/>
        </p:nvSpPr>
        <p:spPr>
          <a:xfrm>
            <a:off x="1066800" y="2514600"/>
            <a:ext cx="7848600" cy="1384995"/>
          </a:xfrm>
          <a:prstGeom prst="rect">
            <a:avLst/>
          </a:prstGeom>
        </p:spPr>
        <p:txBody>
          <a:bodyPr wrap="square">
            <a:spAutoFit/>
          </a:bodyPr>
          <a:lstStyle/>
          <a:p>
            <a:pPr algn="ctr"/>
            <a:r>
              <a:rPr lang="en-US" sz="2800" b="1" dirty="0" smtClean="0"/>
              <a:t> </a:t>
            </a:r>
            <a:r>
              <a:rPr lang="fa-IR" sz="2800" b="1" dirty="0" smtClean="0"/>
              <a:t>به ویژه راههایی که در نظر اول قابل تشخیص نیستند  </a:t>
            </a:r>
          </a:p>
          <a:p>
            <a:pPr algn="ctr"/>
            <a:r>
              <a:rPr lang="fa-IR" sz="2800" b="1" dirty="0" smtClean="0"/>
              <a:t>و اغلب راه حلها در ابتدا آشکار نبوده ، </a:t>
            </a:r>
            <a:r>
              <a:rPr lang="en-US" sz="2800" b="1" dirty="0" smtClean="0"/>
              <a:t> </a:t>
            </a:r>
            <a:r>
              <a:rPr lang="fa-IR" sz="2800" b="1" dirty="0" smtClean="0"/>
              <a:t> اما ممکن است ، بهترین راهکار باشد</a:t>
            </a:r>
            <a:endParaRPr lang="fa-IR" sz="2800" b="1" dirty="0"/>
          </a:p>
        </p:txBody>
      </p:sp>
      <p:sp>
        <p:nvSpPr>
          <p:cNvPr id="6" name="Rectangle 5"/>
          <p:cNvSpPr/>
          <p:nvPr/>
        </p:nvSpPr>
        <p:spPr>
          <a:xfrm>
            <a:off x="304800" y="4648200"/>
            <a:ext cx="8839200" cy="1077218"/>
          </a:xfrm>
          <a:prstGeom prst="rect">
            <a:avLst/>
          </a:prstGeom>
        </p:spPr>
        <p:txBody>
          <a:bodyPr wrap="square">
            <a:spAutoFit/>
          </a:bodyPr>
          <a:lstStyle/>
          <a:p>
            <a:pPr algn="ctr"/>
            <a:r>
              <a:rPr lang="fa-IR" sz="3200" b="1" dirty="0" smtClean="0"/>
              <a:t>باید تعداد راه حلها را کاهش داده   تا بتوان</a:t>
            </a:r>
          </a:p>
          <a:p>
            <a:pPr algn="ctr"/>
            <a:r>
              <a:rPr lang="fa-IR" sz="3200" b="1" dirty="0" smtClean="0"/>
              <a:t> مطلوبترین آنها را انتخاب کند . </a:t>
            </a:r>
            <a:endParaRPr lang="fa-IR" sz="3200" b="1" dirty="0"/>
          </a:p>
        </p:txBody>
      </p:sp>
      <p:sp>
        <p:nvSpPr>
          <p:cNvPr id="7" name="Left Arrow 6"/>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
        <p:nvSpPr>
          <p:cNvPr id="8" name="Rectangle 7"/>
          <p:cNvSpPr/>
          <p:nvPr/>
        </p:nvSpPr>
        <p:spPr>
          <a:xfrm rot="16200000">
            <a:off x="-1619931" y="2801033"/>
            <a:ext cx="4419597" cy="646331"/>
          </a:xfrm>
          <a:prstGeom prst="rect">
            <a:avLst/>
          </a:prstGeom>
        </p:spPr>
        <p:txBody>
          <a:bodyPr wrap="square">
            <a:spAutoFit/>
          </a:bodyPr>
          <a:lstStyle/>
          <a:p>
            <a:r>
              <a:rPr lang="fa-IR" sz="3600" dirty="0" smtClean="0">
                <a:solidFill>
                  <a:srgbClr val="C00000"/>
                </a:solidFill>
                <a:cs typeface="2  Kaj" pitchFamily="2" charset="-78"/>
              </a:rPr>
              <a:t>اصول و مفاهيم  مديريت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 calcmode="lin" valueType="num">
                                      <p:cBhvr additive="base">
                                        <p:cTn id="25"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anim calcmode="lin" valueType="num">
                                      <p:cBhvr additive="base">
                                        <p:cTn id="3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52800" y="0"/>
            <a:ext cx="4469493" cy="769441"/>
          </a:xfrm>
          <a:prstGeom prst="rect">
            <a:avLst/>
          </a:prstGeom>
        </p:spPr>
        <p:txBody>
          <a:bodyPr wrap="none">
            <a:spAutoFit/>
          </a:bodyPr>
          <a:lstStyle/>
          <a:p>
            <a:r>
              <a:rPr lang="fa-IR" sz="4400" b="1" dirty="0" smtClean="0">
                <a:solidFill>
                  <a:srgbClr val="C00000"/>
                </a:solidFill>
              </a:rPr>
              <a:t>مراحل برنامه ریزی</a:t>
            </a:r>
            <a:r>
              <a:rPr lang="fa-IR" sz="4400" dirty="0" smtClean="0">
                <a:solidFill>
                  <a:srgbClr val="C00000"/>
                </a:solidFill>
              </a:rPr>
              <a:t> </a:t>
            </a:r>
            <a:endParaRPr lang="fa-IR" sz="4400" dirty="0">
              <a:solidFill>
                <a:srgbClr val="C00000"/>
              </a:solidFill>
            </a:endParaRPr>
          </a:p>
        </p:txBody>
      </p:sp>
      <p:sp>
        <p:nvSpPr>
          <p:cNvPr id="3" name="Rectangle 2"/>
          <p:cNvSpPr/>
          <p:nvPr/>
        </p:nvSpPr>
        <p:spPr>
          <a:xfrm>
            <a:off x="5044801" y="838200"/>
            <a:ext cx="4099199" cy="584775"/>
          </a:xfrm>
          <a:prstGeom prst="rect">
            <a:avLst/>
          </a:prstGeom>
        </p:spPr>
        <p:txBody>
          <a:bodyPr wrap="none">
            <a:spAutoFit/>
          </a:bodyPr>
          <a:lstStyle/>
          <a:p>
            <a:r>
              <a:rPr lang="fa-IR" sz="3200" b="1" dirty="0" smtClean="0">
                <a:solidFill>
                  <a:srgbClr val="0070C0"/>
                </a:solidFill>
              </a:rPr>
              <a:t>ارزیابی و انتخاب راه حلها </a:t>
            </a:r>
            <a:endParaRPr lang="fa-IR" sz="3200" dirty="0">
              <a:solidFill>
                <a:srgbClr val="0070C0"/>
              </a:solidFill>
            </a:endParaRPr>
          </a:p>
        </p:txBody>
      </p:sp>
      <p:sp>
        <p:nvSpPr>
          <p:cNvPr id="4" name="Rectangle 3"/>
          <p:cNvSpPr/>
          <p:nvPr/>
        </p:nvSpPr>
        <p:spPr>
          <a:xfrm>
            <a:off x="1066800" y="1295400"/>
            <a:ext cx="7772400" cy="830997"/>
          </a:xfrm>
          <a:prstGeom prst="rect">
            <a:avLst/>
          </a:prstGeom>
        </p:spPr>
        <p:txBody>
          <a:bodyPr wrap="square">
            <a:spAutoFit/>
          </a:bodyPr>
          <a:lstStyle/>
          <a:p>
            <a:pPr algn="ctr"/>
            <a:r>
              <a:rPr lang="fa-IR" sz="2400" b="1" dirty="0" smtClean="0"/>
              <a:t>همزمان با مشخص شدن بدیلها ، باید نقاط قوت و ضعف آنها   </a:t>
            </a:r>
          </a:p>
          <a:p>
            <a:pPr algn="ctr"/>
            <a:r>
              <a:rPr lang="fa-IR" sz="2400" b="1" dirty="0" smtClean="0"/>
              <a:t>نیز مشخص و با اهداف تعیین شده سنجیده شود</a:t>
            </a:r>
            <a:endParaRPr lang="fa-IR" sz="2400" b="1" dirty="0"/>
          </a:p>
        </p:txBody>
      </p:sp>
      <p:sp>
        <p:nvSpPr>
          <p:cNvPr id="5" name="Rectangle 4"/>
          <p:cNvSpPr/>
          <p:nvPr/>
        </p:nvSpPr>
        <p:spPr>
          <a:xfrm>
            <a:off x="1143000" y="2438400"/>
            <a:ext cx="7620000" cy="1200329"/>
          </a:xfrm>
          <a:prstGeom prst="rect">
            <a:avLst/>
          </a:prstGeom>
        </p:spPr>
        <p:txBody>
          <a:bodyPr wrap="square">
            <a:spAutoFit/>
          </a:bodyPr>
          <a:lstStyle/>
          <a:p>
            <a:pPr algn="ctr"/>
            <a:r>
              <a:rPr lang="fa-IR" sz="2400" b="1" dirty="0" smtClean="0"/>
              <a:t>گاهی از بین راه حلهای تعیین شده دو یا سه راه حل انتخاب می شود و مدیر می تواند به جای انتخاب بهترین راه حل ، هر دو یا هر سه راه حل را تعقیب کند </a:t>
            </a:r>
            <a:endParaRPr lang="fa-IR" sz="2400" b="1" dirty="0"/>
          </a:p>
        </p:txBody>
      </p:sp>
      <p:sp>
        <p:nvSpPr>
          <p:cNvPr id="128001" name="Rectangle 1"/>
          <p:cNvSpPr>
            <a:spLocks noChangeArrowheads="1"/>
          </p:cNvSpPr>
          <p:nvPr/>
        </p:nvSpPr>
        <p:spPr bwMode="auto">
          <a:xfrm>
            <a:off x="1469954" y="3962400"/>
            <a:ext cx="7539372" cy="224676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0000"/>
                </a:solidFill>
                <a:effectLst/>
                <a:latin typeface="Calibri" pitchFamily="34" charset="0"/>
                <a:ea typeface="Calibri" pitchFamily="34" charset="0"/>
                <a:cs typeface="B Traffic" pitchFamily="2" charset="-78"/>
              </a:rPr>
              <a:t> </a:t>
            </a:r>
            <a:r>
              <a:rPr kumimoji="0" lang="fa-IR" sz="2000" b="1" i="0" u="none" strike="noStrike" cap="none" normalizeH="0" baseline="0" dirty="0" smtClean="0">
                <a:ln>
                  <a:noFill/>
                </a:ln>
                <a:solidFill>
                  <a:srgbClr val="FF0000"/>
                </a:solidFill>
                <a:effectLst/>
                <a:latin typeface="Calibri"/>
                <a:ea typeface="Calibri" pitchFamily="34" charset="0"/>
                <a:cs typeface="B Traffic" pitchFamily="2" charset="-78"/>
              </a:rPr>
              <a:t>–</a:t>
            </a:r>
            <a:r>
              <a:rPr kumimoji="0" lang="fa-IR" sz="2000" b="1" i="0" u="none" strike="noStrike" cap="none" normalizeH="0" baseline="0" dirty="0" smtClean="0">
                <a:ln>
                  <a:noFill/>
                </a:ln>
                <a:solidFill>
                  <a:srgbClr val="FF0000"/>
                </a:solidFill>
                <a:effectLst/>
                <a:latin typeface="Calibri" pitchFamily="34" charset="0"/>
                <a:ea typeface="Calibri" pitchFamily="34" charset="0"/>
                <a:cs typeface="B Traffic" pitchFamily="2" charset="-78"/>
              </a:rPr>
              <a:t> آیا برنامه (راه حل ) برای تطبیق با شرایط متفاوت قابلیت انعطاف دارد ؟  </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Arial" pitchFamily="34" charset="0"/>
              <a:cs typeface="B Traffic"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000" b="1" i="0" u="none" strike="noStrike" cap="none" normalizeH="0" baseline="0" dirty="0" smtClean="0">
                <a:ln>
                  <a:noFill/>
                </a:ln>
                <a:solidFill>
                  <a:srgbClr val="FF0000"/>
                </a:solidFill>
                <a:effectLst/>
                <a:latin typeface="Calibri" pitchFamily="34" charset="0"/>
                <a:ea typeface="Calibri" pitchFamily="34" charset="0"/>
                <a:cs typeface="B Traffic" pitchFamily="2" charset="-78"/>
              </a:rPr>
              <a:t> - آیا برنامه ( راه حل ) مورد پذیرش کادر اجرایی هست ؟ </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fa-IR" sz="2000" b="1" i="0" u="none" strike="noStrike" cap="none" normalizeH="0" baseline="0" dirty="0" smtClean="0">
              <a:ln>
                <a:noFill/>
              </a:ln>
              <a:solidFill>
                <a:srgbClr val="FF0000"/>
              </a:solidFill>
              <a:effectLst/>
              <a:latin typeface="Calibri" pitchFamily="34" charset="0"/>
              <a:ea typeface="Calibri" pitchFamily="34" charset="0"/>
              <a:cs typeface="B Traffic" pitchFamily="2" charset="-78"/>
            </a:endParaRPr>
          </a:p>
          <a:p>
            <a:pPr algn="r" rtl="1" eaLnBrk="0" fontAlgn="base" hangingPunct="0">
              <a:spcBef>
                <a:spcPct val="0"/>
              </a:spcBef>
              <a:spcAft>
                <a:spcPct val="0"/>
              </a:spcAft>
            </a:pPr>
            <a:r>
              <a:rPr lang="fa-IR" sz="2000" b="1" dirty="0" smtClean="0">
                <a:solidFill>
                  <a:srgbClr val="FF0000"/>
                </a:solidFill>
                <a:latin typeface="Calibri" pitchFamily="34" charset="0"/>
                <a:ea typeface="Calibri" pitchFamily="34" charset="0"/>
                <a:cs typeface="B Traffic" pitchFamily="2" charset="-78"/>
              </a:rPr>
              <a:t>-آیا برنامه ( راه حل ) انتخابی از نظر پرسنل ، مکان ،  تجهیزات ، آموزش ، </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fa-IR" sz="2000" b="1" i="0" u="none" strike="noStrike" cap="none" normalizeH="0" baseline="0" dirty="0" smtClean="0">
              <a:ln>
                <a:noFill/>
              </a:ln>
              <a:solidFill>
                <a:srgbClr val="FF0000"/>
              </a:solidFill>
              <a:effectLst/>
              <a:latin typeface="Calibri" pitchFamily="34" charset="0"/>
              <a:ea typeface="Calibri" pitchFamily="34" charset="0"/>
              <a:cs typeface="B Traffic" pitchFamily="2" charset="-78"/>
            </a:endParaRPr>
          </a:p>
          <a:p>
            <a:pPr marL="0" marR="0" lvl="0" indent="0" algn="r" defTabSz="914400" rtl="0" eaLnBrk="0" fontAlgn="base" latinLnBrk="0" hangingPunct="0">
              <a:lnSpc>
                <a:spcPct val="100000"/>
              </a:lnSpc>
              <a:spcBef>
                <a:spcPct val="0"/>
              </a:spcBef>
              <a:spcAft>
                <a:spcPct val="0"/>
              </a:spcAft>
              <a:buClrTx/>
              <a:buSzTx/>
              <a:buFontTx/>
              <a:buChar char="-"/>
              <a:tabLst/>
            </a:pPr>
            <a:r>
              <a:rPr kumimoji="0" lang="fa-IR" sz="2000" b="1" i="0" u="none" strike="noStrike" cap="none" normalizeH="0" baseline="0" dirty="0" smtClean="0">
                <a:ln>
                  <a:noFill/>
                </a:ln>
                <a:solidFill>
                  <a:srgbClr val="FF0000"/>
                </a:solidFill>
                <a:effectLst/>
                <a:latin typeface="Calibri" pitchFamily="34" charset="0"/>
                <a:ea typeface="Calibri" pitchFamily="34" charset="0"/>
                <a:cs typeface="B Traffic" pitchFamily="2" charset="-78"/>
              </a:rPr>
              <a:t>نظارت ، به چه امکانات جدیدی نیاز دارد ؟ </a:t>
            </a:r>
            <a:endParaRPr kumimoji="0" lang="fa-IR" sz="2000" b="1" i="0" u="none" strike="noStrike" cap="none" normalizeH="0" baseline="0" dirty="0" smtClean="0">
              <a:ln>
                <a:noFill/>
              </a:ln>
              <a:solidFill>
                <a:srgbClr val="FF0000"/>
              </a:solidFill>
              <a:effectLst/>
              <a:latin typeface="Arial" pitchFamily="34" charset="0"/>
              <a:cs typeface="B Traffic" pitchFamily="2" charset="-78"/>
            </a:endParaRPr>
          </a:p>
        </p:txBody>
      </p:sp>
      <p:sp>
        <p:nvSpPr>
          <p:cNvPr id="7" name="Left Arrow 6"/>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
        <p:nvSpPr>
          <p:cNvPr id="8" name="Rectangle 7"/>
          <p:cNvSpPr/>
          <p:nvPr/>
        </p:nvSpPr>
        <p:spPr>
          <a:xfrm rot="16200000">
            <a:off x="-1619931" y="2801033"/>
            <a:ext cx="4419597" cy="646331"/>
          </a:xfrm>
          <a:prstGeom prst="rect">
            <a:avLst/>
          </a:prstGeom>
        </p:spPr>
        <p:txBody>
          <a:bodyPr wrap="square">
            <a:spAutoFit/>
          </a:bodyPr>
          <a:lstStyle/>
          <a:p>
            <a:r>
              <a:rPr lang="fa-IR" sz="3600" dirty="0" smtClean="0">
                <a:solidFill>
                  <a:srgbClr val="C00000"/>
                </a:solidFill>
                <a:cs typeface="2  Kaj" pitchFamily="2" charset="-78"/>
              </a:rPr>
              <a:t>اصول و مفاهيم  مديريت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8001">
                                            <p:txEl>
                                              <p:pRg st="0" end="0"/>
                                            </p:txEl>
                                          </p:spTgt>
                                        </p:tgtEl>
                                        <p:attrNameLst>
                                          <p:attrName>style.visibility</p:attrName>
                                        </p:attrNameLst>
                                      </p:cBhvr>
                                      <p:to>
                                        <p:strVal val="visible"/>
                                      </p:to>
                                    </p:set>
                                    <p:anim calcmode="lin" valueType="num">
                                      <p:cBhvr additive="base">
                                        <p:cTn id="31" dur="500" fill="hold"/>
                                        <p:tgtEl>
                                          <p:spTgt spid="128001">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800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8001">
                                            <p:txEl>
                                              <p:pRg st="2" end="2"/>
                                            </p:txEl>
                                          </p:spTgt>
                                        </p:tgtEl>
                                        <p:attrNameLst>
                                          <p:attrName>style.visibility</p:attrName>
                                        </p:attrNameLst>
                                      </p:cBhvr>
                                      <p:to>
                                        <p:strVal val="visible"/>
                                      </p:to>
                                    </p:set>
                                    <p:anim calcmode="lin" valueType="num">
                                      <p:cBhvr additive="base">
                                        <p:cTn id="37" dur="500" fill="hold"/>
                                        <p:tgtEl>
                                          <p:spTgt spid="128001">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800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8001">
                                            <p:txEl>
                                              <p:pRg st="4" end="4"/>
                                            </p:txEl>
                                          </p:spTgt>
                                        </p:tgtEl>
                                        <p:attrNameLst>
                                          <p:attrName>style.visibility</p:attrName>
                                        </p:attrNameLst>
                                      </p:cBhvr>
                                      <p:to>
                                        <p:strVal val="visible"/>
                                      </p:to>
                                    </p:set>
                                    <p:anim calcmode="lin" valueType="num">
                                      <p:cBhvr additive="base">
                                        <p:cTn id="43" dur="500" fill="hold"/>
                                        <p:tgtEl>
                                          <p:spTgt spid="128001">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800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8001">
                                            <p:txEl>
                                              <p:pRg st="6" end="6"/>
                                            </p:txEl>
                                          </p:spTgt>
                                        </p:tgtEl>
                                        <p:attrNameLst>
                                          <p:attrName>style.visibility</p:attrName>
                                        </p:attrNameLst>
                                      </p:cBhvr>
                                      <p:to>
                                        <p:strVal val="visible"/>
                                      </p:to>
                                    </p:set>
                                    <p:anim calcmode="lin" valueType="num">
                                      <p:cBhvr additive="base">
                                        <p:cTn id="49" dur="500" fill="hold"/>
                                        <p:tgtEl>
                                          <p:spTgt spid="128001">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2800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128001"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52800" y="0"/>
            <a:ext cx="4469493" cy="769441"/>
          </a:xfrm>
          <a:prstGeom prst="rect">
            <a:avLst/>
          </a:prstGeom>
        </p:spPr>
        <p:txBody>
          <a:bodyPr wrap="none">
            <a:spAutoFit/>
          </a:bodyPr>
          <a:lstStyle/>
          <a:p>
            <a:r>
              <a:rPr lang="fa-IR" sz="4400" b="1" dirty="0" smtClean="0">
                <a:solidFill>
                  <a:srgbClr val="C00000"/>
                </a:solidFill>
              </a:rPr>
              <a:t>مراحل برنامه ریزی</a:t>
            </a:r>
            <a:r>
              <a:rPr lang="fa-IR" sz="4400" dirty="0" smtClean="0">
                <a:solidFill>
                  <a:srgbClr val="C00000"/>
                </a:solidFill>
              </a:rPr>
              <a:t> </a:t>
            </a:r>
            <a:endParaRPr lang="fa-IR" sz="4400" dirty="0">
              <a:solidFill>
                <a:srgbClr val="C00000"/>
              </a:solidFill>
            </a:endParaRPr>
          </a:p>
        </p:txBody>
      </p:sp>
      <p:sp>
        <p:nvSpPr>
          <p:cNvPr id="3" name="Rectangle 2"/>
          <p:cNvSpPr/>
          <p:nvPr/>
        </p:nvSpPr>
        <p:spPr>
          <a:xfrm>
            <a:off x="1032484" y="762000"/>
            <a:ext cx="8111516" cy="584775"/>
          </a:xfrm>
          <a:prstGeom prst="rect">
            <a:avLst/>
          </a:prstGeom>
        </p:spPr>
        <p:txBody>
          <a:bodyPr wrap="none">
            <a:spAutoFit/>
          </a:bodyPr>
          <a:lstStyle/>
          <a:p>
            <a:r>
              <a:rPr lang="fa-IR" sz="3200" b="1" dirty="0" smtClean="0">
                <a:solidFill>
                  <a:srgbClr val="0070C0"/>
                </a:solidFill>
              </a:rPr>
              <a:t>پیش بینی و تدوین برنامه های فرعی ( و پشتیبانی ) </a:t>
            </a:r>
            <a:endParaRPr lang="fa-IR" sz="3200" dirty="0">
              <a:solidFill>
                <a:srgbClr val="0070C0"/>
              </a:solidFill>
            </a:endParaRPr>
          </a:p>
        </p:txBody>
      </p:sp>
      <p:sp>
        <p:nvSpPr>
          <p:cNvPr id="4" name="Rectangle 3"/>
          <p:cNvSpPr/>
          <p:nvPr/>
        </p:nvSpPr>
        <p:spPr>
          <a:xfrm>
            <a:off x="1143000" y="1371600"/>
            <a:ext cx="7620000" cy="1815882"/>
          </a:xfrm>
          <a:prstGeom prst="rect">
            <a:avLst/>
          </a:prstGeom>
        </p:spPr>
        <p:txBody>
          <a:bodyPr wrap="square">
            <a:spAutoFit/>
          </a:bodyPr>
          <a:lstStyle/>
          <a:p>
            <a:pPr algn="ctr"/>
            <a:r>
              <a:rPr lang="fa-IR" sz="2800" b="1" dirty="0" smtClean="0"/>
              <a:t>هیچ برنامه کلانی بدون پیش بینی برنامه های فرعی نمی تواند به اجراء درآید. به این دلیل ، برای حمایت و پشتیبانی ازبرنامه اصلی به برنامه های فرعی نیاز بسیاری وجود دارد </a:t>
            </a:r>
            <a:endParaRPr lang="fa-IR" sz="2800" b="1" dirty="0"/>
          </a:p>
        </p:txBody>
      </p:sp>
      <p:sp>
        <p:nvSpPr>
          <p:cNvPr id="5" name="Rectangle 4"/>
          <p:cNvSpPr/>
          <p:nvPr/>
        </p:nvSpPr>
        <p:spPr>
          <a:xfrm>
            <a:off x="1143000" y="3733800"/>
            <a:ext cx="7772400" cy="2308324"/>
          </a:xfrm>
          <a:prstGeom prst="rect">
            <a:avLst/>
          </a:prstGeom>
        </p:spPr>
        <p:txBody>
          <a:bodyPr wrap="square">
            <a:spAutoFit/>
          </a:bodyPr>
          <a:lstStyle/>
          <a:p>
            <a:pPr algn="ctr"/>
            <a:r>
              <a:rPr lang="fa-IR" sz="2400" b="1" dirty="0" smtClean="0">
                <a:solidFill>
                  <a:srgbClr val="00B050"/>
                </a:solidFill>
              </a:rPr>
              <a:t>مثال</a:t>
            </a:r>
            <a:r>
              <a:rPr lang="fa-IR" sz="2400" b="1" dirty="0" smtClean="0">
                <a:solidFill>
                  <a:srgbClr val="0070C0"/>
                </a:solidFill>
              </a:rPr>
              <a:t> ، هنگامی که یک شرکت می خواهد تجهیزات فنی خط تولید با تکنولوژی جدیدی خریداری کند ، برای تحقق این هدف  برنامه ریزی می کند ، در کنار این برنامه کلان ،  برنامه های فرعی دیگری مانند چگونگی تامین و خرید و نگهداری لوازم یدکی ، استخدام و آموزش افراد مختلف با مهارتهای مورد نیاز ، امکانات تعمیراتی ،تامین بودجه و .... را نیز باید مد نظر داشته باشد . </a:t>
            </a:r>
            <a:endParaRPr lang="fa-IR" sz="2400" b="1" dirty="0">
              <a:solidFill>
                <a:srgbClr val="0070C0"/>
              </a:solidFill>
            </a:endParaRPr>
          </a:p>
        </p:txBody>
      </p:sp>
      <p:sp>
        <p:nvSpPr>
          <p:cNvPr id="6" name="Left Arrow 5"/>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
        <p:nvSpPr>
          <p:cNvPr id="7" name="Rectangle 6"/>
          <p:cNvSpPr/>
          <p:nvPr/>
        </p:nvSpPr>
        <p:spPr>
          <a:xfrm rot="16200000">
            <a:off x="-1619931" y="2801033"/>
            <a:ext cx="4419597" cy="646331"/>
          </a:xfrm>
          <a:prstGeom prst="rect">
            <a:avLst/>
          </a:prstGeom>
        </p:spPr>
        <p:txBody>
          <a:bodyPr wrap="square">
            <a:spAutoFit/>
          </a:bodyPr>
          <a:lstStyle/>
          <a:p>
            <a:r>
              <a:rPr lang="fa-IR" sz="3600" dirty="0" smtClean="0">
                <a:solidFill>
                  <a:srgbClr val="C00000"/>
                </a:solidFill>
                <a:cs typeface="2  Kaj" pitchFamily="2" charset="-78"/>
              </a:rPr>
              <a:t>اصول و مفاهيم  مديريت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52800" y="0"/>
            <a:ext cx="4469493" cy="769441"/>
          </a:xfrm>
          <a:prstGeom prst="rect">
            <a:avLst/>
          </a:prstGeom>
        </p:spPr>
        <p:txBody>
          <a:bodyPr wrap="none">
            <a:spAutoFit/>
          </a:bodyPr>
          <a:lstStyle/>
          <a:p>
            <a:r>
              <a:rPr lang="fa-IR" sz="4400" b="1" dirty="0" smtClean="0">
                <a:solidFill>
                  <a:srgbClr val="C00000"/>
                </a:solidFill>
              </a:rPr>
              <a:t>مراحل برنامه ریزی</a:t>
            </a:r>
            <a:r>
              <a:rPr lang="fa-IR" sz="4400" dirty="0" smtClean="0">
                <a:solidFill>
                  <a:srgbClr val="C00000"/>
                </a:solidFill>
              </a:rPr>
              <a:t> </a:t>
            </a:r>
            <a:endParaRPr lang="fa-IR" sz="4400" dirty="0">
              <a:solidFill>
                <a:srgbClr val="C00000"/>
              </a:solidFill>
            </a:endParaRPr>
          </a:p>
        </p:txBody>
      </p:sp>
      <p:sp>
        <p:nvSpPr>
          <p:cNvPr id="3" name="Rectangle 2"/>
          <p:cNvSpPr/>
          <p:nvPr/>
        </p:nvSpPr>
        <p:spPr>
          <a:xfrm>
            <a:off x="2964103" y="762000"/>
            <a:ext cx="6179897" cy="584775"/>
          </a:xfrm>
          <a:prstGeom prst="rect">
            <a:avLst/>
          </a:prstGeom>
        </p:spPr>
        <p:txBody>
          <a:bodyPr wrap="none">
            <a:spAutoFit/>
          </a:bodyPr>
          <a:lstStyle/>
          <a:p>
            <a:r>
              <a:rPr lang="fa-IR" sz="3200" b="1" dirty="0" smtClean="0">
                <a:solidFill>
                  <a:srgbClr val="0070C0"/>
                </a:solidFill>
              </a:rPr>
              <a:t>عددی کردن برنامه ها یا بودجه بندی </a:t>
            </a:r>
            <a:endParaRPr lang="fa-IR" sz="3200" dirty="0">
              <a:solidFill>
                <a:srgbClr val="0070C0"/>
              </a:solidFill>
            </a:endParaRPr>
          </a:p>
        </p:txBody>
      </p:sp>
      <p:sp>
        <p:nvSpPr>
          <p:cNvPr id="4" name="Rectangle 3"/>
          <p:cNvSpPr/>
          <p:nvPr/>
        </p:nvSpPr>
        <p:spPr>
          <a:xfrm>
            <a:off x="0" y="1524000"/>
            <a:ext cx="8382000" cy="954107"/>
          </a:xfrm>
          <a:prstGeom prst="rect">
            <a:avLst/>
          </a:prstGeom>
        </p:spPr>
        <p:txBody>
          <a:bodyPr wrap="square">
            <a:spAutoFit/>
          </a:bodyPr>
          <a:lstStyle/>
          <a:p>
            <a:pPr algn="ctr"/>
            <a:r>
              <a:rPr lang="fa-IR" sz="2800" b="1" dirty="0" smtClean="0"/>
              <a:t>برای معنی بخشیدن به برنامه ، باید آنها را در </a:t>
            </a:r>
          </a:p>
          <a:p>
            <a:pPr algn="ctr"/>
            <a:r>
              <a:rPr lang="fa-IR" sz="2800" b="1" dirty="0" smtClean="0"/>
              <a:t>قالب عدد در آورد و به بودجه تبدیل کرد </a:t>
            </a:r>
            <a:endParaRPr lang="fa-IR" sz="2800" b="1" dirty="0"/>
          </a:p>
        </p:txBody>
      </p:sp>
      <p:sp>
        <p:nvSpPr>
          <p:cNvPr id="5" name="Rectangle 4"/>
          <p:cNvSpPr/>
          <p:nvPr/>
        </p:nvSpPr>
        <p:spPr>
          <a:xfrm>
            <a:off x="4038600" y="2971800"/>
            <a:ext cx="4724370" cy="584775"/>
          </a:xfrm>
          <a:prstGeom prst="rect">
            <a:avLst/>
          </a:prstGeom>
        </p:spPr>
        <p:txBody>
          <a:bodyPr wrap="none">
            <a:spAutoFit/>
          </a:bodyPr>
          <a:lstStyle/>
          <a:p>
            <a:r>
              <a:rPr lang="fa-IR" sz="3200" b="1" dirty="0" smtClean="0">
                <a:solidFill>
                  <a:srgbClr val="0070C0"/>
                </a:solidFill>
              </a:rPr>
              <a:t>کنترل و پیگیری پیشرفت کار </a:t>
            </a:r>
            <a:endParaRPr lang="fa-IR" sz="3200" dirty="0">
              <a:solidFill>
                <a:srgbClr val="0070C0"/>
              </a:solidFill>
            </a:endParaRPr>
          </a:p>
        </p:txBody>
      </p:sp>
      <p:sp>
        <p:nvSpPr>
          <p:cNvPr id="6" name="Rectangle 5"/>
          <p:cNvSpPr/>
          <p:nvPr/>
        </p:nvSpPr>
        <p:spPr>
          <a:xfrm>
            <a:off x="5257800" y="3505200"/>
            <a:ext cx="3703258" cy="523220"/>
          </a:xfrm>
          <a:prstGeom prst="rect">
            <a:avLst/>
          </a:prstGeom>
        </p:spPr>
        <p:txBody>
          <a:bodyPr wrap="none">
            <a:spAutoFit/>
          </a:bodyPr>
          <a:lstStyle/>
          <a:p>
            <a:r>
              <a:rPr lang="fa-IR" sz="2800" b="1" dirty="0" smtClean="0"/>
              <a:t>پیش بینی چگونگی پیگیری </a:t>
            </a:r>
            <a:endParaRPr lang="fa-IR" sz="2800" b="1" dirty="0"/>
          </a:p>
        </p:txBody>
      </p:sp>
      <p:sp>
        <p:nvSpPr>
          <p:cNvPr id="7" name="Rectangle 6"/>
          <p:cNvSpPr/>
          <p:nvPr/>
        </p:nvSpPr>
        <p:spPr>
          <a:xfrm>
            <a:off x="0" y="4191000"/>
            <a:ext cx="8686800" cy="954107"/>
          </a:xfrm>
          <a:prstGeom prst="rect">
            <a:avLst/>
          </a:prstGeom>
        </p:spPr>
        <p:txBody>
          <a:bodyPr wrap="square">
            <a:spAutoFit/>
          </a:bodyPr>
          <a:lstStyle/>
          <a:p>
            <a:pPr algn="r"/>
            <a:r>
              <a:rPr lang="fa-IR" sz="2800" b="1" dirty="0" smtClean="0"/>
              <a:t>به منظور تعیین انطباق عملکرد با برنامه و نتایج </a:t>
            </a:r>
          </a:p>
          <a:p>
            <a:pPr algn="r"/>
            <a:r>
              <a:rPr lang="fa-IR" sz="2800" b="1" dirty="0" smtClean="0"/>
              <a:t>       به دست آمده ، با نتایج مورد انتظار ،</a:t>
            </a:r>
            <a:endParaRPr lang="fa-IR" sz="2800" b="1" dirty="0"/>
          </a:p>
        </p:txBody>
      </p:sp>
      <p:sp>
        <p:nvSpPr>
          <p:cNvPr id="8" name="Left Arrow 7"/>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
        <p:nvSpPr>
          <p:cNvPr id="9" name="Rectangle 8"/>
          <p:cNvSpPr/>
          <p:nvPr/>
        </p:nvSpPr>
        <p:spPr>
          <a:xfrm rot="16200000">
            <a:off x="-1619931" y="2801033"/>
            <a:ext cx="4419597" cy="646331"/>
          </a:xfrm>
          <a:prstGeom prst="rect">
            <a:avLst/>
          </a:prstGeom>
        </p:spPr>
        <p:txBody>
          <a:bodyPr wrap="square">
            <a:spAutoFit/>
          </a:bodyPr>
          <a:lstStyle/>
          <a:p>
            <a:r>
              <a:rPr lang="fa-IR" sz="3600" dirty="0" smtClean="0">
                <a:solidFill>
                  <a:srgbClr val="C00000"/>
                </a:solidFill>
                <a:cs typeface="2  Kaj" pitchFamily="2" charset="-78"/>
              </a:rPr>
              <a:t>اصول و مفاهيم  مديريت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anim calcmode="lin" valueType="num">
                                      <p:cBhvr additive="base">
                                        <p:cTn id="3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xEl>
                                              <p:pRg st="1" end="1"/>
                                            </p:txEl>
                                          </p:spTgt>
                                        </p:tgtEl>
                                        <p:attrNameLst>
                                          <p:attrName>style.visibility</p:attrName>
                                        </p:attrNameLst>
                                      </p:cBhvr>
                                      <p:to>
                                        <p:strVal val="visible"/>
                                      </p:to>
                                    </p:set>
                                    <p:anim calcmode="lin" valueType="num">
                                      <p:cBhvr additive="base">
                                        <p:cTn id="4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P spid="7"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1066800" y="381000"/>
            <a:ext cx="8077200" cy="1219200"/>
          </a:xfrm>
          <a:prstGeom prst="rect">
            <a:avLst/>
          </a:prstGeom>
          <a:noFill/>
          <a:ln w="9525">
            <a:noFill/>
            <a:miter lim="800000"/>
            <a:headEnd/>
            <a:tailEnd/>
          </a:ln>
        </p:spPr>
        <p:txBody>
          <a:bodyPr lIns="92075" tIns="46038" rIns="92075" bIns="46038"/>
          <a:lstStyle/>
          <a:p>
            <a:pPr marL="342900" indent="-342900" algn="ctr">
              <a:spcBef>
                <a:spcPct val="20000"/>
              </a:spcBef>
            </a:pPr>
            <a:endParaRPr lang="fa-IR" altLang="en-US" sz="2400" b="1" dirty="0" smtClean="0">
              <a:solidFill>
                <a:srgbClr val="0070C0"/>
              </a:solidFill>
              <a:cs typeface="B Traffic" pitchFamily="2" charset="-78"/>
            </a:endParaRPr>
          </a:p>
          <a:p>
            <a:pPr marL="342900" indent="-342900" algn="ctr">
              <a:spcBef>
                <a:spcPct val="20000"/>
              </a:spcBef>
            </a:pPr>
            <a:r>
              <a:rPr lang="fa-IR" altLang="en-US" sz="2400" b="1" dirty="0" smtClean="0">
                <a:solidFill>
                  <a:srgbClr val="0070C0"/>
                </a:solidFill>
                <a:cs typeface="B Traffic" pitchFamily="2" charset="-78"/>
              </a:rPr>
              <a:t>    </a:t>
            </a:r>
            <a:r>
              <a:rPr lang="ar-SA" altLang="en-US" sz="2400" b="1" dirty="0" smtClean="0">
                <a:solidFill>
                  <a:srgbClr val="0070C0"/>
                </a:solidFill>
                <a:cs typeface="B Traffic" pitchFamily="2" charset="-78"/>
              </a:rPr>
              <a:t>ـ</a:t>
            </a:r>
            <a:r>
              <a:rPr lang="fa-IR" altLang="en-US" sz="2400" b="1" dirty="0" smtClean="0">
                <a:solidFill>
                  <a:srgbClr val="0070C0"/>
                </a:solidFill>
                <a:cs typeface="B Traffic" pitchFamily="2" charset="-78"/>
              </a:rPr>
              <a:t> برنامه ریزی زمینه تحقق اهداف سازمان را در چارچوب </a:t>
            </a:r>
          </a:p>
          <a:p>
            <a:pPr marL="342900" indent="-342900" algn="ctr">
              <a:spcBef>
                <a:spcPct val="20000"/>
              </a:spcBef>
            </a:pPr>
            <a:r>
              <a:rPr lang="fa-IR" altLang="en-US" sz="2400" b="1" dirty="0" smtClean="0">
                <a:solidFill>
                  <a:srgbClr val="0070C0"/>
                </a:solidFill>
                <a:cs typeface="B Traffic" pitchFamily="2" charset="-78"/>
              </a:rPr>
              <a:t>تعیین شده فراهم می سازد . </a:t>
            </a:r>
          </a:p>
        </p:txBody>
      </p:sp>
      <p:sp>
        <p:nvSpPr>
          <p:cNvPr id="3" name="Rectangle 2"/>
          <p:cNvSpPr/>
          <p:nvPr/>
        </p:nvSpPr>
        <p:spPr>
          <a:xfrm>
            <a:off x="3733800" y="0"/>
            <a:ext cx="4942379" cy="769441"/>
          </a:xfrm>
          <a:prstGeom prst="rect">
            <a:avLst/>
          </a:prstGeom>
        </p:spPr>
        <p:txBody>
          <a:bodyPr wrap="none">
            <a:spAutoFit/>
          </a:bodyPr>
          <a:lstStyle/>
          <a:p>
            <a:r>
              <a:rPr lang="fa-IR" sz="4400" b="1" dirty="0" smtClean="0">
                <a:solidFill>
                  <a:srgbClr val="C00000"/>
                </a:solidFill>
              </a:rPr>
              <a:t>محاسن برنامه ريزي : </a:t>
            </a:r>
            <a:endParaRPr lang="fa-IR" sz="4400" dirty="0">
              <a:solidFill>
                <a:srgbClr val="C00000"/>
              </a:solidFill>
            </a:endParaRPr>
          </a:p>
        </p:txBody>
      </p:sp>
      <p:sp>
        <p:nvSpPr>
          <p:cNvPr id="4" name="Rectangle 3"/>
          <p:cNvSpPr/>
          <p:nvPr/>
        </p:nvSpPr>
        <p:spPr>
          <a:xfrm>
            <a:off x="0" y="1676400"/>
            <a:ext cx="9144000" cy="461665"/>
          </a:xfrm>
          <a:prstGeom prst="rect">
            <a:avLst/>
          </a:prstGeom>
        </p:spPr>
        <p:txBody>
          <a:bodyPr wrap="square">
            <a:spAutoFit/>
          </a:bodyPr>
          <a:lstStyle/>
          <a:p>
            <a:pPr marL="342900" indent="-342900" algn="r" rtl="1">
              <a:spcBef>
                <a:spcPct val="20000"/>
              </a:spcBef>
              <a:buFontTx/>
              <a:buChar char="-"/>
            </a:pPr>
            <a:r>
              <a:rPr lang="fa-IR" altLang="en-US" sz="2400" b="1" dirty="0" smtClean="0">
                <a:solidFill>
                  <a:srgbClr val="0070C0"/>
                </a:solidFill>
                <a:cs typeface="B Traffic" pitchFamily="2" charset="-78"/>
              </a:rPr>
              <a:t>برنامه ریزی  بستر مناسب برای اجرای تصمیمات را فراهم می کند .</a:t>
            </a:r>
          </a:p>
        </p:txBody>
      </p:sp>
      <p:sp>
        <p:nvSpPr>
          <p:cNvPr id="5" name="Rectangle 4"/>
          <p:cNvSpPr/>
          <p:nvPr/>
        </p:nvSpPr>
        <p:spPr>
          <a:xfrm>
            <a:off x="1066800" y="2133600"/>
            <a:ext cx="8077200" cy="904863"/>
          </a:xfrm>
          <a:prstGeom prst="rect">
            <a:avLst/>
          </a:prstGeom>
        </p:spPr>
        <p:txBody>
          <a:bodyPr wrap="square">
            <a:spAutoFit/>
          </a:bodyPr>
          <a:lstStyle/>
          <a:p>
            <a:pPr marL="342900" indent="-342900" algn="r" rtl="1">
              <a:spcBef>
                <a:spcPct val="20000"/>
              </a:spcBef>
              <a:buFontTx/>
              <a:buChar char="-"/>
            </a:pPr>
            <a:r>
              <a:rPr lang="fa-IR" altLang="en-US" sz="2400" b="1" dirty="0" smtClean="0">
                <a:solidFill>
                  <a:srgbClr val="0070C0"/>
                </a:solidFill>
                <a:cs typeface="B Traffic" pitchFamily="2" charset="-78"/>
              </a:rPr>
              <a:t>برنامه ریزی شرایط اجرای منظم طرحها را در سطوح مختلف</a:t>
            </a:r>
          </a:p>
          <a:p>
            <a:pPr marL="342900" indent="-342900" algn="ctr" rtl="1">
              <a:spcBef>
                <a:spcPct val="20000"/>
              </a:spcBef>
            </a:pPr>
            <a:r>
              <a:rPr lang="fa-IR" altLang="en-US" sz="2400" b="1" dirty="0" smtClean="0">
                <a:solidFill>
                  <a:srgbClr val="0070C0"/>
                </a:solidFill>
                <a:cs typeface="B Traffic" pitchFamily="2" charset="-78"/>
              </a:rPr>
              <a:t> با حداکثر نتیجه مهیا می کند .</a:t>
            </a:r>
          </a:p>
        </p:txBody>
      </p:sp>
      <p:sp>
        <p:nvSpPr>
          <p:cNvPr id="6" name="Rectangle 5"/>
          <p:cNvSpPr/>
          <p:nvPr/>
        </p:nvSpPr>
        <p:spPr>
          <a:xfrm>
            <a:off x="609600" y="2971800"/>
            <a:ext cx="8534400" cy="904863"/>
          </a:xfrm>
          <a:prstGeom prst="rect">
            <a:avLst/>
          </a:prstGeom>
        </p:spPr>
        <p:txBody>
          <a:bodyPr wrap="square">
            <a:spAutoFit/>
          </a:bodyPr>
          <a:lstStyle/>
          <a:p>
            <a:pPr marL="342900" indent="-342900" algn="ctr" rtl="1">
              <a:spcBef>
                <a:spcPct val="20000"/>
              </a:spcBef>
              <a:buFontTx/>
              <a:buChar char="-"/>
            </a:pPr>
            <a:r>
              <a:rPr lang="fa-IR" altLang="en-US" sz="2400" b="1" dirty="0" smtClean="0">
                <a:solidFill>
                  <a:srgbClr val="0070C0"/>
                </a:solidFill>
                <a:cs typeface="B Traffic" pitchFamily="2" charset="-78"/>
              </a:rPr>
              <a:t>با رشد سریع تکنولوژی در چارچوب برنامه می توان </a:t>
            </a:r>
          </a:p>
          <a:p>
            <a:pPr marL="342900" indent="-342900" algn="ctr" rtl="1">
              <a:spcBef>
                <a:spcPct val="20000"/>
              </a:spcBef>
            </a:pPr>
            <a:r>
              <a:rPr lang="fa-IR" altLang="en-US" sz="2400" b="1" dirty="0" smtClean="0">
                <a:solidFill>
                  <a:srgbClr val="0070C0"/>
                </a:solidFill>
                <a:cs typeface="B Traffic" pitchFamily="2" charset="-78"/>
              </a:rPr>
              <a:t>خود را با رشد مورد نظر تطبیق داد .</a:t>
            </a:r>
          </a:p>
        </p:txBody>
      </p:sp>
      <p:sp>
        <p:nvSpPr>
          <p:cNvPr id="7" name="Rectangle 6"/>
          <p:cNvSpPr/>
          <p:nvPr/>
        </p:nvSpPr>
        <p:spPr>
          <a:xfrm>
            <a:off x="1219200" y="3810000"/>
            <a:ext cx="7924800" cy="830997"/>
          </a:xfrm>
          <a:prstGeom prst="rect">
            <a:avLst/>
          </a:prstGeom>
        </p:spPr>
        <p:txBody>
          <a:bodyPr wrap="square">
            <a:spAutoFit/>
          </a:bodyPr>
          <a:lstStyle/>
          <a:p>
            <a:pPr marL="342900" indent="-342900" algn="ctr" rtl="1">
              <a:spcBef>
                <a:spcPct val="20000"/>
              </a:spcBef>
              <a:buFontTx/>
              <a:buChar char="-"/>
            </a:pPr>
            <a:r>
              <a:rPr lang="fa-IR" altLang="en-US" sz="2400" b="1" dirty="0" smtClean="0">
                <a:solidFill>
                  <a:srgbClr val="0070C0"/>
                </a:solidFill>
                <a:cs typeface="B Traffic" pitchFamily="2" charset="-78"/>
              </a:rPr>
              <a:t>برنامه ریزی موجب بودجه بندی  می گردد و در نتیجه ابزار کنترل را بدست میدهد .</a:t>
            </a:r>
          </a:p>
        </p:txBody>
      </p:sp>
      <p:sp>
        <p:nvSpPr>
          <p:cNvPr id="8" name="Rectangle 7"/>
          <p:cNvSpPr/>
          <p:nvPr/>
        </p:nvSpPr>
        <p:spPr>
          <a:xfrm>
            <a:off x="990600" y="4648200"/>
            <a:ext cx="8153400" cy="830997"/>
          </a:xfrm>
          <a:prstGeom prst="rect">
            <a:avLst/>
          </a:prstGeom>
        </p:spPr>
        <p:txBody>
          <a:bodyPr wrap="square">
            <a:spAutoFit/>
          </a:bodyPr>
          <a:lstStyle/>
          <a:p>
            <a:pPr marL="342900" indent="-342900" algn="r" rtl="1">
              <a:spcBef>
                <a:spcPct val="20000"/>
              </a:spcBef>
              <a:buFontTx/>
              <a:buChar char="-"/>
            </a:pPr>
            <a:r>
              <a:rPr lang="fa-IR" altLang="en-US" sz="2400" b="1" dirty="0" smtClean="0">
                <a:solidFill>
                  <a:srgbClr val="0070C0"/>
                </a:solidFill>
                <a:cs typeface="B Traffic" pitchFamily="2" charset="-78"/>
              </a:rPr>
              <a:t>برنامه ریزی بطور مستقیم مارا به سوی رشد اقتصادی کلان         می برد و از هدر رفتن عوامل تولید جلوگیری می کند . </a:t>
            </a:r>
          </a:p>
        </p:txBody>
      </p:sp>
      <p:sp>
        <p:nvSpPr>
          <p:cNvPr id="10" name="Rectangle 9"/>
          <p:cNvSpPr/>
          <p:nvPr/>
        </p:nvSpPr>
        <p:spPr>
          <a:xfrm>
            <a:off x="1219200" y="5562600"/>
            <a:ext cx="7924800" cy="830997"/>
          </a:xfrm>
          <a:prstGeom prst="rect">
            <a:avLst/>
          </a:prstGeom>
        </p:spPr>
        <p:txBody>
          <a:bodyPr wrap="square">
            <a:spAutoFit/>
          </a:bodyPr>
          <a:lstStyle/>
          <a:p>
            <a:pPr marL="342900" indent="-342900" algn="r" rtl="1">
              <a:spcBef>
                <a:spcPct val="20000"/>
              </a:spcBef>
              <a:buFontTx/>
              <a:buChar char="-"/>
            </a:pPr>
            <a:r>
              <a:rPr lang="fa-IR" altLang="en-US" sz="2400" b="1" dirty="0" smtClean="0">
                <a:solidFill>
                  <a:srgbClr val="0070C0"/>
                </a:solidFill>
                <a:cs typeface="B Traffic" pitchFamily="2" charset="-78"/>
              </a:rPr>
              <a:t>برنامه ریزی روحیه کار گروهی را افزایش میدهد                                    در نتیجه کارایی سازمان افزایش می یابد  </a:t>
            </a:r>
            <a:endParaRPr lang="en-US" altLang="en-US" sz="2400" b="1" dirty="0">
              <a:solidFill>
                <a:srgbClr val="0070C0"/>
              </a:solidFill>
              <a:cs typeface="B Traffic" pitchFamily="2" charset="-78"/>
            </a:endParaRPr>
          </a:p>
        </p:txBody>
      </p:sp>
      <p:sp>
        <p:nvSpPr>
          <p:cNvPr id="11" name="Left Arrow 10"/>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
        <p:nvSpPr>
          <p:cNvPr id="12" name="Rectangle 11"/>
          <p:cNvSpPr/>
          <p:nvPr/>
        </p:nvSpPr>
        <p:spPr>
          <a:xfrm rot="16200000">
            <a:off x="-1619931" y="2801033"/>
            <a:ext cx="4419597" cy="646331"/>
          </a:xfrm>
          <a:prstGeom prst="rect">
            <a:avLst/>
          </a:prstGeom>
        </p:spPr>
        <p:txBody>
          <a:bodyPr wrap="square">
            <a:spAutoFit/>
          </a:bodyPr>
          <a:lstStyle/>
          <a:p>
            <a:r>
              <a:rPr lang="fa-IR" sz="3600" dirty="0" smtClean="0">
                <a:solidFill>
                  <a:srgbClr val="C00000"/>
                </a:solidFill>
                <a:cs typeface="2  Kaj" pitchFamily="2" charset="-78"/>
              </a:rPr>
              <a:t>اصول و مفاهيم  مديريت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anim calcmode="lin" valueType="num">
                                      <p:cBhvr additive="base">
                                        <p:cTn id="3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 calcmode="lin" valueType="num">
                                      <p:cBhvr additive="base">
                                        <p:cTn id="3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anim calcmode="lin" valueType="num">
                                      <p:cBhvr additive="base">
                                        <p:cTn id="4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
                                            <p:txEl>
                                              <p:pRg st="0" end="0"/>
                                            </p:txEl>
                                          </p:spTgt>
                                        </p:tgtEl>
                                        <p:attrNameLst>
                                          <p:attrName>style.visibility</p:attrName>
                                        </p:attrNameLst>
                                      </p:cBhvr>
                                      <p:to>
                                        <p:strVal val="visible"/>
                                      </p:to>
                                    </p:set>
                                    <p:anim calcmode="lin" valueType="num">
                                      <p:cBhvr additive="base">
                                        <p:cTn id="4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
                                            <p:txEl>
                                              <p:pRg st="0" end="0"/>
                                            </p:txEl>
                                          </p:spTgt>
                                        </p:tgtEl>
                                        <p:attrNameLst>
                                          <p:attrName>style.visibility</p:attrName>
                                        </p:attrNameLst>
                                      </p:cBhvr>
                                      <p:to>
                                        <p:strVal val="visible"/>
                                      </p:to>
                                    </p:set>
                                    <p:anim calcmode="lin" valueType="num">
                                      <p:cBhvr additive="base">
                                        <p:cTn id="5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0">
                                            <p:txEl>
                                              <p:pRg st="0" end="0"/>
                                            </p:txEl>
                                          </p:spTgt>
                                        </p:tgtEl>
                                        <p:attrNameLst>
                                          <p:attrName>style.visibility</p:attrName>
                                        </p:attrNameLst>
                                      </p:cBhvr>
                                      <p:to>
                                        <p:strVal val="visible"/>
                                      </p:to>
                                    </p:set>
                                    <p:anim calcmode="lin" valueType="num">
                                      <p:cBhvr additive="base">
                                        <p:cTn id="61"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build="p"/>
      <p:bldP spid="5" grpId="0" build="p"/>
      <p:bldP spid="6" grpId="0" build="p"/>
      <p:bldP spid="7" grpId="0" build="p"/>
      <p:bldP spid="8" grpId="0" build="p"/>
      <p:bldP spid="1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0487"/>
            <a:ext cx="8077200" cy="6767513"/>
          </a:xfrm>
        </p:spPr>
        <p:txBody>
          <a:bodyPr>
            <a:normAutofit/>
          </a:bodyPr>
          <a:lstStyle/>
          <a:p>
            <a:pPr marL="365760" indent="-256032" algn="r" eaLnBrk="1" fontAlgn="auto" hangingPunct="1">
              <a:spcAft>
                <a:spcPts val="0"/>
              </a:spcAft>
              <a:buFont typeface="Wingdings 3"/>
              <a:buNone/>
              <a:defRPr/>
            </a:pPr>
            <a:endParaRPr lang="en-US" sz="3200" dirty="0" smtClean="0">
              <a:solidFill>
                <a:schemeClr val="accent1"/>
              </a:solidFill>
              <a:cs typeface="B Nazanin" pitchFamily="2" charset="-78"/>
            </a:endParaRPr>
          </a:p>
          <a:p>
            <a:pPr marL="365760" indent="-256032" algn="r" eaLnBrk="1" fontAlgn="auto" hangingPunct="1">
              <a:spcAft>
                <a:spcPts val="0"/>
              </a:spcAft>
              <a:buFont typeface="Wingdings 3"/>
              <a:buNone/>
              <a:defRPr/>
            </a:pPr>
            <a:r>
              <a:rPr lang="fa-IR" sz="2800" b="1" dirty="0" smtClean="0">
                <a:solidFill>
                  <a:srgbClr val="7030A0"/>
                </a:solidFill>
              </a:rPr>
              <a:t>حیات </a:t>
            </a:r>
            <a:r>
              <a:rPr lang="fa-IR" sz="2800" b="1" dirty="0">
                <a:solidFill>
                  <a:srgbClr val="7030A0"/>
                </a:solidFill>
              </a:rPr>
              <a:t>، افتخار وغرور یک کشوربه توسعه موارد زير بستگی </a:t>
            </a:r>
            <a:r>
              <a:rPr lang="fa-IR" sz="2800" b="1" dirty="0" smtClean="0">
                <a:solidFill>
                  <a:srgbClr val="7030A0"/>
                </a:solidFill>
              </a:rPr>
              <a:t>دارد: </a:t>
            </a:r>
          </a:p>
          <a:p>
            <a:pPr marL="365760" indent="-256032" algn="r" eaLnBrk="1" fontAlgn="auto" hangingPunct="1">
              <a:spcAft>
                <a:spcPts val="0"/>
              </a:spcAft>
              <a:buFont typeface="Wingdings 3"/>
              <a:buNone/>
              <a:defRPr/>
            </a:pPr>
            <a:r>
              <a:rPr lang="fa-IR" sz="2800" b="1" dirty="0" smtClean="0">
                <a:solidFill>
                  <a:srgbClr val="7030A0"/>
                </a:solidFill>
              </a:rPr>
              <a:t> </a:t>
            </a:r>
            <a:r>
              <a:rPr lang="fa-IR" sz="2300" b="1" dirty="0" smtClean="0"/>
              <a:t>1- </a:t>
            </a:r>
            <a:r>
              <a:rPr lang="fa-IR" sz="2300" b="1" dirty="0" smtClean="0">
                <a:effectLst>
                  <a:outerShdw blurRad="38100" dist="38100" dir="2700000" algn="tl">
                    <a:srgbClr val="000000">
                      <a:alpha val="43137"/>
                    </a:srgbClr>
                  </a:outerShdw>
                </a:effectLst>
              </a:rPr>
              <a:t>فرهنگی  2- اجتماعی   </a:t>
            </a:r>
            <a:r>
              <a:rPr lang="en-US" sz="2300" b="1" dirty="0" smtClean="0">
                <a:effectLst>
                  <a:outerShdw blurRad="38100" dist="38100" dir="2700000" algn="tl">
                    <a:srgbClr val="000000">
                      <a:alpha val="43137"/>
                    </a:srgbClr>
                  </a:outerShdw>
                </a:effectLst>
              </a:rPr>
              <a:t> </a:t>
            </a:r>
            <a:r>
              <a:rPr lang="fa-IR" sz="2300" b="1" dirty="0" smtClean="0">
                <a:effectLst>
                  <a:outerShdw blurRad="38100" dist="38100" dir="2700000" algn="tl">
                    <a:srgbClr val="000000">
                      <a:alpha val="43137"/>
                    </a:srgbClr>
                  </a:outerShdw>
                </a:effectLst>
              </a:rPr>
              <a:t>3- سیاسی  </a:t>
            </a:r>
            <a:r>
              <a:rPr lang="en-US" sz="2300" b="1" dirty="0" smtClean="0">
                <a:effectLst>
                  <a:outerShdw blurRad="38100" dist="38100" dir="2700000" algn="tl">
                    <a:srgbClr val="000000">
                      <a:alpha val="43137"/>
                    </a:srgbClr>
                  </a:outerShdw>
                </a:effectLst>
              </a:rPr>
              <a:t> </a:t>
            </a:r>
            <a:r>
              <a:rPr lang="fa-IR" sz="2300" b="1" dirty="0" smtClean="0">
                <a:effectLst>
                  <a:outerShdw blurRad="38100" dist="38100" dir="2700000" algn="tl">
                    <a:srgbClr val="000000">
                      <a:alpha val="43137"/>
                    </a:srgbClr>
                  </a:outerShdw>
                </a:effectLst>
              </a:rPr>
              <a:t>4- نظامی    </a:t>
            </a:r>
            <a:r>
              <a:rPr lang="en-US" sz="2300" b="1" dirty="0" smtClean="0">
                <a:effectLst>
                  <a:outerShdw blurRad="38100" dist="38100" dir="2700000" algn="tl">
                    <a:srgbClr val="000000">
                      <a:alpha val="43137"/>
                    </a:srgbClr>
                  </a:outerShdw>
                </a:effectLst>
              </a:rPr>
              <a:t> </a:t>
            </a:r>
            <a:r>
              <a:rPr lang="fa-IR" sz="2300" b="1" dirty="0" smtClean="0">
                <a:effectLst>
                  <a:outerShdw blurRad="38100" dist="38100" dir="2700000" algn="tl">
                    <a:srgbClr val="000000">
                      <a:alpha val="43137"/>
                    </a:srgbClr>
                  </a:outerShdw>
                </a:effectLst>
              </a:rPr>
              <a:t>5- اقتصادی</a:t>
            </a:r>
          </a:p>
          <a:p>
            <a:pPr marL="859536" lvl="2" algn="ctr" eaLnBrk="1" fontAlgn="auto" hangingPunct="1">
              <a:spcAft>
                <a:spcPts val="0"/>
              </a:spcAft>
              <a:buFont typeface="Wingdings 2"/>
              <a:buNone/>
              <a:defRPr/>
            </a:pPr>
            <a:r>
              <a:rPr lang="fa-IR" sz="3000" b="1" dirty="0" smtClean="0"/>
              <a:t>که </a:t>
            </a:r>
            <a:r>
              <a:rPr lang="fa-IR" sz="3000" b="1" dirty="0"/>
              <a:t>مهمترین آنها </a:t>
            </a:r>
            <a:r>
              <a:rPr lang="fa-IR" sz="3000" b="1" dirty="0" smtClean="0"/>
              <a:t>    </a:t>
            </a:r>
            <a:r>
              <a:rPr lang="fa-IR" sz="4000" b="1" u="sng" dirty="0" smtClean="0">
                <a:solidFill>
                  <a:srgbClr val="FF0000"/>
                </a:solidFill>
              </a:rPr>
              <a:t>اقتصادی</a:t>
            </a:r>
            <a:r>
              <a:rPr lang="fa-IR" sz="3000" b="1" dirty="0" smtClean="0"/>
              <a:t>      است </a:t>
            </a:r>
            <a:r>
              <a:rPr lang="fa-IR" sz="3000" dirty="0">
                <a:solidFill>
                  <a:srgbClr val="002060"/>
                </a:solidFill>
              </a:rPr>
              <a:t>.</a:t>
            </a:r>
            <a:endParaRPr lang="en-US" sz="3000" dirty="0">
              <a:solidFill>
                <a:srgbClr val="002060"/>
              </a:solidFill>
            </a:endParaRPr>
          </a:p>
          <a:p>
            <a:pPr marL="365760" indent="-256032" algn="r" eaLnBrk="1" fontAlgn="auto" hangingPunct="1">
              <a:spcAft>
                <a:spcPts val="0"/>
              </a:spcAft>
              <a:buFont typeface="Wingdings 3"/>
              <a:buNone/>
              <a:defRPr/>
            </a:pPr>
            <a:r>
              <a:rPr lang="fa-IR" sz="3200" b="1" dirty="0">
                <a:solidFill>
                  <a:srgbClr val="7030A0"/>
                </a:solidFill>
              </a:rPr>
              <a:t>عواملی </a:t>
            </a:r>
            <a:r>
              <a:rPr lang="fa-IR" sz="3200" b="1" dirty="0" smtClean="0">
                <a:solidFill>
                  <a:srgbClr val="7030A0"/>
                </a:solidFill>
              </a:rPr>
              <a:t>كه در </a:t>
            </a:r>
            <a:r>
              <a:rPr lang="fa-IR" sz="3200" b="1" dirty="0">
                <a:solidFill>
                  <a:srgbClr val="7030A0"/>
                </a:solidFill>
              </a:rPr>
              <a:t>توسعه اقتصادی یک کشور موثر است </a:t>
            </a:r>
            <a:r>
              <a:rPr lang="fa-IR" sz="3200" b="1" dirty="0" smtClean="0">
                <a:solidFill>
                  <a:srgbClr val="7030A0"/>
                </a:solidFill>
              </a:rPr>
              <a:t>:</a:t>
            </a:r>
            <a:endParaRPr lang="en-US" sz="3200" b="1" dirty="0">
              <a:solidFill>
                <a:srgbClr val="7030A0"/>
              </a:solidFill>
            </a:endParaRPr>
          </a:p>
          <a:p>
            <a:pPr marL="365760" indent="-256032" algn="ctr" eaLnBrk="1" fontAlgn="auto" hangingPunct="1">
              <a:spcAft>
                <a:spcPts val="0"/>
              </a:spcAft>
              <a:buFont typeface="Wingdings 3"/>
              <a:buNone/>
              <a:defRPr/>
            </a:pPr>
            <a:r>
              <a:rPr lang="fa-IR" b="1" dirty="0" smtClean="0">
                <a:effectLst>
                  <a:outerShdw blurRad="38100" dist="38100" dir="2700000" algn="tl">
                    <a:srgbClr val="000000">
                      <a:alpha val="43137"/>
                    </a:srgbClr>
                  </a:outerShdw>
                </a:effectLst>
              </a:rPr>
              <a:t>1</a:t>
            </a:r>
            <a:r>
              <a:rPr lang="fa-IR" sz="2400" b="1" dirty="0" smtClean="0">
                <a:effectLst>
                  <a:outerShdw blurRad="38100" dist="38100" dir="2700000" algn="tl">
                    <a:srgbClr val="000000">
                      <a:alpha val="43137"/>
                    </a:srgbClr>
                  </a:outerShdw>
                </a:effectLst>
              </a:rPr>
              <a:t>- مدیریت   </a:t>
            </a:r>
            <a:r>
              <a:rPr lang="en-US" sz="2400" b="1" dirty="0" smtClean="0">
                <a:effectLst>
                  <a:outerShdw blurRad="38100" dist="38100" dir="2700000" algn="tl">
                    <a:srgbClr val="000000">
                      <a:alpha val="43137"/>
                    </a:srgbClr>
                  </a:outerShdw>
                </a:effectLst>
              </a:rPr>
              <a:t>    </a:t>
            </a:r>
            <a:r>
              <a:rPr lang="fa-IR" sz="2400" b="1" dirty="0" smtClean="0">
                <a:effectLst>
                  <a:outerShdw blurRad="38100" dist="38100" dir="2700000" algn="tl">
                    <a:srgbClr val="000000">
                      <a:alpha val="43137"/>
                    </a:srgbClr>
                  </a:outerShdw>
                </a:effectLst>
              </a:rPr>
              <a:t>2- منابع طبیعی </a:t>
            </a:r>
            <a:r>
              <a:rPr lang="en-US" sz="2400" b="1" dirty="0" smtClean="0">
                <a:effectLst>
                  <a:outerShdw blurRad="38100" dist="38100" dir="2700000" algn="tl">
                    <a:srgbClr val="000000">
                      <a:alpha val="43137"/>
                    </a:srgbClr>
                  </a:outerShdw>
                </a:effectLst>
              </a:rPr>
              <a:t>         </a:t>
            </a:r>
            <a:r>
              <a:rPr lang="fa-IR" sz="2400" b="1" dirty="0" smtClean="0">
                <a:effectLst>
                  <a:outerShdw blurRad="38100" dist="38100" dir="2700000" algn="tl">
                    <a:srgbClr val="000000">
                      <a:alpha val="43137"/>
                    </a:srgbClr>
                  </a:outerShdw>
                </a:effectLst>
              </a:rPr>
              <a:t>3- </a:t>
            </a:r>
            <a:r>
              <a:rPr lang="fa-IR" sz="2400" b="1" dirty="0">
                <a:effectLst>
                  <a:outerShdw blurRad="38100" dist="38100" dir="2700000" algn="tl">
                    <a:srgbClr val="000000">
                      <a:alpha val="43137"/>
                    </a:srgbClr>
                  </a:outerShdw>
                </a:effectLst>
              </a:rPr>
              <a:t>دستیابی به بازار </a:t>
            </a:r>
            <a:r>
              <a:rPr lang="fa-IR" sz="2400" b="1" dirty="0" smtClean="0">
                <a:effectLst>
                  <a:outerShdw blurRad="38100" dist="38100" dir="2700000" algn="tl">
                    <a:srgbClr val="000000">
                      <a:alpha val="43137"/>
                    </a:srgbClr>
                  </a:outerShdw>
                </a:effectLst>
              </a:rPr>
              <a:t>جهانی</a:t>
            </a:r>
            <a:r>
              <a:rPr lang="en-US" sz="2400" b="1" dirty="0" smtClean="0">
                <a:effectLst>
                  <a:outerShdw blurRad="38100" dist="38100" dir="2700000" algn="tl">
                    <a:srgbClr val="000000">
                      <a:alpha val="43137"/>
                    </a:srgbClr>
                  </a:outerShdw>
                </a:effectLst>
              </a:rPr>
              <a:t>                    </a:t>
            </a:r>
            <a:r>
              <a:rPr lang="fa-IR" sz="2400" b="1" dirty="0" smtClean="0"/>
              <a:t> </a:t>
            </a:r>
            <a:r>
              <a:rPr lang="en-US" sz="2400" b="1" dirty="0" smtClean="0"/>
              <a:t>  </a:t>
            </a:r>
            <a:endParaRPr lang="en-US" sz="2400" b="1" dirty="0"/>
          </a:p>
        </p:txBody>
      </p:sp>
      <p:sp>
        <p:nvSpPr>
          <p:cNvPr id="4" name="Rectangle 3"/>
          <p:cNvSpPr/>
          <p:nvPr/>
        </p:nvSpPr>
        <p:spPr>
          <a:xfrm>
            <a:off x="2743200" y="4343400"/>
            <a:ext cx="5715000" cy="2062103"/>
          </a:xfrm>
          <a:prstGeom prst="rect">
            <a:avLst/>
          </a:prstGeom>
        </p:spPr>
        <p:txBody>
          <a:bodyPr wrap="square">
            <a:spAutoFit/>
          </a:bodyPr>
          <a:lstStyle/>
          <a:p>
            <a:pPr marL="365760" indent="-256032" algn="r" rtl="1">
              <a:defRPr/>
            </a:pPr>
            <a:r>
              <a:rPr lang="fa-IR" sz="3200" b="1" dirty="0" smtClean="0">
                <a:solidFill>
                  <a:srgbClr val="7030A0"/>
                </a:solidFill>
                <a:cs typeface="B Traffic" pitchFamily="2" charset="-78"/>
              </a:rPr>
              <a:t>منابع طبیعی</a:t>
            </a:r>
            <a:endParaRPr lang="en-US" sz="3200" b="1" dirty="0" smtClean="0">
              <a:solidFill>
                <a:srgbClr val="7030A0"/>
              </a:solidFill>
              <a:cs typeface="B Traffic" pitchFamily="2" charset="-78"/>
            </a:endParaRPr>
          </a:p>
          <a:p>
            <a:pPr marL="365760" indent="-256032" algn="r" rtl="1">
              <a:defRPr/>
            </a:pPr>
            <a:endParaRPr lang="en-US" sz="2400" b="1" dirty="0" smtClean="0">
              <a:solidFill>
                <a:srgbClr val="7030A0"/>
              </a:solidFill>
              <a:cs typeface="B Traffic" pitchFamily="2" charset="-78"/>
            </a:endParaRPr>
          </a:p>
          <a:p>
            <a:pPr marL="365760" indent="-256032" algn="ctr" rtl="1">
              <a:defRPr/>
            </a:pPr>
            <a:r>
              <a:rPr lang="fa-IR" sz="2400" b="1" dirty="0" smtClean="0">
                <a:cs typeface="B Traffic" pitchFamily="2" charset="-78"/>
              </a:rPr>
              <a:t>1</a:t>
            </a:r>
            <a:r>
              <a:rPr lang="en-US" sz="2400" b="1" dirty="0" smtClean="0">
                <a:cs typeface="B Traffic" pitchFamily="2" charset="-78"/>
              </a:rPr>
              <a:t>-</a:t>
            </a:r>
            <a:r>
              <a:rPr lang="fa-IR" sz="2400" b="1" dirty="0" smtClean="0">
                <a:cs typeface="B Traffic" pitchFamily="2" charset="-78"/>
              </a:rPr>
              <a:t>نیروی کار موثر که کارآمد وموثر باشد</a:t>
            </a:r>
            <a:r>
              <a:rPr lang="en-US" sz="2400" b="1" dirty="0" smtClean="0">
                <a:cs typeface="B Traffic" pitchFamily="2" charset="-78"/>
              </a:rPr>
              <a:t>  </a:t>
            </a:r>
            <a:endParaRPr lang="fa-IR" sz="2400" b="1" dirty="0" smtClean="0">
              <a:cs typeface="B Traffic" pitchFamily="2" charset="-78"/>
            </a:endParaRPr>
          </a:p>
          <a:p>
            <a:pPr marL="365760" indent="-256032" algn="ctr" rtl="1">
              <a:defRPr/>
            </a:pPr>
            <a:r>
              <a:rPr lang="fa-IR" sz="2400" b="1" dirty="0" smtClean="0">
                <a:cs typeface="B Traffic" pitchFamily="2" charset="-78"/>
              </a:rPr>
              <a:t>2</a:t>
            </a:r>
            <a:r>
              <a:rPr lang="en-US" sz="2400" b="1" dirty="0" smtClean="0">
                <a:cs typeface="B Traffic" pitchFamily="2" charset="-78"/>
              </a:rPr>
              <a:t>-</a:t>
            </a:r>
            <a:r>
              <a:rPr lang="fa-IR" sz="2400" b="1" dirty="0" smtClean="0">
                <a:cs typeface="B Traffic" pitchFamily="2" charset="-78"/>
              </a:rPr>
              <a:t>معادن : ماده اولیه برای هر تولید </a:t>
            </a:r>
            <a:r>
              <a:rPr lang="en-US" sz="2400" b="1" dirty="0" smtClean="0">
                <a:cs typeface="B Traffic" pitchFamily="2" charset="-78"/>
              </a:rPr>
              <a:t>       </a:t>
            </a:r>
            <a:endParaRPr lang="fa-IR" sz="2400" b="1" dirty="0" smtClean="0">
              <a:cs typeface="B Traffic" pitchFamily="2" charset="-78"/>
            </a:endParaRPr>
          </a:p>
          <a:p>
            <a:pPr marL="365760" indent="-256032" algn="ctr" rtl="1">
              <a:defRPr/>
            </a:pPr>
            <a:r>
              <a:rPr lang="fa-IR" sz="2400" b="1" dirty="0" smtClean="0">
                <a:cs typeface="B Traffic" pitchFamily="2" charset="-78"/>
              </a:rPr>
              <a:t>3</a:t>
            </a:r>
            <a:r>
              <a:rPr lang="en-US" sz="2400" b="1" dirty="0" smtClean="0">
                <a:cs typeface="B Traffic" pitchFamily="2" charset="-78"/>
              </a:rPr>
              <a:t>-</a:t>
            </a:r>
            <a:r>
              <a:rPr lang="fa-IR" sz="2400" b="1" dirty="0" smtClean="0">
                <a:cs typeface="B Traffic" pitchFamily="2" charset="-78"/>
              </a:rPr>
              <a:t>انرژی : فسیلی ، هسته ای</a:t>
            </a:r>
            <a:r>
              <a:rPr lang="en-US" sz="2400" b="1" dirty="0" smtClean="0">
                <a:cs typeface="B Traffic" pitchFamily="2" charset="-78"/>
              </a:rPr>
              <a:t>               </a:t>
            </a:r>
          </a:p>
        </p:txBody>
      </p:sp>
      <p:sp>
        <p:nvSpPr>
          <p:cNvPr id="5" name="Left Arrow 4"/>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
        <p:nvSpPr>
          <p:cNvPr id="7" name="Rectangle 6"/>
          <p:cNvSpPr/>
          <p:nvPr/>
        </p:nvSpPr>
        <p:spPr>
          <a:xfrm rot="16200000">
            <a:off x="-1772331" y="3563032"/>
            <a:ext cx="4419597" cy="646331"/>
          </a:xfrm>
          <a:prstGeom prst="rect">
            <a:avLst/>
          </a:prstGeom>
        </p:spPr>
        <p:txBody>
          <a:bodyPr wrap="square">
            <a:spAutoFit/>
          </a:bodyPr>
          <a:lstStyle/>
          <a:p>
            <a:r>
              <a:rPr lang="fa-IR" sz="3600" dirty="0" smtClean="0">
                <a:solidFill>
                  <a:srgbClr val="C00000"/>
                </a:solidFill>
                <a:cs typeface="2  Kaj" pitchFamily="2" charset="-78"/>
              </a:rPr>
              <a:t>اصول و مفاهيم  مديريت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anim calcmode="lin" valueType="num">
                                      <p:cBhvr additive="base">
                                        <p:cTn id="3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4">
                                            <p:txEl>
                                              <p:pRg st="2" end="2"/>
                                            </p:txEl>
                                          </p:spTgt>
                                        </p:tgtEl>
                                        <p:attrNameLst>
                                          <p:attrName>style.visibility</p:attrName>
                                        </p:attrNameLst>
                                      </p:cBhvr>
                                      <p:to>
                                        <p:strVal val="visible"/>
                                      </p:to>
                                    </p:set>
                                    <p:anim calcmode="lin" valueType="num">
                                      <p:cBhvr additive="base">
                                        <p:cTn id="4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4">
                                            <p:txEl>
                                              <p:pRg st="3" end="3"/>
                                            </p:txEl>
                                          </p:spTgt>
                                        </p:tgtEl>
                                        <p:attrNameLst>
                                          <p:attrName>style.visibility</p:attrName>
                                        </p:attrNameLst>
                                      </p:cBhvr>
                                      <p:to>
                                        <p:strVal val="visible"/>
                                      </p:to>
                                    </p:set>
                                    <p:anim calcmode="lin" valueType="num">
                                      <p:cBhvr additive="base">
                                        <p:cTn id="4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4">
                                            <p:txEl>
                                              <p:pRg st="4" end="4"/>
                                            </p:txEl>
                                          </p:spTgt>
                                        </p:tgtEl>
                                        <p:attrNameLst>
                                          <p:attrName>style.visibility</p:attrName>
                                        </p:attrNameLst>
                                      </p:cBhvr>
                                      <p:to>
                                        <p:strVal val="visible"/>
                                      </p:to>
                                    </p:set>
                                    <p:anim calcmode="lin" valueType="num">
                                      <p:cBhvr additive="base">
                                        <p:cTn id="5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990600" y="0"/>
            <a:ext cx="7010400"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400" b="1" i="0" u="none" strike="noStrike" cap="none" normalizeH="0" baseline="0" dirty="0" smtClean="0">
                <a:ln>
                  <a:noFill/>
                </a:ln>
                <a:solidFill>
                  <a:srgbClr val="C00000"/>
                </a:solidFill>
                <a:effectLst/>
                <a:latin typeface="Calibri" pitchFamily="34" charset="0"/>
                <a:ea typeface="Calibri" pitchFamily="34" charset="0"/>
                <a:cs typeface="B Traffic" pitchFamily="2" charset="-78"/>
              </a:rPr>
              <a:t>محدوديتهاي برنامه ريزي : </a:t>
            </a:r>
            <a:endParaRPr kumimoji="0" lang="en-US" sz="4400" b="0" i="0" u="none" strike="noStrike" cap="none" normalizeH="0" baseline="0" dirty="0" smtClean="0">
              <a:ln>
                <a:noFill/>
              </a:ln>
              <a:solidFill>
                <a:srgbClr val="C00000"/>
              </a:solidFill>
              <a:effectLst/>
              <a:latin typeface="Arial" pitchFamily="34" charset="0"/>
              <a:cs typeface="Arial" pitchFamily="34" charset="0"/>
            </a:endParaRPr>
          </a:p>
        </p:txBody>
      </p:sp>
      <p:sp>
        <p:nvSpPr>
          <p:cNvPr id="3" name="Rectangle 2"/>
          <p:cNvSpPr/>
          <p:nvPr/>
        </p:nvSpPr>
        <p:spPr>
          <a:xfrm>
            <a:off x="990600" y="1143000"/>
            <a:ext cx="7772400" cy="400110"/>
          </a:xfrm>
          <a:prstGeom prst="rect">
            <a:avLst/>
          </a:prstGeom>
        </p:spPr>
        <p:txBody>
          <a:bodyPr wrap="square">
            <a:spAutoFit/>
          </a:bodyPr>
          <a:lstStyle/>
          <a:p>
            <a:pPr algn="r"/>
            <a:r>
              <a:rPr lang="fa-IR" sz="2000" b="1" dirty="0" smtClean="0">
                <a:latin typeface="Calibri" pitchFamily="34" charset="0"/>
                <a:ea typeface="Calibri" pitchFamily="34" charset="0"/>
                <a:cs typeface="B Traffic" pitchFamily="2" charset="-78"/>
              </a:rPr>
              <a:t>1-با توجه به صرف هزينه و وقت ، تعهدي براي تحقق اهداف بدست نمي دهد</a:t>
            </a:r>
            <a:endParaRPr lang="fa-IR" sz="2000" b="1" dirty="0"/>
          </a:p>
        </p:txBody>
      </p:sp>
      <p:sp>
        <p:nvSpPr>
          <p:cNvPr id="4" name="Rectangle 3"/>
          <p:cNvSpPr/>
          <p:nvPr/>
        </p:nvSpPr>
        <p:spPr>
          <a:xfrm>
            <a:off x="2438400" y="2362200"/>
            <a:ext cx="6400800" cy="707886"/>
          </a:xfrm>
          <a:prstGeom prst="rect">
            <a:avLst/>
          </a:prstGeom>
        </p:spPr>
        <p:txBody>
          <a:bodyPr wrap="square">
            <a:spAutoFit/>
          </a:bodyPr>
          <a:lstStyle/>
          <a:p>
            <a:pPr lvl="0" algn="ctr" rtl="1" eaLnBrk="0" fontAlgn="base" hangingPunct="0">
              <a:spcBef>
                <a:spcPct val="0"/>
              </a:spcBef>
              <a:spcAft>
                <a:spcPct val="0"/>
              </a:spcAft>
            </a:pPr>
            <a:r>
              <a:rPr lang="fa-IR" sz="2000" b="1" dirty="0" smtClean="0">
                <a:latin typeface="Calibri" pitchFamily="34" charset="0"/>
                <a:ea typeface="Calibri" pitchFamily="34" charset="0"/>
                <a:cs typeface="B Traffic" pitchFamily="2" charset="-78"/>
              </a:rPr>
              <a:t>2- به علت صرف هزينه و وقت، سازمان هاي كوچك از انجام </a:t>
            </a:r>
          </a:p>
          <a:p>
            <a:pPr lvl="0" algn="ctr" rtl="1" eaLnBrk="0" fontAlgn="base" hangingPunct="0">
              <a:spcBef>
                <a:spcPct val="0"/>
              </a:spcBef>
              <a:spcAft>
                <a:spcPct val="0"/>
              </a:spcAft>
            </a:pPr>
            <a:r>
              <a:rPr lang="fa-IR" sz="2000" b="1" dirty="0" smtClean="0">
                <a:latin typeface="Calibri" pitchFamily="34" charset="0"/>
                <a:ea typeface="Calibri" pitchFamily="34" charset="0"/>
                <a:cs typeface="B Traffic" pitchFamily="2" charset="-78"/>
              </a:rPr>
              <a:t>عمل برنامه ريزي خودداري مي كنند. </a:t>
            </a:r>
            <a:endParaRPr lang="en-US" sz="2000" b="1" dirty="0" smtClean="0">
              <a:latin typeface="Arial" pitchFamily="34" charset="0"/>
              <a:cs typeface="Arial" pitchFamily="34" charset="0"/>
            </a:endParaRPr>
          </a:p>
        </p:txBody>
      </p:sp>
      <p:sp>
        <p:nvSpPr>
          <p:cNvPr id="5" name="Rectangle 4"/>
          <p:cNvSpPr/>
          <p:nvPr/>
        </p:nvSpPr>
        <p:spPr>
          <a:xfrm>
            <a:off x="990600" y="3810000"/>
            <a:ext cx="8153400" cy="430887"/>
          </a:xfrm>
          <a:prstGeom prst="rect">
            <a:avLst/>
          </a:prstGeom>
        </p:spPr>
        <p:txBody>
          <a:bodyPr wrap="square">
            <a:spAutoFit/>
          </a:bodyPr>
          <a:lstStyle/>
          <a:p>
            <a:pPr lvl="0" algn="justLow" rtl="1" eaLnBrk="0" fontAlgn="base" hangingPunct="0">
              <a:spcBef>
                <a:spcPct val="0"/>
              </a:spcBef>
              <a:spcAft>
                <a:spcPct val="0"/>
              </a:spcAft>
            </a:pPr>
            <a:r>
              <a:rPr lang="fa-IR" sz="2200" b="1" dirty="0" smtClean="0">
                <a:latin typeface="Calibri" pitchFamily="34" charset="0"/>
                <a:ea typeface="Calibri" pitchFamily="34" charset="0"/>
                <a:cs typeface="B Traffic" pitchFamily="2" charset="-78"/>
              </a:rPr>
              <a:t>3- حركت را در تمام سطوح سازمان در كوتاه مدت</a:t>
            </a:r>
            <a:r>
              <a:rPr lang="fa-IR" sz="2200" b="1" dirty="0" smtClean="0">
                <a:solidFill>
                  <a:srgbClr val="00B050"/>
                </a:solidFill>
                <a:latin typeface="Calibri" pitchFamily="34" charset="0"/>
                <a:ea typeface="Calibri" pitchFamily="34" charset="0"/>
                <a:cs typeface="B Traffic" pitchFamily="2" charset="-78"/>
              </a:rPr>
              <a:t> مشكل </a:t>
            </a:r>
            <a:r>
              <a:rPr lang="fa-IR" sz="2200" b="1" dirty="0" smtClean="0">
                <a:latin typeface="Calibri" pitchFamily="34" charset="0"/>
                <a:ea typeface="Calibri" pitchFamily="34" charset="0"/>
                <a:cs typeface="B Traffic" pitchFamily="2" charset="-78"/>
              </a:rPr>
              <a:t>يا</a:t>
            </a:r>
            <a:r>
              <a:rPr lang="fa-IR" sz="2200" b="1" dirty="0" smtClean="0">
                <a:solidFill>
                  <a:srgbClr val="00B050"/>
                </a:solidFill>
                <a:latin typeface="Calibri" pitchFamily="34" charset="0"/>
                <a:ea typeface="Calibri" pitchFamily="34" charset="0"/>
                <a:cs typeface="B Traffic" pitchFamily="2" charset="-78"/>
              </a:rPr>
              <a:t> كند </a:t>
            </a:r>
            <a:r>
              <a:rPr lang="fa-IR" sz="2200" b="1" dirty="0" smtClean="0">
                <a:latin typeface="Calibri" pitchFamily="34" charset="0"/>
                <a:ea typeface="Calibri" pitchFamily="34" charset="0"/>
                <a:cs typeface="B Traffic" pitchFamily="2" charset="-78"/>
              </a:rPr>
              <a:t>مي كند. </a:t>
            </a:r>
            <a:endParaRPr lang="en-US" sz="2200" b="1" dirty="0" smtClean="0">
              <a:latin typeface="Arial" pitchFamily="34" charset="0"/>
              <a:cs typeface="Arial" pitchFamily="34" charset="0"/>
            </a:endParaRPr>
          </a:p>
        </p:txBody>
      </p:sp>
      <p:sp>
        <p:nvSpPr>
          <p:cNvPr id="6" name="Rectangle 5"/>
          <p:cNvSpPr/>
          <p:nvPr/>
        </p:nvSpPr>
        <p:spPr>
          <a:xfrm>
            <a:off x="1066800" y="4953000"/>
            <a:ext cx="8077200" cy="461665"/>
          </a:xfrm>
          <a:prstGeom prst="rect">
            <a:avLst/>
          </a:prstGeom>
        </p:spPr>
        <p:txBody>
          <a:bodyPr wrap="square">
            <a:spAutoFit/>
          </a:bodyPr>
          <a:lstStyle/>
          <a:p>
            <a:pPr lvl="0" algn="justLow" rtl="1" eaLnBrk="0" fontAlgn="base" hangingPunct="0">
              <a:spcBef>
                <a:spcPct val="0"/>
              </a:spcBef>
              <a:spcAft>
                <a:spcPct val="0"/>
              </a:spcAft>
            </a:pPr>
            <a:r>
              <a:rPr lang="fa-IR" sz="2400" b="1" dirty="0" smtClean="0">
                <a:latin typeface="Calibri" pitchFamily="34" charset="0"/>
                <a:ea typeface="Calibri" pitchFamily="34" charset="0"/>
                <a:cs typeface="B Traffic" pitchFamily="2" charset="-78"/>
              </a:rPr>
              <a:t>4- برنامه ريزي بيشتر براساس احتمالات و حدس است تا بر يقين. </a:t>
            </a:r>
            <a:endParaRPr lang="fa-IR" sz="2400" b="1" dirty="0" smtClean="0">
              <a:latin typeface="Arial" pitchFamily="34" charset="0"/>
              <a:cs typeface="Arial" pitchFamily="34" charset="0"/>
            </a:endParaRPr>
          </a:p>
        </p:txBody>
      </p:sp>
      <p:sp>
        <p:nvSpPr>
          <p:cNvPr id="8" name="Rectangle 7"/>
          <p:cNvSpPr/>
          <p:nvPr/>
        </p:nvSpPr>
        <p:spPr>
          <a:xfrm rot="16200000">
            <a:off x="-1619931" y="2801033"/>
            <a:ext cx="4419597" cy="646331"/>
          </a:xfrm>
          <a:prstGeom prst="rect">
            <a:avLst/>
          </a:prstGeom>
        </p:spPr>
        <p:txBody>
          <a:bodyPr wrap="square">
            <a:spAutoFit/>
          </a:bodyPr>
          <a:lstStyle/>
          <a:p>
            <a:r>
              <a:rPr lang="fa-IR" sz="3600" dirty="0" smtClean="0">
                <a:solidFill>
                  <a:srgbClr val="C00000"/>
                </a:solidFill>
                <a:cs typeface="2  Kaj" pitchFamily="2" charset="-78"/>
              </a:rPr>
              <a:t>اصول و مفاهيم  مديريت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3352800" y="304800"/>
            <a:ext cx="2496196"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fa-IR" sz="3600" b="1" i="0" u="none" strike="noStrike" cap="none" normalizeH="0" baseline="0" dirty="0" smtClean="0">
                <a:ln>
                  <a:noFill/>
                </a:ln>
                <a:solidFill>
                  <a:srgbClr val="C00000"/>
                </a:solidFill>
                <a:effectLst/>
                <a:latin typeface="Calibri" pitchFamily="34" charset="0"/>
                <a:ea typeface="Calibri" pitchFamily="34" charset="0"/>
                <a:cs typeface="B Traffic" pitchFamily="2" charset="-78"/>
              </a:rPr>
              <a:t>سازماندهی</a:t>
            </a:r>
            <a:endParaRPr kumimoji="0" lang="fa-IR" sz="3600" b="0" i="0" u="none" strike="noStrike" cap="none" normalizeH="0" baseline="0" dirty="0" smtClean="0">
              <a:ln>
                <a:noFill/>
              </a:ln>
              <a:solidFill>
                <a:srgbClr val="C00000"/>
              </a:solidFill>
              <a:effectLst/>
              <a:latin typeface="Arial" pitchFamily="34" charset="0"/>
              <a:cs typeface="Arial" pitchFamily="34" charset="0"/>
            </a:endParaRPr>
          </a:p>
        </p:txBody>
      </p:sp>
      <p:sp>
        <p:nvSpPr>
          <p:cNvPr id="3" name="Rectangle 2"/>
          <p:cNvSpPr/>
          <p:nvPr/>
        </p:nvSpPr>
        <p:spPr>
          <a:xfrm>
            <a:off x="1066800" y="1066800"/>
            <a:ext cx="8077200" cy="830997"/>
          </a:xfrm>
          <a:prstGeom prst="rect">
            <a:avLst/>
          </a:prstGeom>
        </p:spPr>
        <p:txBody>
          <a:bodyPr wrap="square">
            <a:spAutoFit/>
          </a:bodyPr>
          <a:lstStyle/>
          <a:p>
            <a:pPr algn="ctr"/>
            <a:r>
              <a:rPr lang="fa-IR" sz="2400" b="1" dirty="0" smtClean="0">
                <a:solidFill>
                  <a:srgbClr val="0070C0"/>
                </a:solidFill>
              </a:rPr>
              <a:t>. عده ای سازمان را تشریک مساعی و همکاری گروهی از افراد </a:t>
            </a:r>
          </a:p>
          <a:p>
            <a:pPr algn="ctr"/>
            <a:r>
              <a:rPr lang="fa-IR" sz="2400" b="1" dirty="0" smtClean="0">
                <a:solidFill>
                  <a:srgbClr val="0070C0"/>
                </a:solidFill>
              </a:rPr>
              <a:t>برای رسیدن به هدف یا هدفهای تعیین شده ، می دانند . </a:t>
            </a:r>
            <a:endParaRPr lang="fa-IR" sz="2400" b="1" dirty="0">
              <a:solidFill>
                <a:srgbClr val="0070C0"/>
              </a:solidFill>
            </a:endParaRPr>
          </a:p>
        </p:txBody>
      </p:sp>
      <p:sp>
        <p:nvSpPr>
          <p:cNvPr id="4" name="Rectangle 3"/>
          <p:cNvSpPr/>
          <p:nvPr/>
        </p:nvSpPr>
        <p:spPr>
          <a:xfrm>
            <a:off x="1066800" y="2438400"/>
            <a:ext cx="8077200" cy="830997"/>
          </a:xfrm>
          <a:prstGeom prst="rect">
            <a:avLst/>
          </a:prstGeom>
        </p:spPr>
        <p:txBody>
          <a:bodyPr wrap="square">
            <a:spAutoFit/>
          </a:bodyPr>
          <a:lstStyle/>
          <a:p>
            <a:pPr algn="ctr"/>
            <a:r>
              <a:rPr lang="fa-IR" sz="2400" b="1" dirty="0" smtClean="0"/>
              <a:t>اندیشمند دیگری آن را روابط منظم افرادی که دارای وظایف مختلف ، ولی هدف مشترک هستند ، توصیف می کند .</a:t>
            </a:r>
            <a:endParaRPr lang="fa-IR" sz="2400" b="1" dirty="0"/>
          </a:p>
        </p:txBody>
      </p:sp>
      <p:sp>
        <p:nvSpPr>
          <p:cNvPr id="5" name="Rectangle 4"/>
          <p:cNvSpPr/>
          <p:nvPr/>
        </p:nvSpPr>
        <p:spPr>
          <a:xfrm>
            <a:off x="1066800" y="3962400"/>
            <a:ext cx="8077200" cy="2246769"/>
          </a:xfrm>
          <a:prstGeom prst="rect">
            <a:avLst/>
          </a:prstGeom>
        </p:spPr>
        <p:txBody>
          <a:bodyPr wrap="square">
            <a:spAutoFit/>
          </a:bodyPr>
          <a:lstStyle/>
          <a:p>
            <a:pPr algn="ctr"/>
            <a:r>
              <a:rPr lang="fa-IR" sz="2800" b="1" dirty="0" smtClean="0"/>
              <a:t>بعضی از صاحبنظران « سازمان را مجموعه ای از روابط منظم و عقلایی می دانند که بین گروهی از افراد که وظایف پیچیده  و متعددی را انجام میدهند و کثرت تعداد آنان به قدری است که نمی توانند با هم در تماس نزدیک باشند ، برای تامین هدفهای مشترک خاصی برقرار می شود ». </a:t>
            </a:r>
            <a:endParaRPr lang="fa-IR" sz="2800" b="1" dirty="0"/>
          </a:p>
        </p:txBody>
      </p:sp>
      <p:sp>
        <p:nvSpPr>
          <p:cNvPr id="6" name="Left Arrow 5"/>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
        <p:nvSpPr>
          <p:cNvPr id="7" name="Rectangle 6"/>
          <p:cNvSpPr/>
          <p:nvPr/>
        </p:nvSpPr>
        <p:spPr>
          <a:xfrm rot="16200000">
            <a:off x="-1619931" y="2801033"/>
            <a:ext cx="4419597" cy="646331"/>
          </a:xfrm>
          <a:prstGeom prst="rect">
            <a:avLst/>
          </a:prstGeom>
        </p:spPr>
        <p:txBody>
          <a:bodyPr wrap="square">
            <a:spAutoFit/>
          </a:bodyPr>
          <a:lstStyle/>
          <a:p>
            <a:r>
              <a:rPr lang="fa-IR" sz="3600" dirty="0" smtClean="0">
                <a:solidFill>
                  <a:srgbClr val="C00000"/>
                </a:solidFill>
                <a:cs typeface="2  Kaj" pitchFamily="2" charset="-78"/>
              </a:rPr>
              <a:t>اصول و مفاهيم  مديريت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352800" y="381000"/>
            <a:ext cx="2496196"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fa-IR" sz="3600" b="1" i="0" u="none" strike="noStrike" cap="none" normalizeH="0" baseline="0" dirty="0" smtClean="0">
                <a:ln>
                  <a:noFill/>
                </a:ln>
                <a:solidFill>
                  <a:srgbClr val="C00000"/>
                </a:solidFill>
                <a:effectLst/>
                <a:latin typeface="Calibri" pitchFamily="34" charset="0"/>
                <a:ea typeface="Calibri" pitchFamily="34" charset="0"/>
                <a:cs typeface="B Traffic" pitchFamily="2" charset="-78"/>
              </a:rPr>
              <a:t>سازماندهی</a:t>
            </a:r>
            <a:endParaRPr kumimoji="0" lang="fa-IR" sz="3600" b="0" i="0" u="none" strike="noStrike" cap="none" normalizeH="0" baseline="0" dirty="0" smtClean="0">
              <a:ln>
                <a:noFill/>
              </a:ln>
              <a:solidFill>
                <a:srgbClr val="C00000"/>
              </a:solidFill>
              <a:effectLst/>
              <a:latin typeface="Arial" pitchFamily="34" charset="0"/>
              <a:cs typeface="Arial" pitchFamily="34" charset="0"/>
            </a:endParaRPr>
          </a:p>
        </p:txBody>
      </p:sp>
      <p:sp>
        <p:nvSpPr>
          <p:cNvPr id="54273" name="Rectangle 1"/>
          <p:cNvSpPr>
            <a:spLocks noChangeArrowheads="1"/>
          </p:cNvSpPr>
          <p:nvPr/>
        </p:nvSpPr>
        <p:spPr bwMode="auto">
          <a:xfrm>
            <a:off x="990600" y="1580106"/>
            <a:ext cx="76962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3600" b="0" i="0" u="none" strike="noStrike" cap="none" normalizeH="0" baseline="0" dirty="0" smtClean="0">
                <a:ln>
                  <a:noFill/>
                </a:ln>
                <a:solidFill>
                  <a:srgbClr val="0070C0"/>
                </a:solidFill>
                <a:effectLst/>
                <a:latin typeface="Calibri" pitchFamily="34" charset="0"/>
                <a:ea typeface="Calibri" pitchFamily="34" charset="0"/>
                <a:cs typeface="B Traffic" pitchFamily="2" charset="-78"/>
              </a:rPr>
              <a:t>« </a:t>
            </a:r>
            <a:r>
              <a:rPr kumimoji="0" lang="fa-IR" sz="3600" b="0" i="0" u="none" strike="noStrike" cap="none" normalizeH="0" baseline="0" dirty="0" smtClean="0">
                <a:ln>
                  <a:noFill/>
                </a:ln>
                <a:effectLst/>
                <a:latin typeface="Calibri" pitchFamily="34" charset="0"/>
                <a:ea typeface="Calibri" pitchFamily="34" charset="0"/>
                <a:cs typeface="B Traffic" pitchFamily="2" charset="-78"/>
              </a:rPr>
              <a:t>سازمان</a:t>
            </a:r>
            <a:r>
              <a:rPr kumimoji="0" lang="fa-IR" sz="3600" b="0" i="0" u="none" strike="noStrike" cap="none" normalizeH="0" baseline="0" dirty="0" smtClean="0">
                <a:ln>
                  <a:noFill/>
                </a:ln>
                <a:solidFill>
                  <a:srgbClr val="0070C0"/>
                </a:solidFill>
                <a:effectLst/>
                <a:latin typeface="Calibri" pitchFamily="34" charset="0"/>
                <a:ea typeface="Calibri" pitchFamily="34" charset="0"/>
                <a:cs typeface="B Traffic" pitchFamily="2" charset="-78"/>
              </a:rPr>
              <a:t> عبارتست از ؛ </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sz="3600" b="0" i="0" u="none" strike="noStrike" cap="none" normalizeH="0" baseline="0" dirty="0" smtClean="0">
                <a:ln>
                  <a:noFill/>
                </a:ln>
                <a:solidFill>
                  <a:srgbClr val="0070C0"/>
                </a:solidFill>
                <a:effectLst/>
                <a:latin typeface="Calibri" pitchFamily="34" charset="0"/>
                <a:ea typeface="Calibri" pitchFamily="34" charset="0"/>
                <a:cs typeface="B Traffic" pitchFamily="2" charset="-78"/>
              </a:rPr>
              <a:t>مجموعه ی همکاری گروهی از افراد ،  </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sz="3600" b="0" i="0" u="none" strike="noStrike" cap="none" normalizeH="0" baseline="0" dirty="0" smtClean="0">
                <a:ln>
                  <a:noFill/>
                </a:ln>
                <a:solidFill>
                  <a:srgbClr val="0070C0"/>
                </a:solidFill>
                <a:effectLst/>
                <a:latin typeface="Calibri" pitchFamily="34" charset="0"/>
                <a:ea typeface="Calibri" pitchFamily="34" charset="0"/>
                <a:cs typeface="B Traffic" pitchFamily="2" charset="-78"/>
              </a:rPr>
              <a:t>برای رسیدن  به هدفی مشخص و معین ،</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sz="3600" b="0" i="0" u="none" strike="noStrike" cap="none" normalizeH="0" baseline="0" dirty="0" smtClean="0">
                <a:ln>
                  <a:noFill/>
                </a:ln>
                <a:solidFill>
                  <a:srgbClr val="0070C0"/>
                </a:solidFill>
                <a:effectLst/>
                <a:latin typeface="Calibri" pitchFamily="34" charset="0"/>
                <a:ea typeface="Calibri" pitchFamily="34" charset="0"/>
                <a:cs typeface="B Traffic" pitchFamily="2" charset="-78"/>
              </a:rPr>
              <a:t> با استفاده از  تواناییها ،  لوازم ، ابزار ، مواد ، </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sz="3600" b="0" i="0" u="none" strike="noStrike" cap="none" normalizeH="0" baseline="0" dirty="0" smtClean="0">
                <a:ln>
                  <a:noFill/>
                </a:ln>
                <a:solidFill>
                  <a:srgbClr val="0070C0"/>
                </a:solidFill>
                <a:effectLst/>
                <a:latin typeface="Calibri" pitchFamily="34" charset="0"/>
                <a:ea typeface="Calibri" pitchFamily="34" charset="0"/>
                <a:cs typeface="B Traffic" pitchFamily="2" charset="-78"/>
              </a:rPr>
              <a:t>و روشهای انجام دادن کار ، </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sz="3600" b="0" i="0" u="none" strike="noStrike" cap="none" normalizeH="0" baseline="0" dirty="0" smtClean="0">
                <a:ln>
                  <a:noFill/>
                </a:ln>
                <a:solidFill>
                  <a:srgbClr val="0070C0"/>
                </a:solidFill>
                <a:effectLst/>
                <a:latin typeface="Calibri" pitchFamily="34" charset="0"/>
                <a:ea typeface="Calibri" pitchFamily="34" charset="0"/>
                <a:cs typeface="B Traffic" pitchFamily="2" charset="-78"/>
              </a:rPr>
              <a:t> تحت هدایت و هماهنگی نظامی ویژه و معین ».  </a:t>
            </a:r>
            <a:endParaRPr kumimoji="0" lang="fa-IR" sz="3600" b="0" i="0" u="none" strike="noStrike" cap="none" normalizeH="0" baseline="0" dirty="0" smtClean="0">
              <a:ln>
                <a:noFill/>
              </a:ln>
              <a:solidFill>
                <a:srgbClr val="0070C0"/>
              </a:solidFill>
              <a:effectLst/>
              <a:latin typeface="Arial" pitchFamily="34" charset="0"/>
              <a:cs typeface="Arial" pitchFamily="34" charset="0"/>
            </a:endParaRPr>
          </a:p>
        </p:txBody>
      </p:sp>
      <p:sp>
        <p:nvSpPr>
          <p:cNvPr id="4" name="Left Arrow 3"/>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
        <p:nvSpPr>
          <p:cNvPr id="5" name="Rectangle 4"/>
          <p:cNvSpPr/>
          <p:nvPr/>
        </p:nvSpPr>
        <p:spPr>
          <a:xfrm rot="16200000">
            <a:off x="-1619931" y="2801033"/>
            <a:ext cx="4419597" cy="646331"/>
          </a:xfrm>
          <a:prstGeom prst="rect">
            <a:avLst/>
          </a:prstGeom>
        </p:spPr>
        <p:txBody>
          <a:bodyPr wrap="square">
            <a:spAutoFit/>
          </a:bodyPr>
          <a:lstStyle/>
          <a:p>
            <a:r>
              <a:rPr lang="fa-IR" sz="3600" dirty="0" smtClean="0">
                <a:solidFill>
                  <a:srgbClr val="C00000"/>
                </a:solidFill>
                <a:cs typeface="2  Kaj" pitchFamily="2" charset="-78"/>
              </a:rPr>
              <a:t>اصول و مفاهيم  مديريت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4273">
                                            <p:txEl>
                                              <p:pRg st="0" end="0"/>
                                            </p:txEl>
                                          </p:spTgt>
                                        </p:tgtEl>
                                        <p:attrNameLst>
                                          <p:attrName>style.visibility</p:attrName>
                                        </p:attrNameLst>
                                      </p:cBhvr>
                                      <p:to>
                                        <p:strVal val="visible"/>
                                      </p:to>
                                    </p:set>
                                    <p:anim calcmode="lin" valueType="num">
                                      <p:cBhvr additive="base">
                                        <p:cTn id="7" dur="500" fill="hold"/>
                                        <p:tgtEl>
                                          <p:spTgt spid="5427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27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4273">
                                            <p:txEl>
                                              <p:pRg st="1" end="1"/>
                                            </p:txEl>
                                          </p:spTgt>
                                        </p:tgtEl>
                                        <p:attrNameLst>
                                          <p:attrName>style.visibility</p:attrName>
                                        </p:attrNameLst>
                                      </p:cBhvr>
                                      <p:to>
                                        <p:strVal val="visible"/>
                                      </p:to>
                                    </p:set>
                                    <p:anim calcmode="lin" valueType="num">
                                      <p:cBhvr additive="base">
                                        <p:cTn id="13" dur="500" fill="hold"/>
                                        <p:tgtEl>
                                          <p:spTgt spid="5427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27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4273">
                                            <p:txEl>
                                              <p:pRg st="2" end="2"/>
                                            </p:txEl>
                                          </p:spTgt>
                                        </p:tgtEl>
                                        <p:attrNameLst>
                                          <p:attrName>style.visibility</p:attrName>
                                        </p:attrNameLst>
                                      </p:cBhvr>
                                      <p:to>
                                        <p:strVal val="visible"/>
                                      </p:to>
                                    </p:set>
                                    <p:anim calcmode="lin" valueType="num">
                                      <p:cBhvr additive="base">
                                        <p:cTn id="19" dur="500" fill="hold"/>
                                        <p:tgtEl>
                                          <p:spTgt spid="5427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27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4273">
                                            <p:txEl>
                                              <p:pRg st="3" end="3"/>
                                            </p:txEl>
                                          </p:spTgt>
                                        </p:tgtEl>
                                        <p:attrNameLst>
                                          <p:attrName>style.visibility</p:attrName>
                                        </p:attrNameLst>
                                      </p:cBhvr>
                                      <p:to>
                                        <p:strVal val="visible"/>
                                      </p:to>
                                    </p:set>
                                    <p:anim calcmode="lin" valueType="num">
                                      <p:cBhvr additive="base">
                                        <p:cTn id="25" dur="500" fill="hold"/>
                                        <p:tgtEl>
                                          <p:spTgt spid="5427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27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4273">
                                            <p:txEl>
                                              <p:pRg st="4" end="4"/>
                                            </p:txEl>
                                          </p:spTgt>
                                        </p:tgtEl>
                                        <p:attrNameLst>
                                          <p:attrName>style.visibility</p:attrName>
                                        </p:attrNameLst>
                                      </p:cBhvr>
                                      <p:to>
                                        <p:strVal val="visible"/>
                                      </p:to>
                                    </p:set>
                                    <p:anim calcmode="lin" valueType="num">
                                      <p:cBhvr additive="base">
                                        <p:cTn id="31" dur="500" fill="hold"/>
                                        <p:tgtEl>
                                          <p:spTgt spid="5427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27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4273">
                                            <p:txEl>
                                              <p:pRg st="5" end="5"/>
                                            </p:txEl>
                                          </p:spTgt>
                                        </p:tgtEl>
                                        <p:attrNameLst>
                                          <p:attrName>style.visibility</p:attrName>
                                        </p:attrNameLst>
                                      </p:cBhvr>
                                      <p:to>
                                        <p:strVal val="visible"/>
                                      </p:to>
                                    </p:set>
                                    <p:anim calcmode="lin" valueType="num">
                                      <p:cBhvr additive="base">
                                        <p:cTn id="37" dur="500" fill="hold"/>
                                        <p:tgtEl>
                                          <p:spTgt spid="5427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27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1600200" y="0"/>
            <a:ext cx="5864106"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0" i="0" u="none" strike="noStrike" cap="none" normalizeH="0" baseline="0" dirty="0" smtClean="0">
                <a:ln>
                  <a:noFill/>
                </a:ln>
                <a:solidFill>
                  <a:srgbClr val="C00000"/>
                </a:solidFill>
                <a:effectLst/>
                <a:latin typeface="Calibri" pitchFamily="34" charset="0"/>
                <a:ea typeface="Calibri" pitchFamily="34" charset="0"/>
                <a:cs typeface="B Traffic" pitchFamily="2" charset="-78"/>
              </a:rPr>
              <a:t>   اجزای تشکیل دهنده سازمان : </a:t>
            </a:r>
            <a:endParaRPr kumimoji="0" lang="fa-IR" sz="4000" b="0" i="0" u="none" strike="noStrike" cap="none" normalizeH="0" baseline="0" dirty="0" smtClean="0">
              <a:ln>
                <a:noFill/>
              </a:ln>
              <a:solidFill>
                <a:srgbClr val="C00000"/>
              </a:solidFill>
              <a:effectLst/>
              <a:latin typeface="Arial" pitchFamily="34" charset="0"/>
              <a:cs typeface="Arial" pitchFamily="34" charset="0"/>
            </a:endParaRPr>
          </a:p>
        </p:txBody>
      </p:sp>
      <p:sp>
        <p:nvSpPr>
          <p:cNvPr id="3" name="Rectangle 2"/>
          <p:cNvSpPr/>
          <p:nvPr/>
        </p:nvSpPr>
        <p:spPr>
          <a:xfrm>
            <a:off x="6096000" y="685800"/>
            <a:ext cx="2706190" cy="584775"/>
          </a:xfrm>
          <a:prstGeom prst="rect">
            <a:avLst/>
          </a:prstGeom>
        </p:spPr>
        <p:txBody>
          <a:bodyPr wrap="none">
            <a:spAutoFit/>
          </a:bodyPr>
          <a:lstStyle/>
          <a:p>
            <a:r>
              <a:rPr lang="fa-IR" sz="3200" dirty="0" smtClean="0">
                <a:solidFill>
                  <a:srgbClr val="0070C0"/>
                </a:solidFill>
              </a:rPr>
              <a:t>1-نیروی انسانی : </a:t>
            </a:r>
            <a:endParaRPr lang="fa-IR" sz="3200" dirty="0">
              <a:solidFill>
                <a:srgbClr val="0070C0"/>
              </a:solidFill>
            </a:endParaRPr>
          </a:p>
        </p:txBody>
      </p:sp>
      <p:sp>
        <p:nvSpPr>
          <p:cNvPr id="4" name="Rectangle 3"/>
          <p:cNvSpPr/>
          <p:nvPr/>
        </p:nvSpPr>
        <p:spPr>
          <a:xfrm>
            <a:off x="914400" y="1295400"/>
            <a:ext cx="7330853" cy="523220"/>
          </a:xfrm>
          <a:prstGeom prst="rect">
            <a:avLst/>
          </a:prstGeom>
        </p:spPr>
        <p:txBody>
          <a:bodyPr wrap="none">
            <a:spAutoFit/>
          </a:bodyPr>
          <a:lstStyle/>
          <a:p>
            <a:r>
              <a:rPr lang="fa-IR" sz="2800" b="1" dirty="0" smtClean="0"/>
              <a:t>نیروی انسانی علاوه بر آنکه نقش اصلی و حیاتی دارد </a:t>
            </a:r>
            <a:endParaRPr lang="fa-IR" sz="2800" b="1" dirty="0"/>
          </a:p>
        </p:txBody>
      </p:sp>
      <p:sp>
        <p:nvSpPr>
          <p:cNvPr id="5" name="Rectangle 4"/>
          <p:cNvSpPr/>
          <p:nvPr/>
        </p:nvSpPr>
        <p:spPr>
          <a:xfrm>
            <a:off x="2438400" y="2133601"/>
            <a:ext cx="4889483" cy="461665"/>
          </a:xfrm>
          <a:prstGeom prst="rect">
            <a:avLst/>
          </a:prstGeom>
        </p:spPr>
        <p:txBody>
          <a:bodyPr wrap="square">
            <a:spAutoFit/>
          </a:bodyPr>
          <a:lstStyle/>
          <a:p>
            <a:r>
              <a:rPr lang="fa-IR" sz="2400" b="1" dirty="0" smtClean="0">
                <a:solidFill>
                  <a:srgbClr val="FF0000"/>
                </a:solidFill>
              </a:rPr>
              <a:t>خلاق ، سازنده و پویا    </a:t>
            </a:r>
            <a:r>
              <a:rPr lang="fa-IR" sz="2400" b="1" dirty="0" smtClean="0"/>
              <a:t>نیز هست </a:t>
            </a:r>
            <a:endParaRPr lang="fa-IR" sz="2400" b="1" dirty="0"/>
          </a:p>
        </p:txBody>
      </p:sp>
      <p:sp>
        <p:nvSpPr>
          <p:cNvPr id="6" name="Rectangle 5"/>
          <p:cNvSpPr/>
          <p:nvPr/>
        </p:nvSpPr>
        <p:spPr>
          <a:xfrm>
            <a:off x="1143000" y="2743200"/>
            <a:ext cx="8001000" cy="830997"/>
          </a:xfrm>
          <a:prstGeom prst="rect">
            <a:avLst/>
          </a:prstGeom>
        </p:spPr>
        <p:txBody>
          <a:bodyPr wrap="square">
            <a:spAutoFit/>
          </a:bodyPr>
          <a:lstStyle/>
          <a:p>
            <a:pPr algn="ctr"/>
            <a:r>
              <a:rPr lang="fa-IR" sz="2400" b="1" dirty="0" smtClean="0"/>
              <a:t>نیروی انسانی با تلاش و کوشش و ایجاد هماهنگی در </a:t>
            </a:r>
          </a:p>
          <a:p>
            <a:pPr algn="ctr"/>
            <a:r>
              <a:rPr lang="fa-IR" sz="2400" b="1" dirty="0" smtClean="0"/>
              <a:t>بکارگیری اجزای دیگر ، سازمان را تحقق می بخشد </a:t>
            </a:r>
            <a:endParaRPr lang="fa-IR" sz="2400" b="1" dirty="0"/>
          </a:p>
        </p:txBody>
      </p:sp>
      <p:sp>
        <p:nvSpPr>
          <p:cNvPr id="7" name="Rectangle 6"/>
          <p:cNvSpPr/>
          <p:nvPr/>
        </p:nvSpPr>
        <p:spPr>
          <a:xfrm>
            <a:off x="1219200" y="3581400"/>
            <a:ext cx="7620000" cy="1569660"/>
          </a:xfrm>
          <a:prstGeom prst="rect">
            <a:avLst/>
          </a:prstGeom>
        </p:spPr>
        <p:txBody>
          <a:bodyPr wrap="square">
            <a:spAutoFit/>
          </a:bodyPr>
          <a:lstStyle/>
          <a:p>
            <a:pPr algn="ctr"/>
            <a:r>
              <a:rPr lang="fa-IR" sz="2400" b="1" dirty="0" smtClean="0">
                <a:solidFill>
                  <a:srgbClr val="0070C0"/>
                </a:solidFill>
              </a:rPr>
              <a:t>در بعضی جوامع ، نیروی انسانی را مساوی و در ردیف سایر اجزای تشکیل دهنده سازمان دانسته اند و حتی دامنه ی سقوط فکری خود را تا آنجا ادامه داده اند ، که آن را نوعی لوازم و ابزار کار تلقی می کنند . </a:t>
            </a:r>
            <a:endParaRPr lang="fa-IR" sz="2400" b="1" dirty="0">
              <a:solidFill>
                <a:srgbClr val="0070C0"/>
              </a:solidFill>
            </a:endParaRPr>
          </a:p>
        </p:txBody>
      </p:sp>
      <p:sp>
        <p:nvSpPr>
          <p:cNvPr id="8" name="Rectangle 7"/>
          <p:cNvSpPr/>
          <p:nvPr/>
        </p:nvSpPr>
        <p:spPr>
          <a:xfrm>
            <a:off x="304800" y="5257800"/>
            <a:ext cx="8534400" cy="1077218"/>
          </a:xfrm>
          <a:prstGeom prst="rect">
            <a:avLst/>
          </a:prstGeom>
        </p:spPr>
        <p:txBody>
          <a:bodyPr wrap="square">
            <a:spAutoFit/>
          </a:bodyPr>
          <a:lstStyle/>
          <a:p>
            <a:pPr algn="ctr"/>
            <a:r>
              <a:rPr lang="fa-IR" sz="3200" dirty="0" smtClean="0">
                <a:solidFill>
                  <a:srgbClr val="FF0000"/>
                </a:solidFill>
              </a:rPr>
              <a:t>بدون وجود نیروی انسانی ؛ سازمان به هیچ وجه </a:t>
            </a:r>
          </a:p>
          <a:p>
            <a:pPr algn="ctr"/>
            <a:r>
              <a:rPr lang="fa-IR" sz="3200" dirty="0" smtClean="0">
                <a:solidFill>
                  <a:srgbClr val="FF0000"/>
                </a:solidFill>
              </a:rPr>
              <a:t>نمی تواند مصداق پیدا کند . </a:t>
            </a:r>
            <a:endParaRPr lang="fa-IR" sz="3200" dirty="0">
              <a:solidFill>
                <a:srgbClr val="FF0000"/>
              </a:solidFill>
            </a:endParaRPr>
          </a:p>
        </p:txBody>
      </p:sp>
      <p:sp>
        <p:nvSpPr>
          <p:cNvPr id="9" name="Left Arrow 8"/>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
        <p:nvSpPr>
          <p:cNvPr id="10" name="Rectangle 9"/>
          <p:cNvSpPr/>
          <p:nvPr/>
        </p:nvSpPr>
        <p:spPr>
          <a:xfrm rot="16200000">
            <a:off x="-1619931" y="2801033"/>
            <a:ext cx="4419597" cy="646331"/>
          </a:xfrm>
          <a:prstGeom prst="rect">
            <a:avLst/>
          </a:prstGeom>
        </p:spPr>
        <p:txBody>
          <a:bodyPr wrap="square">
            <a:spAutoFit/>
          </a:bodyPr>
          <a:lstStyle/>
          <a:p>
            <a:r>
              <a:rPr lang="fa-IR" sz="3600" dirty="0" smtClean="0">
                <a:solidFill>
                  <a:srgbClr val="C00000"/>
                </a:solidFill>
                <a:cs typeface="2  Kaj" pitchFamily="2" charset="-78"/>
              </a:rPr>
              <a:t>اصول و مفاهيم  مديريت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anim calcmode="lin" valueType="num">
                                      <p:cBhvr additive="base">
                                        <p:cTn id="3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anim calcmode="lin" valueType="num">
                                      <p:cBhvr additive="base">
                                        <p:cTn id="3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xEl>
                                              <p:pRg st="0" end="0"/>
                                            </p:txEl>
                                          </p:spTgt>
                                        </p:tgtEl>
                                        <p:attrNameLst>
                                          <p:attrName>style.visibility</p:attrName>
                                        </p:attrNameLst>
                                      </p:cBhvr>
                                      <p:to>
                                        <p:strVal val="visible"/>
                                      </p:to>
                                    </p:set>
                                    <p:anim calcmode="lin" valueType="num">
                                      <p:cBhvr additive="base">
                                        <p:cTn id="4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
                                            <p:txEl>
                                              <p:pRg st="1" end="1"/>
                                            </p:txEl>
                                          </p:spTgt>
                                        </p:tgtEl>
                                        <p:attrNameLst>
                                          <p:attrName>style.visibility</p:attrName>
                                        </p:attrNameLst>
                                      </p:cBhvr>
                                      <p:to>
                                        <p:strVal val="visible"/>
                                      </p:to>
                                    </p:set>
                                    <p:anim calcmode="lin" valueType="num">
                                      <p:cBhvr additive="base">
                                        <p:cTn id="49"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P spid="7" grpId="0" build="p"/>
      <p:bldP spid="8"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676400" y="0"/>
            <a:ext cx="5864106"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0" i="0" u="none" strike="noStrike" cap="none" normalizeH="0" baseline="0" dirty="0" smtClean="0">
                <a:ln>
                  <a:noFill/>
                </a:ln>
                <a:solidFill>
                  <a:srgbClr val="C00000"/>
                </a:solidFill>
                <a:effectLst/>
                <a:latin typeface="Calibri" pitchFamily="34" charset="0"/>
                <a:ea typeface="Calibri" pitchFamily="34" charset="0"/>
                <a:cs typeface="B Traffic" pitchFamily="2" charset="-78"/>
              </a:rPr>
              <a:t>   اجزای تشکیل دهنده سازمان : </a:t>
            </a:r>
            <a:endParaRPr kumimoji="0" lang="fa-IR" sz="4000" b="0" i="0" u="none" strike="noStrike" cap="none" normalizeH="0" baseline="0" dirty="0" smtClean="0">
              <a:ln>
                <a:noFill/>
              </a:ln>
              <a:solidFill>
                <a:srgbClr val="C00000"/>
              </a:solidFill>
              <a:effectLst/>
              <a:latin typeface="Arial" pitchFamily="34" charset="0"/>
              <a:cs typeface="Arial" pitchFamily="34" charset="0"/>
            </a:endParaRPr>
          </a:p>
        </p:txBody>
      </p:sp>
      <p:sp>
        <p:nvSpPr>
          <p:cNvPr id="3" name="Rectangle 2"/>
          <p:cNvSpPr/>
          <p:nvPr/>
        </p:nvSpPr>
        <p:spPr>
          <a:xfrm>
            <a:off x="5715000" y="762000"/>
            <a:ext cx="2778325" cy="584775"/>
          </a:xfrm>
          <a:prstGeom prst="rect">
            <a:avLst/>
          </a:prstGeom>
        </p:spPr>
        <p:txBody>
          <a:bodyPr wrap="none">
            <a:spAutoFit/>
          </a:bodyPr>
          <a:lstStyle/>
          <a:p>
            <a:r>
              <a:rPr lang="fa-IR" sz="3200" dirty="0" smtClean="0">
                <a:solidFill>
                  <a:srgbClr val="0070C0"/>
                </a:solidFill>
              </a:rPr>
              <a:t>2-کار و همکاری : </a:t>
            </a:r>
            <a:endParaRPr lang="fa-IR" sz="3200" dirty="0">
              <a:solidFill>
                <a:srgbClr val="0070C0"/>
              </a:solidFill>
            </a:endParaRPr>
          </a:p>
        </p:txBody>
      </p:sp>
      <p:sp>
        <p:nvSpPr>
          <p:cNvPr id="4" name="Rectangle 3"/>
          <p:cNvSpPr/>
          <p:nvPr/>
        </p:nvSpPr>
        <p:spPr>
          <a:xfrm>
            <a:off x="990600" y="1295400"/>
            <a:ext cx="8153400" cy="830997"/>
          </a:xfrm>
          <a:prstGeom prst="rect">
            <a:avLst/>
          </a:prstGeom>
        </p:spPr>
        <p:txBody>
          <a:bodyPr wrap="square">
            <a:spAutoFit/>
          </a:bodyPr>
          <a:lstStyle/>
          <a:p>
            <a:pPr algn="ctr"/>
            <a:r>
              <a:rPr lang="fa-IR" sz="2400" dirty="0" smtClean="0"/>
              <a:t>حاصل تلاش نیروی انسانی در استفاده از مواد و ابزار و روشهای مورد</a:t>
            </a:r>
          </a:p>
          <a:p>
            <a:pPr algn="ctr"/>
            <a:r>
              <a:rPr lang="fa-IR" sz="2400" dirty="0" smtClean="0"/>
              <a:t> استفاده برای رسیدن  به هدف سازمان به شکل کار ارائه می شود </a:t>
            </a:r>
            <a:endParaRPr lang="fa-IR" sz="2400" dirty="0"/>
          </a:p>
        </p:txBody>
      </p:sp>
      <p:sp>
        <p:nvSpPr>
          <p:cNvPr id="5" name="Rectangle 4"/>
          <p:cNvSpPr/>
          <p:nvPr/>
        </p:nvSpPr>
        <p:spPr>
          <a:xfrm>
            <a:off x="3124200" y="2286000"/>
            <a:ext cx="1981200" cy="646331"/>
          </a:xfrm>
          <a:prstGeom prst="rect">
            <a:avLst/>
          </a:prstGeom>
        </p:spPr>
        <p:txBody>
          <a:bodyPr wrap="square">
            <a:spAutoFit/>
          </a:bodyPr>
          <a:lstStyle/>
          <a:p>
            <a:r>
              <a:rPr lang="fa-IR" sz="3600" dirty="0" smtClean="0"/>
              <a:t>بنابراین</a:t>
            </a:r>
            <a:endParaRPr lang="fa-IR" sz="3600" dirty="0"/>
          </a:p>
        </p:txBody>
      </p:sp>
      <p:sp>
        <p:nvSpPr>
          <p:cNvPr id="6" name="Rectangle 5"/>
          <p:cNvSpPr/>
          <p:nvPr/>
        </p:nvSpPr>
        <p:spPr>
          <a:xfrm>
            <a:off x="990600" y="3048000"/>
            <a:ext cx="7924800" cy="830997"/>
          </a:xfrm>
          <a:prstGeom prst="rect">
            <a:avLst/>
          </a:prstGeom>
        </p:spPr>
        <p:txBody>
          <a:bodyPr wrap="square">
            <a:spAutoFit/>
          </a:bodyPr>
          <a:lstStyle/>
          <a:p>
            <a:r>
              <a:rPr lang="fa-IR" sz="2400" dirty="0" smtClean="0">
                <a:solidFill>
                  <a:srgbClr val="0070C0"/>
                </a:solidFill>
              </a:rPr>
              <a:t>هر قدر نیروی انسانی از نظر دانش ، کمال ، توانایی و تخصص ورزیده تر باشد ، موفقیت سازمان در رسیدن به اهدافش نیز قطعی تر خواهد بود</a:t>
            </a:r>
            <a:endParaRPr lang="fa-IR" sz="2400" dirty="0">
              <a:solidFill>
                <a:srgbClr val="0070C0"/>
              </a:solidFill>
            </a:endParaRPr>
          </a:p>
        </p:txBody>
      </p:sp>
      <p:sp>
        <p:nvSpPr>
          <p:cNvPr id="52225" name="Rectangle 1"/>
          <p:cNvSpPr>
            <a:spLocks noChangeArrowheads="1"/>
          </p:cNvSpPr>
          <p:nvPr/>
        </p:nvSpPr>
        <p:spPr bwMode="auto">
          <a:xfrm>
            <a:off x="3810000" y="4038600"/>
            <a:ext cx="3171060"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rgbClr val="FF0000"/>
                </a:solidFill>
                <a:effectLst/>
                <a:latin typeface="Calibri" pitchFamily="34" charset="0"/>
                <a:ea typeface="Calibri" pitchFamily="34" charset="0"/>
                <a:cs typeface="B Traffic" pitchFamily="2" charset="-78"/>
              </a:rPr>
              <a:t>شاید این سوال پیش آید که:</a:t>
            </a:r>
            <a:endParaRPr kumimoji="0" lang="fa-IR"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9" name="Rectangle 8"/>
          <p:cNvSpPr/>
          <p:nvPr/>
        </p:nvSpPr>
        <p:spPr>
          <a:xfrm>
            <a:off x="2590800" y="4724400"/>
            <a:ext cx="6239209" cy="584775"/>
          </a:xfrm>
          <a:prstGeom prst="rect">
            <a:avLst/>
          </a:prstGeom>
        </p:spPr>
        <p:txBody>
          <a:bodyPr wrap="none">
            <a:spAutoFit/>
          </a:bodyPr>
          <a:lstStyle/>
          <a:p>
            <a:r>
              <a:rPr lang="fa-IR" sz="3200" dirty="0" smtClean="0">
                <a:latin typeface="Calibri" pitchFamily="34" charset="0"/>
                <a:ea typeface="Calibri" pitchFamily="34" charset="0"/>
                <a:cs typeface="B Traffic" pitchFamily="2" charset="-78"/>
              </a:rPr>
              <a:t>کدام بخش نیروی انسانی باید قوی باشد ؟ </a:t>
            </a:r>
            <a:endParaRPr lang="fa-IR" sz="3200" dirty="0"/>
          </a:p>
        </p:txBody>
      </p:sp>
      <p:sp>
        <p:nvSpPr>
          <p:cNvPr id="10" name="Rectangle 9"/>
          <p:cNvSpPr/>
          <p:nvPr/>
        </p:nvSpPr>
        <p:spPr>
          <a:xfrm>
            <a:off x="2209800" y="5562600"/>
            <a:ext cx="6240811" cy="523220"/>
          </a:xfrm>
          <a:prstGeom prst="rect">
            <a:avLst/>
          </a:prstGeom>
        </p:spPr>
        <p:txBody>
          <a:bodyPr wrap="none">
            <a:spAutoFit/>
          </a:bodyPr>
          <a:lstStyle/>
          <a:p>
            <a:pPr lvl="0" algn="justLow" rtl="1" fontAlgn="base">
              <a:spcBef>
                <a:spcPct val="0"/>
              </a:spcBef>
              <a:spcAft>
                <a:spcPct val="0"/>
              </a:spcAft>
            </a:pPr>
            <a:r>
              <a:rPr lang="fa-IR" sz="2800" dirty="0" smtClean="0">
                <a:latin typeface="Calibri" pitchFamily="34" charset="0"/>
                <a:ea typeface="Calibri" pitchFamily="34" charset="0"/>
                <a:cs typeface="B Traffic" pitchFamily="2" charset="-78"/>
              </a:rPr>
              <a:t>در سطوح بالا ، سطوح میانی ، ویا سطوح پایینی ؟ </a:t>
            </a:r>
            <a:endParaRPr lang="fa-IR" sz="2800" dirty="0" smtClean="0">
              <a:latin typeface="Arial" pitchFamily="34" charset="0"/>
              <a:cs typeface="Arial" pitchFamily="34" charset="0"/>
            </a:endParaRPr>
          </a:p>
        </p:txBody>
      </p:sp>
      <p:sp>
        <p:nvSpPr>
          <p:cNvPr id="11" name="Left Arrow 10"/>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
        <p:nvSpPr>
          <p:cNvPr id="12" name="Rectangle 11"/>
          <p:cNvSpPr/>
          <p:nvPr/>
        </p:nvSpPr>
        <p:spPr>
          <a:xfrm rot="16200000">
            <a:off x="-1619931" y="2801033"/>
            <a:ext cx="4419597" cy="646331"/>
          </a:xfrm>
          <a:prstGeom prst="rect">
            <a:avLst/>
          </a:prstGeom>
        </p:spPr>
        <p:txBody>
          <a:bodyPr wrap="square">
            <a:spAutoFit/>
          </a:bodyPr>
          <a:lstStyle/>
          <a:p>
            <a:r>
              <a:rPr lang="fa-IR" sz="3600" dirty="0" smtClean="0">
                <a:solidFill>
                  <a:srgbClr val="C00000"/>
                </a:solidFill>
                <a:cs typeface="2  Kaj" pitchFamily="2" charset="-78"/>
              </a:rPr>
              <a:t>اصول و مفاهيم  مديريت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2225">
                                            <p:txEl>
                                              <p:pRg st="0" end="0"/>
                                            </p:txEl>
                                          </p:spTgt>
                                        </p:tgtEl>
                                        <p:attrNameLst>
                                          <p:attrName>style.visibility</p:attrName>
                                        </p:attrNameLst>
                                      </p:cBhvr>
                                      <p:to>
                                        <p:strVal val="visible"/>
                                      </p:to>
                                    </p:set>
                                    <p:anim calcmode="lin" valueType="num">
                                      <p:cBhvr additive="base">
                                        <p:cTn id="37" dur="500" fill="hold"/>
                                        <p:tgtEl>
                                          <p:spTgt spid="52225">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22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xEl>
                                              <p:pRg st="0" end="0"/>
                                            </p:txEl>
                                          </p:spTgt>
                                        </p:tgtEl>
                                        <p:attrNameLst>
                                          <p:attrName>style.visibility</p:attrName>
                                        </p:attrNameLst>
                                      </p:cBhvr>
                                      <p:to>
                                        <p:strVal val="visible"/>
                                      </p:to>
                                    </p:set>
                                    <p:anim calcmode="lin" valueType="num">
                                      <p:cBhvr additive="base">
                                        <p:cTn id="4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xEl>
                                              <p:pRg st="0" end="0"/>
                                            </p:txEl>
                                          </p:spTgt>
                                        </p:tgtEl>
                                        <p:attrNameLst>
                                          <p:attrName>style.visibility</p:attrName>
                                        </p:attrNameLst>
                                      </p:cBhvr>
                                      <p:to>
                                        <p:strVal val="visible"/>
                                      </p:to>
                                    </p:set>
                                    <p:anim calcmode="lin" valueType="num">
                                      <p:cBhvr additive="base">
                                        <p:cTn id="49"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P spid="52225" grpId="0" build="p"/>
      <p:bldP spid="9" grpId="0" build="p"/>
      <p:bldP spid="10"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676400" y="304800"/>
            <a:ext cx="5864106"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0" i="0" u="none" strike="noStrike" cap="none" normalizeH="0" baseline="0" dirty="0" smtClean="0">
                <a:ln>
                  <a:noFill/>
                </a:ln>
                <a:solidFill>
                  <a:srgbClr val="C00000"/>
                </a:solidFill>
                <a:effectLst/>
                <a:latin typeface="Calibri" pitchFamily="34" charset="0"/>
                <a:ea typeface="Calibri" pitchFamily="34" charset="0"/>
                <a:cs typeface="B Traffic" pitchFamily="2" charset="-78"/>
              </a:rPr>
              <a:t>   اجزای تشکیل دهنده سازمان : </a:t>
            </a:r>
            <a:endParaRPr kumimoji="0" lang="fa-IR" sz="4000" b="0" i="0" u="none" strike="noStrike" cap="none" normalizeH="0" baseline="0" dirty="0" smtClean="0">
              <a:ln>
                <a:noFill/>
              </a:ln>
              <a:solidFill>
                <a:srgbClr val="C00000"/>
              </a:solidFill>
              <a:effectLst/>
              <a:latin typeface="Arial" pitchFamily="34" charset="0"/>
              <a:cs typeface="Arial" pitchFamily="34" charset="0"/>
            </a:endParaRPr>
          </a:p>
        </p:txBody>
      </p:sp>
      <p:sp>
        <p:nvSpPr>
          <p:cNvPr id="3" name="Rectangle 2"/>
          <p:cNvSpPr/>
          <p:nvPr/>
        </p:nvSpPr>
        <p:spPr>
          <a:xfrm>
            <a:off x="4267200" y="914400"/>
            <a:ext cx="4572000" cy="584775"/>
          </a:xfrm>
          <a:prstGeom prst="rect">
            <a:avLst/>
          </a:prstGeom>
        </p:spPr>
        <p:txBody>
          <a:bodyPr>
            <a:spAutoFit/>
          </a:bodyPr>
          <a:lstStyle/>
          <a:p>
            <a:r>
              <a:rPr lang="fa-IR" sz="3200" dirty="0" smtClean="0">
                <a:solidFill>
                  <a:srgbClr val="FF0000"/>
                </a:solidFill>
              </a:rPr>
              <a:t>جواب روشن است :</a:t>
            </a:r>
            <a:endParaRPr lang="fa-IR" sz="3200" dirty="0">
              <a:solidFill>
                <a:srgbClr val="FF0000"/>
              </a:solidFill>
            </a:endParaRPr>
          </a:p>
        </p:txBody>
      </p:sp>
      <p:sp>
        <p:nvSpPr>
          <p:cNvPr id="4" name="Rectangle 3"/>
          <p:cNvSpPr/>
          <p:nvPr/>
        </p:nvSpPr>
        <p:spPr>
          <a:xfrm>
            <a:off x="762000" y="1600200"/>
            <a:ext cx="8382000" cy="4524315"/>
          </a:xfrm>
          <a:prstGeom prst="rect">
            <a:avLst/>
          </a:prstGeom>
        </p:spPr>
        <p:txBody>
          <a:bodyPr wrap="square">
            <a:spAutoFit/>
          </a:bodyPr>
          <a:lstStyle/>
          <a:p>
            <a:pPr algn="ctr"/>
            <a:r>
              <a:rPr lang="fa-IR" sz="3200" b="1" dirty="0" smtClean="0"/>
              <a:t>کارایی و تخصص نیروی انسانی درتمام سطوح سازمان حائز اهمیت است و هر کدام از نیروهای </a:t>
            </a:r>
            <a:endParaRPr lang="en-US" sz="3200" b="1" dirty="0" smtClean="0"/>
          </a:p>
          <a:p>
            <a:pPr algn="ctr"/>
            <a:r>
              <a:rPr lang="fa-IR" sz="3200" b="1" dirty="0" smtClean="0"/>
              <a:t>سازمان در جای خود مهم و موثرند ؛</a:t>
            </a:r>
          </a:p>
          <a:p>
            <a:pPr algn="ctr"/>
            <a:r>
              <a:rPr lang="fa-IR" sz="3200" b="1" dirty="0" smtClean="0"/>
              <a:t> </a:t>
            </a:r>
          </a:p>
          <a:p>
            <a:pPr algn="ctr"/>
            <a:r>
              <a:rPr lang="fa-IR" sz="3200" b="1" dirty="0" smtClean="0"/>
              <a:t>مدیران خوب و کارآمد می توانند با رهبری علمی و خردمندانه ، کارکنان را برای رسیدن به اهداف سازمان هدایت کنند و کارکنان فعال و متعهد و دلسوز می توانند در بالا بردن  کمیت و کیفیت بازده سازمان تاثیر مستقیم داشته باشند . </a:t>
            </a:r>
            <a:endParaRPr lang="fa-IR" sz="3200" b="1" dirty="0"/>
          </a:p>
        </p:txBody>
      </p:sp>
      <p:sp>
        <p:nvSpPr>
          <p:cNvPr id="5" name="Left Arrow 4"/>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
        <p:nvSpPr>
          <p:cNvPr id="6" name="Rectangle 5"/>
          <p:cNvSpPr/>
          <p:nvPr/>
        </p:nvSpPr>
        <p:spPr>
          <a:xfrm rot="16200000">
            <a:off x="-1619931" y="2801033"/>
            <a:ext cx="4419597" cy="646331"/>
          </a:xfrm>
          <a:prstGeom prst="rect">
            <a:avLst/>
          </a:prstGeom>
        </p:spPr>
        <p:txBody>
          <a:bodyPr wrap="square">
            <a:spAutoFit/>
          </a:bodyPr>
          <a:lstStyle/>
          <a:p>
            <a:r>
              <a:rPr lang="fa-IR" sz="3600" dirty="0" smtClean="0">
                <a:solidFill>
                  <a:srgbClr val="C00000"/>
                </a:solidFill>
                <a:cs typeface="2  Kaj" pitchFamily="2" charset="-78"/>
              </a:rPr>
              <a:t>اصول و مفاهيم  مديريت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676400" y="0"/>
            <a:ext cx="5864106"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0" i="0" u="none" strike="noStrike" cap="none" normalizeH="0" baseline="0" dirty="0" smtClean="0">
                <a:ln>
                  <a:noFill/>
                </a:ln>
                <a:solidFill>
                  <a:srgbClr val="C00000"/>
                </a:solidFill>
                <a:effectLst/>
                <a:latin typeface="Calibri" pitchFamily="34" charset="0"/>
                <a:ea typeface="Calibri" pitchFamily="34" charset="0"/>
                <a:cs typeface="B Traffic" pitchFamily="2" charset="-78"/>
              </a:rPr>
              <a:t>   اجزای تشکیل دهنده سازمان : </a:t>
            </a:r>
            <a:endParaRPr kumimoji="0" lang="fa-IR" sz="4000" b="0" i="0" u="none" strike="noStrike" cap="none" normalizeH="0" baseline="0" dirty="0" smtClean="0">
              <a:ln>
                <a:noFill/>
              </a:ln>
              <a:solidFill>
                <a:srgbClr val="C00000"/>
              </a:solidFill>
              <a:effectLst/>
              <a:latin typeface="Arial" pitchFamily="34" charset="0"/>
              <a:cs typeface="Arial" pitchFamily="34" charset="0"/>
            </a:endParaRPr>
          </a:p>
        </p:txBody>
      </p:sp>
      <p:sp>
        <p:nvSpPr>
          <p:cNvPr id="3" name="Rectangle 2"/>
          <p:cNvSpPr/>
          <p:nvPr/>
        </p:nvSpPr>
        <p:spPr>
          <a:xfrm>
            <a:off x="5486400" y="762000"/>
            <a:ext cx="3119765" cy="584775"/>
          </a:xfrm>
          <a:prstGeom prst="rect">
            <a:avLst/>
          </a:prstGeom>
        </p:spPr>
        <p:txBody>
          <a:bodyPr wrap="none">
            <a:spAutoFit/>
          </a:bodyPr>
          <a:lstStyle/>
          <a:p>
            <a:r>
              <a:rPr lang="fa-IR" sz="3200" dirty="0" smtClean="0">
                <a:solidFill>
                  <a:srgbClr val="FF0000"/>
                </a:solidFill>
              </a:rPr>
              <a:t>3-وسایل و ابزار کار </a:t>
            </a:r>
            <a:endParaRPr lang="fa-IR" sz="3200" dirty="0">
              <a:solidFill>
                <a:srgbClr val="FF0000"/>
              </a:solidFill>
            </a:endParaRPr>
          </a:p>
        </p:txBody>
      </p:sp>
      <p:sp>
        <p:nvSpPr>
          <p:cNvPr id="4" name="Rectangle 3"/>
          <p:cNvSpPr/>
          <p:nvPr/>
        </p:nvSpPr>
        <p:spPr>
          <a:xfrm>
            <a:off x="1219200" y="1295400"/>
            <a:ext cx="7391400" cy="830997"/>
          </a:xfrm>
          <a:prstGeom prst="rect">
            <a:avLst/>
          </a:prstGeom>
        </p:spPr>
        <p:txBody>
          <a:bodyPr wrap="square">
            <a:spAutoFit/>
          </a:bodyPr>
          <a:lstStyle/>
          <a:p>
            <a:pPr algn="ctr"/>
            <a:r>
              <a:rPr lang="fa-IR" sz="2400" b="1" dirty="0" smtClean="0"/>
              <a:t>قدر مسلم تحقق سازمان بدون لوازم و ابزار کار و آنچه </a:t>
            </a:r>
          </a:p>
          <a:p>
            <a:pPr algn="ctr"/>
            <a:r>
              <a:rPr lang="fa-IR" sz="2400" b="1" dirty="0" smtClean="0"/>
              <a:t>مورد نیاز است مشکل و در برخی موارد غیر ممکن است . </a:t>
            </a:r>
            <a:endParaRPr lang="fa-IR" sz="2400" b="1" dirty="0"/>
          </a:p>
        </p:txBody>
      </p:sp>
      <p:sp>
        <p:nvSpPr>
          <p:cNvPr id="5" name="Rectangle 4"/>
          <p:cNvSpPr/>
          <p:nvPr/>
        </p:nvSpPr>
        <p:spPr>
          <a:xfrm>
            <a:off x="2730065" y="2209800"/>
            <a:ext cx="6413935" cy="461665"/>
          </a:xfrm>
          <a:prstGeom prst="rect">
            <a:avLst/>
          </a:prstGeom>
        </p:spPr>
        <p:txBody>
          <a:bodyPr wrap="none">
            <a:spAutoFit/>
          </a:bodyPr>
          <a:lstStyle/>
          <a:p>
            <a:r>
              <a:rPr lang="fa-IR" sz="2400" b="1" dirty="0" smtClean="0">
                <a:solidFill>
                  <a:srgbClr val="00B0F0"/>
                </a:solidFill>
              </a:rPr>
              <a:t>وسایل و ابزار کار را می توان به دو گروه تقسیم کرد : </a:t>
            </a:r>
            <a:endParaRPr lang="fa-IR" sz="2400" b="1" dirty="0">
              <a:solidFill>
                <a:srgbClr val="00B0F0"/>
              </a:solidFill>
            </a:endParaRPr>
          </a:p>
        </p:txBody>
      </p:sp>
      <p:sp>
        <p:nvSpPr>
          <p:cNvPr id="6" name="Rectangle 5"/>
          <p:cNvSpPr/>
          <p:nvPr/>
        </p:nvSpPr>
        <p:spPr>
          <a:xfrm>
            <a:off x="1219200" y="2743200"/>
            <a:ext cx="7467600" cy="830997"/>
          </a:xfrm>
          <a:prstGeom prst="rect">
            <a:avLst/>
          </a:prstGeom>
        </p:spPr>
        <p:txBody>
          <a:bodyPr wrap="square">
            <a:spAutoFit/>
          </a:bodyPr>
          <a:lstStyle/>
          <a:p>
            <a:pPr algn="ctr"/>
            <a:r>
              <a:rPr lang="fa-IR" sz="2400" b="1" dirty="0" smtClean="0"/>
              <a:t>گروه اول : وسایل و ابزاری است که تشکل و تحقق سازمان</a:t>
            </a:r>
          </a:p>
          <a:p>
            <a:pPr algn="ctr"/>
            <a:r>
              <a:rPr lang="fa-IR" sz="2400" b="1" dirty="0" smtClean="0"/>
              <a:t> در آغاز امر بدان بستگی دارد ؛ مانند ، </a:t>
            </a:r>
            <a:r>
              <a:rPr lang="fa-IR" sz="2400" b="1" dirty="0" smtClean="0">
                <a:solidFill>
                  <a:srgbClr val="92D050"/>
                </a:solidFill>
              </a:rPr>
              <a:t>مکان </a:t>
            </a:r>
            <a:r>
              <a:rPr lang="fa-IR" sz="2400" b="1" dirty="0" smtClean="0"/>
              <a:t>و</a:t>
            </a:r>
            <a:r>
              <a:rPr lang="fa-IR" sz="2400" b="1" dirty="0" smtClean="0">
                <a:solidFill>
                  <a:srgbClr val="92D050"/>
                </a:solidFill>
              </a:rPr>
              <a:t> بودجه </a:t>
            </a:r>
            <a:r>
              <a:rPr lang="fa-IR" sz="2400" b="1" dirty="0" smtClean="0"/>
              <a:t>.</a:t>
            </a:r>
            <a:endParaRPr lang="fa-IR" sz="2400" b="1" dirty="0"/>
          </a:p>
        </p:txBody>
      </p:sp>
      <p:sp>
        <p:nvSpPr>
          <p:cNvPr id="105473" name="Rectangle 1"/>
          <p:cNvSpPr>
            <a:spLocks noChangeArrowheads="1"/>
          </p:cNvSpPr>
          <p:nvPr/>
        </p:nvSpPr>
        <p:spPr bwMode="auto">
          <a:xfrm>
            <a:off x="1127429" y="3740750"/>
            <a:ext cx="7484741"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گروه دوم : وسایل کاری که با استفاده از  آن می توان در جهت </a:t>
            </a:r>
          </a:p>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اهداف سازمان خدمات لازم را ارائه کرد . </a:t>
            </a:r>
          </a:p>
        </p:txBody>
      </p:sp>
      <p:sp>
        <p:nvSpPr>
          <p:cNvPr id="8" name="Rectangle 7"/>
          <p:cNvSpPr/>
          <p:nvPr/>
        </p:nvSpPr>
        <p:spPr>
          <a:xfrm>
            <a:off x="1066800" y="4648200"/>
            <a:ext cx="7848600" cy="1815882"/>
          </a:xfrm>
          <a:prstGeom prst="rect">
            <a:avLst/>
          </a:prstGeom>
        </p:spPr>
        <p:txBody>
          <a:bodyPr wrap="square">
            <a:spAutoFit/>
          </a:bodyPr>
          <a:lstStyle/>
          <a:p>
            <a:pPr lvl="0" algn="ctr" rtl="1" fontAlgn="base">
              <a:spcBef>
                <a:spcPct val="0"/>
              </a:spcBef>
              <a:spcAft>
                <a:spcPct val="0"/>
              </a:spcAft>
            </a:pPr>
            <a:r>
              <a:rPr lang="fa-IR" sz="2800" b="1" dirty="0" smtClean="0">
                <a:latin typeface="Calibri" pitchFamily="34" charset="0"/>
                <a:ea typeface="Calibri" pitchFamily="34" charset="0"/>
                <a:cs typeface="B Traffic" pitchFamily="2" charset="-78"/>
              </a:rPr>
              <a:t>مناسب و کارا بودن هر دو گروه از وسایل در </a:t>
            </a:r>
          </a:p>
          <a:p>
            <a:pPr lvl="0" algn="ctr" rtl="1" fontAlgn="base">
              <a:spcBef>
                <a:spcPct val="0"/>
              </a:spcBef>
              <a:spcAft>
                <a:spcPct val="0"/>
              </a:spcAft>
            </a:pPr>
            <a:r>
              <a:rPr lang="fa-IR" sz="2800" b="1" dirty="0" smtClean="0">
                <a:solidFill>
                  <a:srgbClr val="FFC000"/>
                </a:solidFill>
                <a:latin typeface="Calibri" pitchFamily="34" charset="0"/>
                <a:ea typeface="Calibri" pitchFamily="34" charset="0"/>
                <a:cs typeface="B Traffic" pitchFamily="2" charset="-78"/>
              </a:rPr>
              <a:t>کارایی</a:t>
            </a:r>
            <a:r>
              <a:rPr lang="fa-IR" sz="2800" b="1" dirty="0" smtClean="0">
                <a:latin typeface="Calibri" pitchFamily="34" charset="0"/>
                <a:ea typeface="Calibri" pitchFamily="34" charset="0"/>
                <a:cs typeface="B Traffic" pitchFamily="2" charset="-78"/>
              </a:rPr>
              <a:t> و </a:t>
            </a:r>
            <a:r>
              <a:rPr lang="fa-IR" sz="2800" b="1" dirty="0" smtClean="0">
                <a:solidFill>
                  <a:srgbClr val="FFC000"/>
                </a:solidFill>
                <a:latin typeface="Calibri" pitchFamily="34" charset="0"/>
                <a:ea typeface="Calibri" pitchFamily="34" charset="0"/>
                <a:cs typeface="B Traffic" pitchFamily="2" charset="-78"/>
              </a:rPr>
              <a:t>موفقیت</a:t>
            </a:r>
            <a:r>
              <a:rPr lang="fa-IR" sz="2800" b="1" dirty="0" smtClean="0">
                <a:latin typeface="Calibri" pitchFamily="34" charset="0"/>
                <a:ea typeface="Calibri" pitchFamily="34" charset="0"/>
                <a:cs typeface="B Traffic" pitchFamily="2" charset="-78"/>
              </a:rPr>
              <a:t> سازمان نقش ارزنده ای دارند . </a:t>
            </a:r>
          </a:p>
          <a:p>
            <a:pPr lvl="0" algn="ctr" rtl="1" fontAlgn="base">
              <a:spcBef>
                <a:spcPct val="0"/>
              </a:spcBef>
              <a:spcAft>
                <a:spcPct val="0"/>
              </a:spcAft>
            </a:pPr>
            <a:r>
              <a:rPr lang="fa-IR" sz="2800" b="1" dirty="0" smtClean="0">
                <a:latin typeface="Calibri" pitchFamily="34" charset="0"/>
                <a:ea typeface="Calibri" pitchFamily="34" charset="0"/>
                <a:cs typeface="B Traffic" pitchFamily="2" charset="-78"/>
              </a:rPr>
              <a:t> از جمله فناوری و وسایل ارتباطی پیشرفته از </a:t>
            </a:r>
          </a:p>
          <a:p>
            <a:pPr lvl="0" algn="ctr" rtl="1" fontAlgn="base">
              <a:spcBef>
                <a:spcPct val="0"/>
              </a:spcBef>
              <a:spcAft>
                <a:spcPct val="0"/>
              </a:spcAft>
            </a:pPr>
            <a:r>
              <a:rPr lang="fa-IR" sz="2800" b="1" dirty="0" smtClean="0">
                <a:latin typeface="Calibri" pitchFamily="34" charset="0"/>
                <a:ea typeface="Calibri" pitchFamily="34" charset="0"/>
                <a:cs typeface="B Traffic" pitchFamily="2" charset="-78"/>
              </a:rPr>
              <a:t>لوازم اساسی و ضروری هر سازمان است .</a:t>
            </a:r>
            <a:endParaRPr lang="fa-IR" sz="2800" b="1" dirty="0" smtClean="0">
              <a:latin typeface="Arial" pitchFamily="34" charset="0"/>
              <a:cs typeface="Arial" pitchFamily="34" charset="0"/>
            </a:endParaRPr>
          </a:p>
        </p:txBody>
      </p:sp>
      <p:sp>
        <p:nvSpPr>
          <p:cNvPr id="9" name="Left Arrow 8"/>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
        <p:nvSpPr>
          <p:cNvPr id="10" name="Rectangle 9"/>
          <p:cNvSpPr/>
          <p:nvPr/>
        </p:nvSpPr>
        <p:spPr>
          <a:xfrm rot="16200000">
            <a:off x="-1619931" y="2801033"/>
            <a:ext cx="4419597" cy="646331"/>
          </a:xfrm>
          <a:prstGeom prst="rect">
            <a:avLst/>
          </a:prstGeom>
        </p:spPr>
        <p:txBody>
          <a:bodyPr wrap="square">
            <a:spAutoFit/>
          </a:bodyPr>
          <a:lstStyle/>
          <a:p>
            <a:r>
              <a:rPr lang="fa-IR" sz="3600" dirty="0" smtClean="0">
                <a:solidFill>
                  <a:srgbClr val="C00000"/>
                </a:solidFill>
                <a:cs typeface="2  Kaj" pitchFamily="2" charset="-78"/>
              </a:rPr>
              <a:t>اصول و مفاهيم  مديريت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anim calcmode="lin" valueType="num">
                                      <p:cBhvr additive="base">
                                        <p:cTn id="3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5473">
                                            <p:txEl>
                                              <p:pRg st="0" end="0"/>
                                            </p:txEl>
                                          </p:spTgt>
                                        </p:tgtEl>
                                        <p:attrNameLst>
                                          <p:attrName>style.visibility</p:attrName>
                                        </p:attrNameLst>
                                      </p:cBhvr>
                                      <p:to>
                                        <p:strVal val="visible"/>
                                      </p:to>
                                    </p:set>
                                    <p:anim calcmode="lin" valueType="num">
                                      <p:cBhvr additive="base">
                                        <p:cTn id="43" dur="500" fill="hold"/>
                                        <p:tgtEl>
                                          <p:spTgt spid="105473">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547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5473">
                                            <p:txEl>
                                              <p:pRg st="1" end="1"/>
                                            </p:txEl>
                                          </p:spTgt>
                                        </p:tgtEl>
                                        <p:attrNameLst>
                                          <p:attrName>style.visibility</p:attrName>
                                        </p:attrNameLst>
                                      </p:cBhvr>
                                      <p:to>
                                        <p:strVal val="visible"/>
                                      </p:to>
                                    </p:set>
                                    <p:anim calcmode="lin" valueType="num">
                                      <p:cBhvr additive="base">
                                        <p:cTn id="49" dur="500" fill="hold"/>
                                        <p:tgtEl>
                                          <p:spTgt spid="105473">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0547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
                                            <p:txEl>
                                              <p:pRg st="0" end="0"/>
                                            </p:txEl>
                                          </p:spTgt>
                                        </p:tgtEl>
                                        <p:attrNameLst>
                                          <p:attrName>style.visibility</p:attrName>
                                        </p:attrNameLst>
                                      </p:cBhvr>
                                      <p:to>
                                        <p:strVal val="visible"/>
                                      </p:to>
                                    </p:set>
                                    <p:anim calcmode="lin" valueType="num">
                                      <p:cBhvr additive="base">
                                        <p:cTn id="5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8">
                                            <p:txEl>
                                              <p:pRg st="1" end="1"/>
                                            </p:txEl>
                                          </p:spTgt>
                                        </p:tgtEl>
                                        <p:attrNameLst>
                                          <p:attrName>style.visibility</p:attrName>
                                        </p:attrNameLst>
                                      </p:cBhvr>
                                      <p:to>
                                        <p:strVal val="visible"/>
                                      </p:to>
                                    </p:set>
                                    <p:anim calcmode="lin" valueType="num">
                                      <p:cBhvr additive="base">
                                        <p:cTn id="61"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8">
                                            <p:txEl>
                                              <p:pRg st="2" end="2"/>
                                            </p:txEl>
                                          </p:spTgt>
                                        </p:tgtEl>
                                        <p:attrNameLst>
                                          <p:attrName>style.visibility</p:attrName>
                                        </p:attrNameLst>
                                      </p:cBhvr>
                                      <p:to>
                                        <p:strVal val="visible"/>
                                      </p:to>
                                    </p:set>
                                    <p:anim calcmode="lin" valueType="num">
                                      <p:cBhvr additive="base">
                                        <p:cTn id="67"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8">
                                            <p:txEl>
                                              <p:pRg st="3" end="3"/>
                                            </p:txEl>
                                          </p:spTgt>
                                        </p:tgtEl>
                                        <p:attrNameLst>
                                          <p:attrName>style.visibility</p:attrName>
                                        </p:attrNameLst>
                                      </p:cBhvr>
                                      <p:to>
                                        <p:strVal val="visible"/>
                                      </p:to>
                                    </p:set>
                                    <p:anim calcmode="lin" valueType="num">
                                      <p:cBhvr additive="base">
                                        <p:cTn id="73"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P spid="105473" grpId="0" build="p"/>
      <p:bldP spid="8"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2600" y="228600"/>
            <a:ext cx="5434501" cy="646331"/>
          </a:xfrm>
          <a:prstGeom prst="rect">
            <a:avLst/>
          </a:prstGeom>
        </p:spPr>
        <p:txBody>
          <a:bodyPr wrap="none">
            <a:spAutoFit/>
          </a:bodyPr>
          <a:lstStyle/>
          <a:p>
            <a:r>
              <a:rPr lang="fa-IR" sz="3600" dirty="0" smtClean="0">
                <a:solidFill>
                  <a:srgbClr val="C00000"/>
                </a:solidFill>
              </a:rPr>
              <a:t>اصول اساسی در تشکیل سازمان : </a:t>
            </a:r>
            <a:endParaRPr lang="fa-IR" sz="3600" dirty="0">
              <a:solidFill>
                <a:srgbClr val="C00000"/>
              </a:solidFill>
            </a:endParaRPr>
          </a:p>
        </p:txBody>
      </p:sp>
      <p:sp>
        <p:nvSpPr>
          <p:cNvPr id="3" name="Rectangle 2"/>
          <p:cNvSpPr/>
          <p:nvPr/>
        </p:nvSpPr>
        <p:spPr>
          <a:xfrm>
            <a:off x="6383308" y="838200"/>
            <a:ext cx="2760692" cy="584775"/>
          </a:xfrm>
          <a:prstGeom prst="rect">
            <a:avLst/>
          </a:prstGeom>
        </p:spPr>
        <p:txBody>
          <a:bodyPr wrap="none">
            <a:spAutoFit/>
          </a:bodyPr>
          <a:lstStyle/>
          <a:p>
            <a:r>
              <a:rPr lang="fa-IR" sz="3200" dirty="0" smtClean="0">
                <a:solidFill>
                  <a:srgbClr val="C00000"/>
                </a:solidFill>
              </a:rPr>
              <a:t>1-اصل تقسیم کار </a:t>
            </a:r>
            <a:endParaRPr lang="fa-IR" sz="3200" dirty="0">
              <a:solidFill>
                <a:srgbClr val="C00000"/>
              </a:solidFill>
            </a:endParaRPr>
          </a:p>
        </p:txBody>
      </p:sp>
      <p:sp>
        <p:nvSpPr>
          <p:cNvPr id="4" name="Rectangle 3"/>
          <p:cNvSpPr/>
          <p:nvPr/>
        </p:nvSpPr>
        <p:spPr>
          <a:xfrm>
            <a:off x="1219200" y="1371600"/>
            <a:ext cx="7696200" cy="830997"/>
          </a:xfrm>
          <a:prstGeom prst="rect">
            <a:avLst/>
          </a:prstGeom>
        </p:spPr>
        <p:txBody>
          <a:bodyPr wrap="square">
            <a:spAutoFit/>
          </a:bodyPr>
          <a:lstStyle/>
          <a:p>
            <a:pPr algn="ctr"/>
            <a:r>
              <a:rPr lang="fa-IR" sz="2400" b="1" dirty="0" smtClean="0"/>
              <a:t>پس از اینکه چند نفر برای رسیدن به هدف خاصی شروع به همکاری می کنند ، تقسیم کارها بین آنان ضرورت پیدا می کند </a:t>
            </a:r>
            <a:endParaRPr lang="fa-IR" sz="2400" b="1" dirty="0"/>
          </a:p>
        </p:txBody>
      </p:sp>
      <p:sp>
        <p:nvSpPr>
          <p:cNvPr id="5" name="Rectangle 4"/>
          <p:cNvSpPr/>
          <p:nvPr/>
        </p:nvSpPr>
        <p:spPr>
          <a:xfrm>
            <a:off x="914400" y="2438400"/>
            <a:ext cx="8229600" cy="830997"/>
          </a:xfrm>
          <a:prstGeom prst="rect">
            <a:avLst/>
          </a:prstGeom>
        </p:spPr>
        <p:txBody>
          <a:bodyPr wrap="square">
            <a:spAutoFit/>
          </a:bodyPr>
          <a:lstStyle/>
          <a:p>
            <a:pPr algn="ctr"/>
            <a:r>
              <a:rPr lang="fa-IR" sz="2400" b="1" dirty="0" smtClean="0">
                <a:solidFill>
                  <a:srgbClr val="C00000"/>
                </a:solidFill>
              </a:rPr>
              <a:t>برای جلوگیری از تداخل و تکرار وظایفی که اجرای آنها برای رسیدن به اهداف سازمان لازم است</a:t>
            </a:r>
            <a:endParaRPr lang="fa-IR" sz="2400" b="1" dirty="0">
              <a:solidFill>
                <a:srgbClr val="C00000"/>
              </a:solidFill>
            </a:endParaRPr>
          </a:p>
        </p:txBody>
      </p:sp>
      <p:sp>
        <p:nvSpPr>
          <p:cNvPr id="6" name="Rectangle 5"/>
          <p:cNvSpPr/>
          <p:nvPr/>
        </p:nvSpPr>
        <p:spPr>
          <a:xfrm>
            <a:off x="3108298" y="3244334"/>
            <a:ext cx="4188967" cy="461665"/>
          </a:xfrm>
          <a:prstGeom prst="rect">
            <a:avLst/>
          </a:prstGeom>
        </p:spPr>
        <p:txBody>
          <a:bodyPr wrap="none">
            <a:spAutoFit/>
          </a:bodyPr>
          <a:lstStyle/>
          <a:p>
            <a:r>
              <a:rPr lang="fa-IR" sz="2400" b="1" dirty="0" smtClean="0"/>
              <a:t>اول بین واحد های مختلف سازمان،</a:t>
            </a:r>
            <a:endParaRPr lang="fa-IR" sz="2400" b="1" dirty="0"/>
          </a:p>
        </p:txBody>
      </p:sp>
      <p:sp>
        <p:nvSpPr>
          <p:cNvPr id="7" name="Rectangle 6"/>
          <p:cNvSpPr/>
          <p:nvPr/>
        </p:nvSpPr>
        <p:spPr>
          <a:xfrm>
            <a:off x="1143000" y="3886200"/>
            <a:ext cx="6790642" cy="523220"/>
          </a:xfrm>
          <a:prstGeom prst="rect">
            <a:avLst/>
          </a:prstGeom>
        </p:spPr>
        <p:txBody>
          <a:bodyPr wrap="none">
            <a:spAutoFit/>
          </a:bodyPr>
          <a:lstStyle/>
          <a:p>
            <a:r>
              <a:rPr lang="fa-IR" sz="2800" dirty="0" smtClean="0">
                <a:solidFill>
                  <a:srgbClr val="00B0F0"/>
                </a:solidFill>
              </a:rPr>
              <a:t>سپس بین کارکنان آن واحدها تقسیم کار صورت گیرد</a:t>
            </a:r>
            <a:endParaRPr lang="fa-IR" sz="2800" dirty="0">
              <a:solidFill>
                <a:srgbClr val="00B0F0"/>
              </a:solidFill>
            </a:endParaRPr>
          </a:p>
        </p:txBody>
      </p:sp>
      <p:sp>
        <p:nvSpPr>
          <p:cNvPr id="8" name="Rectangle 7"/>
          <p:cNvSpPr/>
          <p:nvPr/>
        </p:nvSpPr>
        <p:spPr>
          <a:xfrm>
            <a:off x="1828800" y="4572000"/>
            <a:ext cx="7037504" cy="523220"/>
          </a:xfrm>
          <a:prstGeom prst="rect">
            <a:avLst/>
          </a:prstGeom>
        </p:spPr>
        <p:txBody>
          <a:bodyPr wrap="none">
            <a:spAutoFit/>
          </a:bodyPr>
          <a:lstStyle/>
          <a:p>
            <a:r>
              <a:rPr lang="fa-IR" sz="2800" b="1" dirty="0" smtClean="0">
                <a:solidFill>
                  <a:srgbClr val="002060"/>
                </a:solidFill>
              </a:rPr>
              <a:t>در تقسیم کار ؛  ابتدا کارها توصیف و تعریف شوند </a:t>
            </a:r>
            <a:endParaRPr lang="fa-IR" sz="2800" b="1" dirty="0">
              <a:solidFill>
                <a:srgbClr val="002060"/>
              </a:solidFill>
            </a:endParaRPr>
          </a:p>
        </p:txBody>
      </p:sp>
      <p:sp>
        <p:nvSpPr>
          <p:cNvPr id="104449" name="Rectangle 1"/>
          <p:cNvSpPr>
            <a:spLocks noChangeArrowheads="1"/>
          </p:cNvSpPr>
          <p:nvPr/>
        </p:nvSpPr>
        <p:spPr bwMode="auto">
          <a:xfrm>
            <a:off x="1219199" y="5237947"/>
            <a:ext cx="7223411"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800" b="1" i="0" u="none" strike="noStrike" cap="none" normalizeH="0" baseline="0" dirty="0" smtClean="0">
                <a:ln>
                  <a:noFill/>
                </a:ln>
                <a:solidFill>
                  <a:srgbClr val="002060"/>
                </a:solidFill>
                <a:effectLst/>
                <a:latin typeface="Calibri" pitchFamily="34" charset="0"/>
                <a:ea typeface="Calibri" pitchFamily="34" charset="0"/>
                <a:cs typeface="B Traffic" pitchFamily="2" charset="-78"/>
              </a:rPr>
              <a:t>سپس بر اساس تعداد و تنوع ، وظایف طبقه بندی شوند تا انجام دادن آنها برای کارکنان ممکن شود . </a:t>
            </a:r>
            <a:endParaRPr kumimoji="0" lang="fa-IR" sz="2800" b="1" i="0" u="none" strike="noStrike" cap="none" normalizeH="0" baseline="0" dirty="0" smtClean="0">
              <a:ln>
                <a:noFill/>
              </a:ln>
              <a:solidFill>
                <a:srgbClr val="002060"/>
              </a:solidFill>
              <a:effectLst/>
              <a:latin typeface="Arial" pitchFamily="34" charset="0"/>
              <a:cs typeface="Arial" pitchFamily="34" charset="0"/>
            </a:endParaRPr>
          </a:p>
        </p:txBody>
      </p:sp>
      <p:sp>
        <p:nvSpPr>
          <p:cNvPr id="10" name="Left Arrow 9"/>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
        <p:nvSpPr>
          <p:cNvPr id="11" name="Rectangle 10"/>
          <p:cNvSpPr/>
          <p:nvPr/>
        </p:nvSpPr>
        <p:spPr>
          <a:xfrm rot="16200000">
            <a:off x="-2762932" y="2877232"/>
            <a:ext cx="6400797" cy="646331"/>
          </a:xfrm>
          <a:prstGeom prst="rect">
            <a:avLst/>
          </a:prstGeom>
        </p:spPr>
        <p:txBody>
          <a:bodyPr wrap="square">
            <a:spAutoFit/>
          </a:bodyPr>
          <a:lstStyle/>
          <a:p>
            <a:r>
              <a:rPr lang="fa-IR" sz="3600" dirty="0" smtClean="0">
                <a:solidFill>
                  <a:srgbClr val="C00000"/>
                </a:solidFill>
                <a:cs typeface="2  Kaj" pitchFamily="2" charset="-78"/>
              </a:rPr>
              <a:t>اصول اساسی در تشکیل سازمان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 calcmode="lin" valueType="num">
                                      <p:cBhvr additive="base">
                                        <p:cTn id="3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4449">
                                            <p:txEl>
                                              <p:pRg st="0" end="0"/>
                                            </p:txEl>
                                          </p:spTgt>
                                        </p:tgtEl>
                                        <p:attrNameLst>
                                          <p:attrName>style.visibility</p:attrName>
                                        </p:attrNameLst>
                                      </p:cBhvr>
                                      <p:to>
                                        <p:strVal val="visible"/>
                                      </p:to>
                                    </p:set>
                                    <p:anim calcmode="lin" valueType="num">
                                      <p:cBhvr additive="base">
                                        <p:cTn id="43" dur="500" fill="hold"/>
                                        <p:tgtEl>
                                          <p:spTgt spid="104449">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444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P spid="7" grpId="0" build="p"/>
      <p:bldP spid="8" grpId="0" build="p"/>
      <p:bldP spid="104449"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0"/>
            <a:ext cx="5434501" cy="646331"/>
          </a:xfrm>
          <a:prstGeom prst="rect">
            <a:avLst/>
          </a:prstGeom>
        </p:spPr>
        <p:txBody>
          <a:bodyPr wrap="none">
            <a:spAutoFit/>
          </a:bodyPr>
          <a:lstStyle/>
          <a:p>
            <a:r>
              <a:rPr lang="fa-IR" sz="3600" dirty="0" smtClean="0">
                <a:solidFill>
                  <a:srgbClr val="0070C0"/>
                </a:solidFill>
              </a:rPr>
              <a:t>اصول اساسی در تشکیل سازمان : </a:t>
            </a:r>
            <a:endParaRPr lang="fa-IR" sz="3600" dirty="0">
              <a:solidFill>
                <a:srgbClr val="0070C0"/>
              </a:solidFill>
            </a:endParaRPr>
          </a:p>
        </p:txBody>
      </p:sp>
      <p:sp>
        <p:nvSpPr>
          <p:cNvPr id="3" name="Rectangle 2"/>
          <p:cNvSpPr/>
          <p:nvPr/>
        </p:nvSpPr>
        <p:spPr>
          <a:xfrm>
            <a:off x="3416150" y="838200"/>
            <a:ext cx="5727850" cy="461665"/>
          </a:xfrm>
          <a:prstGeom prst="rect">
            <a:avLst/>
          </a:prstGeom>
        </p:spPr>
        <p:txBody>
          <a:bodyPr wrap="none">
            <a:spAutoFit/>
          </a:bodyPr>
          <a:lstStyle/>
          <a:p>
            <a:r>
              <a:rPr lang="fa-IR" sz="2400" b="1" dirty="0" smtClean="0">
                <a:solidFill>
                  <a:srgbClr val="002060"/>
                </a:solidFill>
              </a:rPr>
              <a:t>در تقسیم کار دو اصل کلی باید مراعات شوند : </a:t>
            </a:r>
            <a:endParaRPr lang="fa-IR" sz="2400" b="1" dirty="0">
              <a:solidFill>
                <a:srgbClr val="002060"/>
              </a:solidFill>
            </a:endParaRPr>
          </a:p>
        </p:txBody>
      </p:sp>
      <p:sp>
        <p:nvSpPr>
          <p:cNvPr id="103425" name="Rectangle 1"/>
          <p:cNvSpPr>
            <a:spLocks noChangeArrowheads="1"/>
          </p:cNvSpPr>
          <p:nvPr/>
        </p:nvSpPr>
        <p:spPr bwMode="auto">
          <a:xfrm>
            <a:off x="990600" y="1600200"/>
            <a:ext cx="787593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rgbClr val="FF0000"/>
                </a:solidFill>
                <a:effectLst/>
                <a:latin typeface="Calibri" pitchFamily="34" charset="0"/>
                <a:ea typeface="Calibri" pitchFamily="34" charset="0"/>
                <a:cs typeface="B Traffic" pitchFamily="2" charset="-78"/>
              </a:rPr>
              <a:t>اصل تشابه : </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کلیه وظایف و اموری که در یک سازمان با یکدیگر مشابه هستند و یا ماهیت آنها طوری است که برای انجام آنها نوع تخصص  مورد نیاز است ،  در یک جا متمرکز می شوند .</a:t>
            </a:r>
            <a:endParaRPr kumimoji="0" lang="fa-IR"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03426" name="Rectangle 2"/>
          <p:cNvSpPr>
            <a:spLocks noChangeArrowheads="1"/>
          </p:cNvSpPr>
          <p:nvPr/>
        </p:nvSpPr>
        <p:spPr bwMode="auto">
          <a:xfrm>
            <a:off x="990600" y="3962400"/>
            <a:ext cx="7777976"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rgbClr val="FF0000"/>
                </a:solidFill>
                <a:effectLst/>
                <a:latin typeface="Calibri" pitchFamily="34" charset="0"/>
                <a:ea typeface="Calibri" pitchFamily="34" charset="0"/>
                <a:cs typeface="B Traffic" pitchFamily="2" charset="-78"/>
              </a:rPr>
              <a:t>اصل جدایی :</a:t>
            </a:r>
          </a:p>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 </a:t>
            </a:r>
            <a:r>
              <a:rPr kumimoji="0" lang="fa-IR" sz="2800" b="1"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امور و وظایفی که ماهیت آنها جدا از یکدیگر است و برای انجام دادن آنها تخصصهای گوناگون مورد نیاز است باید از یکدیگر جدا شوند </a:t>
            </a:r>
            <a:r>
              <a:rPr kumimoji="0" lang="fa-IR" sz="2400" b="1"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a:t>
            </a:r>
            <a:endParaRPr kumimoji="0" lang="fa-IR"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Left Arrow 5"/>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
        <p:nvSpPr>
          <p:cNvPr id="7" name="Rectangle 6"/>
          <p:cNvSpPr/>
          <p:nvPr/>
        </p:nvSpPr>
        <p:spPr>
          <a:xfrm rot="16200000">
            <a:off x="-2762932" y="2877232"/>
            <a:ext cx="6400797" cy="646331"/>
          </a:xfrm>
          <a:prstGeom prst="rect">
            <a:avLst/>
          </a:prstGeom>
        </p:spPr>
        <p:txBody>
          <a:bodyPr wrap="square">
            <a:spAutoFit/>
          </a:bodyPr>
          <a:lstStyle/>
          <a:p>
            <a:r>
              <a:rPr lang="fa-IR" sz="3600" dirty="0" smtClean="0">
                <a:solidFill>
                  <a:srgbClr val="C00000"/>
                </a:solidFill>
                <a:cs typeface="2  Kaj" pitchFamily="2" charset="-78"/>
              </a:rPr>
              <a:t>اصول اساسی در تشکیل سازمان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3425">
                                            <p:txEl>
                                              <p:pRg st="0" end="0"/>
                                            </p:txEl>
                                          </p:spTgt>
                                        </p:tgtEl>
                                        <p:attrNameLst>
                                          <p:attrName>style.visibility</p:attrName>
                                        </p:attrNameLst>
                                      </p:cBhvr>
                                      <p:to>
                                        <p:strVal val="visible"/>
                                      </p:to>
                                    </p:set>
                                    <p:anim calcmode="lin" valueType="num">
                                      <p:cBhvr additive="base">
                                        <p:cTn id="13" dur="500" fill="hold"/>
                                        <p:tgtEl>
                                          <p:spTgt spid="10342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34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3425">
                                            <p:txEl>
                                              <p:pRg st="1" end="1"/>
                                            </p:txEl>
                                          </p:spTgt>
                                        </p:tgtEl>
                                        <p:attrNameLst>
                                          <p:attrName>style.visibility</p:attrName>
                                        </p:attrNameLst>
                                      </p:cBhvr>
                                      <p:to>
                                        <p:strVal val="visible"/>
                                      </p:to>
                                    </p:set>
                                    <p:anim calcmode="lin" valueType="num">
                                      <p:cBhvr additive="base">
                                        <p:cTn id="19" dur="500" fill="hold"/>
                                        <p:tgtEl>
                                          <p:spTgt spid="10342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342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3426">
                                            <p:txEl>
                                              <p:pRg st="0" end="0"/>
                                            </p:txEl>
                                          </p:spTgt>
                                        </p:tgtEl>
                                        <p:attrNameLst>
                                          <p:attrName>style.visibility</p:attrName>
                                        </p:attrNameLst>
                                      </p:cBhvr>
                                      <p:to>
                                        <p:strVal val="visible"/>
                                      </p:to>
                                    </p:set>
                                    <p:anim calcmode="lin" valueType="num">
                                      <p:cBhvr additive="base">
                                        <p:cTn id="25" dur="500" fill="hold"/>
                                        <p:tgtEl>
                                          <p:spTgt spid="10342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34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3426">
                                            <p:txEl>
                                              <p:pRg st="1" end="1"/>
                                            </p:txEl>
                                          </p:spTgt>
                                        </p:tgtEl>
                                        <p:attrNameLst>
                                          <p:attrName>style.visibility</p:attrName>
                                        </p:attrNameLst>
                                      </p:cBhvr>
                                      <p:to>
                                        <p:strVal val="visible"/>
                                      </p:to>
                                    </p:set>
                                    <p:anim calcmode="lin" valueType="num">
                                      <p:cBhvr additive="base">
                                        <p:cTn id="31" dur="500" fill="hold"/>
                                        <p:tgtEl>
                                          <p:spTgt spid="103426">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342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3425" grpId="0" build="p"/>
      <p:bldP spid="103426"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0"/>
            <a:ext cx="5434501" cy="646331"/>
          </a:xfrm>
          <a:prstGeom prst="rect">
            <a:avLst/>
          </a:prstGeom>
        </p:spPr>
        <p:txBody>
          <a:bodyPr wrap="none">
            <a:spAutoFit/>
          </a:bodyPr>
          <a:lstStyle/>
          <a:p>
            <a:r>
              <a:rPr lang="fa-IR" sz="3600" dirty="0" smtClean="0">
                <a:solidFill>
                  <a:srgbClr val="0070C0"/>
                </a:solidFill>
              </a:rPr>
              <a:t>اصول اساسی در تشکیل سازمان : </a:t>
            </a:r>
            <a:endParaRPr lang="fa-IR" sz="3600" dirty="0">
              <a:solidFill>
                <a:srgbClr val="0070C0"/>
              </a:solidFill>
            </a:endParaRPr>
          </a:p>
        </p:txBody>
      </p:sp>
      <p:sp>
        <p:nvSpPr>
          <p:cNvPr id="3" name="Rectangle 2"/>
          <p:cNvSpPr/>
          <p:nvPr/>
        </p:nvSpPr>
        <p:spPr>
          <a:xfrm>
            <a:off x="5105400" y="685800"/>
            <a:ext cx="4113627" cy="461665"/>
          </a:xfrm>
          <a:prstGeom prst="rect">
            <a:avLst/>
          </a:prstGeom>
        </p:spPr>
        <p:txBody>
          <a:bodyPr wrap="none">
            <a:spAutoFit/>
          </a:bodyPr>
          <a:lstStyle/>
          <a:p>
            <a:r>
              <a:rPr lang="fa-IR" sz="2400" b="1" dirty="0" smtClean="0">
                <a:solidFill>
                  <a:srgbClr val="FF0000"/>
                </a:solidFill>
              </a:rPr>
              <a:t>2-اصل تفویض اختیار و مسئولیت </a:t>
            </a:r>
            <a:endParaRPr lang="fa-IR" sz="2400" b="1" dirty="0">
              <a:solidFill>
                <a:srgbClr val="FF0000"/>
              </a:solidFill>
            </a:endParaRPr>
          </a:p>
        </p:txBody>
      </p:sp>
      <p:sp>
        <p:nvSpPr>
          <p:cNvPr id="4" name="Rectangle 3"/>
          <p:cNvSpPr/>
          <p:nvPr/>
        </p:nvSpPr>
        <p:spPr>
          <a:xfrm>
            <a:off x="1295400" y="1143000"/>
            <a:ext cx="7543800" cy="400110"/>
          </a:xfrm>
          <a:prstGeom prst="rect">
            <a:avLst/>
          </a:prstGeom>
        </p:spPr>
        <p:txBody>
          <a:bodyPr wrap="square">
            <a:spAutoFit/>
          </a:bodyPr>
          <a:lstStyle/>
          <a:p>
            <a:r>
              <a:rPr lang="fa-IR" sz="2000" b="1" dirty="0" smtClean="0"/>
              <a:t>همکاری افراد برای رسیدن به هدف مشترک نمی تواند خودسرانه باشد </a:t>
            </a:r>
            <a:endParaRPr lang="fa-IR" sz="2000" b="1" dirty="0"/>
          </a:p>
        </p:txBody>
      </p:sp>
      <p:sp>
        <p:nvSpPr>
          <p:cNvPr id="5" name="Rectangle 4"/>
          <p:cNvSpPr/>
          <p:nvPr/>
        </p:nvSpPr>
        <p:spPr>
          <a:xfrm>
            <a:off x="4097426" y="1752600"/>
            <a:ext cx="5046574" cy="461665"/>
          </a:xfrm>
          <a:prstGeom prst="rect">
            <a:avLst/>
          </a:prstGeom>
        </p:spPr>
        <p:txBody>
          <a:bodyPr wrap="none">
            <a:spAutoFit/>
          </a:bodyPr>
          <a:lstStyle/>
          <a:p>
            <a:r>
              <a:rPr lang="fa-IR" sz="2400" b="1" dirty="0" smtClean="0">
                <a:solidFill>
                  <a:srgbClr val="00B0F0"/>
                </a:solidFill>
              </a:rPr>
              <a:t>اختیار و مسئولیت لازم و ملزوم یکدیگرند </a:t>
            </a:r>
            <a:endParaRPr lang="fa-IR" sz="2400" b="1" dirty="0">
              <a:solidFill>
                <a:srgbClr val="00B0F0"/>
              </a:solidFill>
            </a:endParaRPr>
          </a:p>
        </p:txBody>
      </p:sp>
      <p:sp>
        <p:nvSpPr>
          <p:cNvPr id="6" name="Rectangle 5"/>
          <p:cNvSpPr/>
          <p:nvPr/>
        </p:nvSpPr>
        <p:spPr>
          <a:xfrm>
            <a:off x="1066800" y="2286000"/>
            <a:ext cx="8077200" cy="1200329"/>
          </a:xfrm>
          <a:prstGeom prst="rect">
            <a:avLst/>
          </a:prstGeom>
        </p:spPr>
        <p:txBody>
          <a:bodyPr wrap="square">
            <a:spAutoFit/>
          </a:bodyPr>
          <a:lstStyle/>
          <a:p>
            <a:pPr algn="ctr"/>
            <a:r>
              <a:rPr lang="fa-IR" sz="2400" b="1" dirty="0" smtClean="0"/>
              <a:t>اگر مسئولیتی به کسی داده شود و او اختیار کافی برای انجام دادن آن کار نداشته باشد ، هر گونه باز خواستی در مورد عدم انجام گرفتن وظایف او غیر منطقی و نامعقول است </a:t>
            </a:r>
            <a:endParaRPr lang="fa-IR" sz="2400" b="1" dirty="0"/>
          </a:p>
        </p:txBody>
      </p:sp>
      <p:sp>
        <p:nvSpPr>
          <p:cNvPr id="112641" name="Rectangle 1"/>
          <p:cNvSpPr>
            <a:spLocks noChangeArrowheads="1"/>
          </p:cNvSpPr>
          <p:nvPr/>
        </p:nvSpPr>
        <p:spPr bwMode="auto">
          <a:xfrm>
            <a:off x="1066800" y="3505200"/>
            <a:ext cx="80772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چنانچه اختیار بسیاری به فرد تفویض شود و مسئولیتی از او خواسته نشود ، </a:t>
            </a:r>
            <a:r>
              <a:rPr kumimoji="0" lang="fa-IR" sz="2400" b="1" i="0" u="none" strike="noStrike" cap="none" normalizeH="0" baseline="0" dirty="0" smtClean="0">
                <a:ln>
                  <a:noFill/>
                </a:ln>
                <a:solidFill>
                  <a:srgbClr val="FFC000"/>
                </a:solidFill>
                <a:effectLst/>
                <a:latin typeface="Calibri" pitchFamily="34" charset="0"/>
                <a:ea typeface="Calibri" pitchFamily="34" charset="0"/>
                <a:cs typeface="B Traffic" pitchFamily="2" charset="-78"/>
              </a:rPr>
              <a:t>نارسایی ، فساد ، و کجروی </a:t>
            </a:r>
            <a:r>
              <a:rPr kumimoji="0" lang="fa-IR" sz="2400" b="1"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بوجود خواهد آمد . </a:t>
            </a:r>
            <a:endParaRPr kumimoji="0" lang="fa-IR"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7"/>
          <p:cNvSpPr/>
          <p:nvPr/>
        </p:nvSpPr>
        <p:spPr>
          <a:xfrm>
            <a:off x="1219200" y="4724400"/>
            <a:ext cx="7924800" cy="457200"/>
          </a:xfrm>
          <a:prstGeom prst="rect">
            <a:avLst/>
          </a:prstGeom>
        </p:spPr>
        <p:txBody>
          <a:bodyPr wrap="square">
            <a:spAutoFit/>
          </a:bodyPr>
          <a:lstStyle/>
          <a:p>
            <a:r>
              <a:rPr lang="fa-IR" sz="2400" b="1" dirty="0" smtClean="0">
                <a:solidFill>
                  <a:srgbClr val="FF0000"/>
                </a:solidFill>
              </a:rPr>
              <a:t>میزان اختیارات قابل تفویض بستگی به نوع کارها و مشاغل دارد </a:t>
            </a:r>
            <a:endParaRPr lang="fa-IR" sz="2400" b="1" dirty="0">
              <a:solidFill>
                <a:srgbClr val="FF0000"/>
              </a:solidFill>
            </a:endParaRPr>
          </a:p>
        </p:txBody>
      </p:sp>
      <p:sp>
        <p:nvSpPr>
          <p:cNvPr id="9" name="Rectangle 8"/>
          <p:cNvSpPr/>
          <p:nvPr/>
        </p:nvSpPr>
        <p:spPr>
          <a:xfrm>
            <a:off x="2771743" y="5257800"/>
            <a:ext cx="6372257" cy="461665"/>
          </a:xfrm>
          <a:prstGeom prst="rect">
            <a:avLst/>
          </a:prstGeom>
        </p:spPr>
        <p:txBody>
          <a:bodyPr wrap="none">
            <a:spAutoFit/>
          </a:bodyPr>
          <a:lstStyle/>
          <a:p>
            <a:r>
              <a:rPr lang="fa-IR" sz="2400" b="1" dirty="0" smtClean="0">
                <a:solidFill>
                  <a:srgbClr val="7030A0"/>
                </a:solidFill>
              </a:rPr>
              <a:t>بر حسب نوع اهداف و وسعت سازمان متفاوت است </a:t>
            </a:r>
            <a:endParaRPr lang="fa-IR" sz="2400" b="1" dirty="0">
              <a:solidFill>
                <a:srgbClr val="7030A0"/>
              </a:solidFill>
            </a:endParaRPr>
          </a:p>
        </p:txBody>
      </p:sp>
      <p:sp>
        <p:nvSpPr>
          <p:cNvPr id="10" name="Left Arrow 9"/>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
        <p:nvSpPr>
          <p:cNvPr id="11" name="Rectangle 10"/>
          <p:cNvSpPr/>
          <p:nvPr/>
        </p:nvSpPr>
        <p:spPr>
          <a:xfrm rot="16200000">
            <a:off x="-2762932" y="2877232"/>
            <a:ext cx="6400797" cy="646331"/>
          </a:xfrm>
          <a:prstGeom prst="rect">
            <a:avLst/>
          </a:prstGeom>
        </p:spPr>
        <p:txBody>
          <a:bodyPr wrap="square">
            <a:spAutoFit/>
          </a:bodyPr>
          <a:lstStyle/>
          <a:p>
            <a:r>
              <a:rPr lang="fa-IR" sz="3600" dirty="0" smtClean="0">
                <a:solidFill>
                  <a:srgbClr val="C00000"/>
                </a:solidFill>
                <a:cs typeface="2  Kaj" pitchFamily="2" charset="-78"/>
              </a:rPr>
              <a:t>اصول اساسی در تشکیل سازمان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2641">
                                            <p:txEl>
                                              <p:pRg st="0" end="0"/>
                                            </p:txEl>
                                          </p:spTgt>
                                        </p:tgtEl>
                                        <p:attrNameLst>
                                          <p:attrName>style.visibility</p:attrName>
                                        </p:attrNameLst>
                                      </p:cBhvr>
                                      <p:to>
                                        <p:strVal val="visible"/>
                                      </p:to>
                                    </p:set>
                                    <p:anim calcmode="lin" valueType="num">
                                      <p:cBhvr additive="base">
                                        <p:cTn id="31" dur="500" fill="hold"/>
                                        <p:tgtEl>
                                          <p:spTgt spid="112641">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264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 calcmode="lin" valueType="num">
                                      <p:cBhvr additive="base">
                                        <p:cTn id="3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xEl>
                                              <p:pRg st="0" end="0"/>
                                            </p:txEl>
                                          </p:spTgt>
                                        </p:tgtEl>
                                        <p:attrNameLst>
                                          <p:attrName>style.visibility</p:attrName>
                                        </p:attrNameLst>
                                      </p:cBhvr>
                                      <p:to>
                                        <p:strVal val="visible"/>
                                      </p:to>
                                    </p:set>
                                    <p:anim calcmode="lin" valueType="num">
                                      <p:cBhvr additive="base">
                                        <p:cTn id="4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P spid="112641" grpId="0" build="p"/>
      <p:bldP spid="8" grpId="0" build="p"/>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228600"/>
            <a:ext cx="8229600" cy="584775"/>
          </a:xfrm>
          <a:prstGeom prst="rect">
            <a:avLst/>
          </a:prstGeom>
        </p:spPr>
        <p:txBody>
          <a:bodyPr wrap="square">
            <a:spAutoFit/>
          </a:bodyPr>
          <a:lstStyle/>
          <a:p>
            <a:r>
              <a:rPr lang="fa-IR" sz="3200" b="1" dirty="0" smtClean="0"/>
              <a:t>مدیریت</a:t>
            </a:r>
            <a:r>
              <a:rPr lang="fa-IR" sz="2800" dirty="0" smtClean="0"/>
              <a:t> در لغت به معنی " </a:t>
            </a:r>
            <a:r>
              <a:rPr lang="fa-IR" sz="2800" dirty="0" smtClean="0">
                <a:solidFill>
                  <a:srgbClr val="C00000"/>
                </a:solidFill>
              </a:rPr>
              <a:t>اداره</a:t>
            </a:r>
            <a:r>
              <a:rPr lang="fa-IR" sz="2800" dirty="0" smtClean="0"/>
              <a:t> " کردن « </a:t>
            </a:r>
            <a:r>
              <a:rPr lang="fa-IR" sz="2800" dirty="0" smtClean="0">
                <a:solidFill>
                  <a:srgbClr val="C00000"/>
                </a:solidFill>
              </a:rPr>
              <a:t>یک سازمان </a:t>
            </a:r>
            <a:r>
              <a:rPr lang="fa-IR" sz="2800" dirty="0" smtClean="0"/>
              <a:t>» است </a:t>
            </a:r>
            <a:endParaRPr lang="fa-IR" sz="2800" dirty="0"/>
          </a:p>
        </p:txBody>
      </p:sp>
      <p:sp>
        <p:nvSpPr>
          <p:cNvPr id="7169" name="Rectangle 1"/>
          <p:cNvSpPr>
            <a:spLocks noChangeArrowheads="1"/>
          </p:cNvSpPr>
          <p:nvPr/>
        </p:nvSpPr>
        <p:spPr bwMode="auto">
          <a:xfrm>
            <a:off x="1066800" y="1143000"/>
            <a:ext cx="80772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800" b="0" i="0" u="none" strike="noStrike" cap="none" normalizeH="0" baseline="0" dirty="0" smtClean="0">
                <a:ln>
                  <a:noFill/>
                </a:ln>
                <a:solidFill>
                  <a:srgbClr val="0070C0"/>
                </a:solidFill>
                <a:effectLst/>
                <a:latin typeface="Calibri" pitchFamily="34" charset="0"/>
                <a:ea typeface="Calibri" pitchFamily="34" charset="0"/>
                <a:cs typeface="B Traffic" pitchFamily="2" charset="-78"/>
              </a:rPr>
              <a:t>مدیریت</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 ، در مفهوم هدایت کردن ، یا به کارگیری مجموعه ای از آگاهیهای شکل یافته که بوسیله آنها فرد با ایجاد هماهنگی در سازمان ، بازدهی آن را افزایش میدهد ، به کار می رود .</a:t>
            </a:r>
            <a:endParaRPr kumimoji="0" lang="fa-I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990600" y="2743200"/>
            <a:ext cx="7772400" cy="3108543"/>
          </a:xfrm>
          <a:prstGeom prst="rect">
            <a:avLst/>
          </a:prstGeom>
        </p:spPr>
        <p:txBody>
          <a:bodyPr wrap="square">
            <a:spAutoFit/>
          </a:bodyPr>
          <a:lstStyle/>
          <a:p>
            <a:pPr algn="r"/>
            <a:r>
              <a:rPr lang="fa-IR" sz="2800" dirty="0" smtClean="0">
                <a:solidFill>
                  <a:srgbClr val="0070C0"/>
                </a:solidFill>
              </a:rPr>
              <a:t>مدیریت</a:t>
            </a:r>
            <a:r>
              <a:rPr lang="fa-IR" sz="2800" dirty="0" smtClean="0"/>
              <a:t> در مفهوم « </a:t>
            </a:r>
            <a:r>
              <a:rPr lang="fa-IR" sz="2800" dirty="0" smtClean="0">
                <a:solidFill>
                  <a:srgbClr val="FF0000"/>
                </a:solidFill>
              </a:rPr>
              <a:t>هدایت کردن </a:t>
            </a:r>
            <a:r>
              <a:rPr lang="fa-IR" sz="2800" dirty="0" smtClean="0"/>
              <a:t>» امروزه به صورت یک تجصص جلوه گر شده و دارای هدف ، روش و فن خاصی است ؛ به طوری که اعمال آن ، مستلزم آمادگیهای قبلی مدیر است ، پس ازآن تکمیل دائم معلومات فرد مدیر ، برای منطبق کردن آنچه برای هدایت سازمان آموخته است ، با محیطی که در سایه ی پیشرفتهای انسانی و تکنولوژی پیوسته در حال تغییر است ، آنرا بهبود می بخشد </a:t>
            </a:r>
            <a:endParaRPr lang="fa-IR" sz="2800" dirty="0"/>
          </a:p>
        </p:txBody>
      </p:sp>
      <p:sp>
        <p:nvSpPr>
          <p:cNvPr id="7" name="Rectangle 6"/>
          <p:cNvSpPr/>
          <p:nvPr/>
        </p:nvSpPr>
        <p:spPr>
          <a:xfrm>
            <a:off x="1219200" y="5715000"/>
            <a:ext cx="7391400" cy="954107"/>
          </a:xfrm>
          <a:prstGeom prst="rect">
            <a:avLst/>
          </a:prstGeom>
        </p:spPr>
        <p:txBody>
          <a:bodyPr wrap="square">
            <a:spAutoFit/>
          </a:bodyPr>
          <a:lstStyle/>
          <a:p>
            <a:pPr algn="r"/>
            <a:r>
              <a:rPr lang="fa-IR" sz="2800" dirty="0" smtClean="0">
                <a:solidFill>
                  <a:srgbClr val="0070C0"/>
                </a:solidFill>
              </a:rPr>
              <a:t>مدیریت</a:t>
            </a:r>
            <a:r>
              <a:rPr lang="fa-IR" sz="2800" dirty="0" smtClean="0"/>
              <a:t> در مفهوم دیگر ،ایجاد توازن بین منابع و فعالیتهای مختلف حالوآینده در یک سازمان است </a:t>
            </a:r>
            <a:endParaRPr lang="fa-IR" sz="2800" dirty="0"/>
          </a:p>
        </p:txBody>
      </p:sp>
      <p:sp>
        <p:nvSpPr>
          <p:cNvPr id="6" name="Left Arrow 5"/>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
        <p:nvSpPr>
          <p:cNvPr id="8" name="Rectangle 7"/>
          <p:cNvSpPr/>
          <p:nvPr/>
        </p:nvSpPr>
        <p:spPr>
          <a:xfrm rot="16200000">
            <a:off x="-1772331" y="3563032"/>
            <a:ext cx="4419597" cy="646331"/>
          </a:xfrm>
          <a:prstGeom prst="rect">
            <a:avLst/>
          </a:prstGeom>
        </p:spPr>
        <p:txBody>
          <a:bodyPr wrap="square">
            <a:spAutoFit/>
          </a:bodyPr>
          <a:lstStyle/>
          <a:p>
            <a:r>
              <a:rPr lang="fa-IR" sz="3600" dirty="0" smtClean="0">
                <a:solidFill>
                  <a:srgbClr val="C00000"/>
                </a:solidFill>
                <a:cs typeface="2  Kaj" pitchFamily="2" charset="-78"/>
              </a:rPr>
              <a:t>اصول و مفاهيم  مديريت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69">
                                            <p:txEl>
                                              <p:pRg st="0" end="0"/>
                                            </p:txEl>
                                          </p:spTgt>
                                        </p:tgtEl>
                                        <p:attrNameLst>
                                          <p:attrName>style.visibility</p:attrName>
                                        </p:attrNameLst>
                                      </p:cBhvr>
                                      <p:to>
                                        <p:strVal val="visible"/>
                                      </p:to>
                                    </p:set>
                                    <p:anim calcmode="lin" valueType="num">
                                      <p:cBhvr additive="base">
                                        <p:cTn id="13" dur="500" fill="hold"/>
                                        <p:tgtEl>
                                          <p:spTgt spid="716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6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169" grpId="0" build="p"/>
      <p:bldP spid="5" grpId="0" build="p"/>
      <p:bldP spid="7"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0"/>
            <a:ext cx="5434501" cy="646331"/>
          </a:xfrm>
          <a:prstGeom prst="rect">
            <a:avLst/>
          </a:prstGeom>
        </p:spPr>
        <p:txBody>
          <a:bodyPr wrap="none">
            <a:spAutoFit/>
          </a:bodyPr>
          <a:lstStyle/>
          <a:p>
            <a:r>
              <a:rPr lang="fa-IR" sz="3600" dirty="0" smtClean="0">
                <a:solidFill>
                  <a:srgbClr val="0070C0"/>
                </a:solidFill>
              </a:rPr>
              <a:t>اصول اساسی در تشکیل سازمان : </a:t>
            </a:r>
            <a:endParaRPr lang="fa-IR" sz="3600" dirty="0">
              <a:solidFill>
                <a:srgbClr val="0070C0"/>
              </a:solidFill>
            </a:endParaRPr>
          </a:p>
        </p:txBody>
      </p:sp>
      <p:sp>
        <p:nvSpPr>
          <p:cNvPr id="3" name="Rectangle 2"/>
          <p:cNvSpPr/>
          <p:nvPr/>
        </p:nvSpPr>
        <p:spPr>
          <a:xfrm>
            <a:off x="1295400" y="1371600"/>
            <a:ext cx="6729727" cy="523220"/>
          </a:xfrm>
          <a:prstGeom prst="rect">
            <a:avLst/>
          </a:prstGeom>
        </p:spPr>
        <p:txBody>
          <a:bodyPr wrap="none">
            <a:spAutoFit/>
          </a:bodyPr>
          <a:lstStyle/>
          <a:p>
            <a:r>
              <a:rPr lang="fa-IR" sz="2800" dirty="0" smtClean="0"/>
              <a:t>تفویض اختیار و مسئولیت معمولا دارای مراحلی است </a:t>
            </a:r>
            <a:endParaRPr lang="fa-IR" sz="2800" dirty="0"/>
          </a:p>
        </p:txBody>
      </p:sp>
      <p:sp>
        <p:nvSpPr>
          <p:cNvPr id="4" name="Rectangle 3"/>
          <p:cNvSpPr/>
          <p:nvPr/>
        </p:nvSpPr>
        <p:spPr>
          <a:xfrm>
            <a:off x="5030373" y="838200"/>
            <a:ext cx="4113627" cy="461665"/>
          </a:xfrm>
          <a:prstGeom prst="rect">
            <a:avLst/>
          </a:prstGeom>
        </p:spPr>
        <p:txBody>
          <a:bodyPr wrap="none">
            <a:spAutoFit/>
          </a:bodyPr>
          <a:lstStyle/>
          <a:p>
            <a:r>
              <a:rPr lang="fa-IR" sz="2400" b="1" dirty="0" smtClean="0">
                <a:solidFill>
                  <a:srgbClr val="FF0000"/>
                </a:solidFill>
              </a:rPr>
              <a:t>2-اصل تفویض اختیار و مسئولیت </a:t>
            </a:r>
            <a:endParaRPr lang="fa-IR" sz="2400" b="1" dirty="0">
              <a:solidFill>
                <a:srgbClr val="FF0000"/>
              </a:solidFill>
            </a:endParaRPr>
          </a:p>
        </p:txBody>
      </p:sp>
      <p:sp>
        <p:nvSpPr>
          <p:cNvPr id="102401" name="Rectangle 1"/>
          <p:cNvSpPr>
            <a:spLocks noChangeArrowheads="1"/>
          </p:cNvSpPr>
          <p:nvPr/>
        </p:nvSpPr>
        <p:spPr bwMode="auto">
          <a:xfrm>
            <a:off x="990600" y="1981200"/>
            <a:ext cx="7848600"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200" b="0" i="0" u="none" strike="noStrike" cap="none" normalizeH="0" baseline="0" dirty="0" smtClean="0">
                <a:ln>
                  <a:noFill/>
                </a:ln>
                <a:solidFill>
                  <a:srgbClr val="FF0000"/>
                </a:solidFill>
                <a:effectLst/>
                <a:latin typeface="Calibri" pitchFamily="34" charset="0"/>
                <a:ea typeface="Calibri" pitchFamily="34" charset="0"/>
                <a:cs typeface="B Traffic" pitchFamily="2" charset="-78"/>
              </a:rPr>
              <a:t>مرحله اول </a:t>
            </a:r>
            <a:r>
              <a:rPr kumimoji="0" lang="fa-IR" sz="2200" b="0" i="0" u="none" strike="noStrike" cap="none" normalizeH="0" baseline="0" dirty="0" smtClean="0">
                <a:ln>
                  <a:noFill/>
                </a:ln>
                <a:solidFill>
                  <a:srgbClr val="7030A0"/>
                </a:solidFill>
                <a:effectLst/>
                <a:latin typeface="Calibri" pitchFamily="34" charset="0"/>
                <a:ea typeface="Calibri" pitchFamily="34" charset="0"/>
                <a:cs typeface="B Traffic" pitchFamily="2" charset="-78"/>
              </a:rPr>
              <a:t>: </a:t>
            </a:r>
          </a:p>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200" b="0" i="0" u="none" strike="noStrike" cap="none" normalizeH="0" baseline="0" dirty="0" smtClean="0">
                <a:ln>
                  <a:noFill/>
                </a:ln>
                <a:solidFill>
                  <a:srgbClr val="7030A0"/>
                </a:solidFill>
                <a:effectLst/>
                <a:latin typeface="Calibri" pitchFamily="34" charset="0"/>
                <a:ea typeface="Calibri" pitchFamily="34" charset="0"/>
                <a:cs typeface="B Traffic" pitchFamily="2" charset="-78"/>
              </a:rPr>
              <a:t>تعیین وظیفه و واگذاری مقداری از کارها  از طرف مقام بالاتر به مقام پایین تر .</a:t>
            </a:r>
            <a:endParaRPr kumimoji="0" lang="fa-IR" sz="2200" b="0" i="0" u="none" strike="noStrike" cap="none" normalizeH="0" baseline="0" dirty="0" smtClean="0">
              <a:ln>
                <a:noFill/>
              </a:ln>
              <a:solidFill>
                <a:srgbClr val="7030A0"/>
              </a:solidFill>
              <a:effectLst/>
              <a:latin typeface="Arial" pitchFamily="34" charset="0"/>
              <a:cs typeface="Arial" pitchFamily="34" charset="0"/>
            </a:endParaRPr>
          </a:p>
        </p:txBody>
      </p:sp>
      <p:sp>
        <p:nvSpPr>
          <p:cNvPr id="102402" name="Rectangle 2"/>
          <p:cNvSpPr>
            <a:spLocks noChangeArrowheads="1"/>
          </p:cNvSpPr>
          <p:nvPr/>
        </p:nvSpPr>
        <p:spPr bwMode="auto">
          <a:xfrm>
            <a:off x="990600" y="3276600"/>
            <a:ext cx="7646644" cy="17851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200" b="1" i="0" u="none" strike="noStrike" cap="none" normalizeH="0" baseline="0" dirty="0" smtClean="0">
                <a:ln>
                  <a:noFill/>
                </a:ln>
                <a:solidFill>
                  <a:srgbClr val="FF0000"/>
                </a:solidFill>
                <a:effectLst/>
                <a:latin typeface="Calibri" pitchFamily="34" charset="0"/>
                <a:ea typeface="Calibri" pitchFamily="34" charset="0"/>
                <a:cs typeface="B Traffic" pitchFamily="2" charset="-78"/>
              </a:rPr>
              <a:t>مرحله دوم </a:t>
            </a:r>
            <a:r>
              <a:rPr kumimoji="0" lang="fa-IR" sz="2200" b="1" i="0" u="none" strike="noStrike" cap="none" normalizeH="0" baseline="0" dirty="0" smtClean="0">
                <a:ln>
                  <a:noFill/>
                </a:ln>
                <a:solidFill>
                  <a:srgbClr val="7030A0"/>
                </a:solidFill>
                <a:effectLst/>
                <a:latin typeface="Calibri" pitchFamily="34" charset="0"/>
                <a:ea typeface="Calibri" pitchFamily="34" charset="0"/>
                <a:cs typeface="B Traffic" pitchFamily="2" charset="-78"/>
              </a:rPr>
              <a:t>: </a:t>
            </a:r>
          </a:p>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200" b="1" i="0" u="none" strike="noStrike" cap="none" normalizeH="0" baseline="0" dirty="0" smtClean="0">
                <a:ln>
                  <a:noFill/>
                </a:ln>
                <a:solidFill>
                  <a:srgbClr val="7030A0"/>
                </a:solidFill>
                <a:effectLst/>
                <a:latin typeface="Calibri" pitchFamily="34" charset="0"/>
                <a:ea typeface="Calibri" pitchFamily="34" charset="0"/>
                <a:cs typeface="B Traffic" pitchFamily="2" charset="-78"/>
              </a:rPr>
              <a:t>باید برای انجام دادن وظایف از طرف مقام بالاتر به  مقام پایین تر اجازه و  حق اخذ تفویض تصمیم تفویض شد ، تا او نتواند از آن دسته منابع مالی و انسانی که برای انجام دادن و اجرای وظایف لازم  و ضروری است ، استفاده کند .</a:t>
            </a:r>
            <a:endParaRPr kumimoji="0" lang="fa-IR" sz="2200" b="1" i="0" u="none" strike="noStrike" cap="none" normalizeH="0" baseline="0" dirty="0" smtClean="0">
              <a:ln>
                <a:noFill/>
              </a:ln>
              <a:solidFill>
                <a:srgbClr val="7030A0"/>
              </a:solidFill>
              <a:effectLst/>
              <a:latin typeface="Arial" pitchFamily="34" charset="0"/>
              <a:cs typeface="Arial" pitchFamily="34" charset="0"/>
            </a:endParaRPr>
          </a:p>
        </p:txBody>
      </p:sp>
      <p:sp>
        <p:nvSpPr>
          <p:cNvPr id="102403" name="Rectangle 3"/>
          <p:cNvSpPr>
            <a:spLocks noChangeArrowheads="1"/>
          </p:cNvSpPr>
          <p:nvPr/>
        </p:nvSpPr>
        <p:spPr bwMode="auto">
          <a:xfrm>
            <a:off x="990600" y="5334000"/>
            <a:ext cx="7726565"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200" b="1" i="0" u="none" strike="noStrike" cap="none" normalizeH="0" baseline="0" dirty="0" smtClean="0">
                <a:ln>
                  <a:noFill/>
                </a:ln>
                <a:solidFill>
                  <a:srgbClr val="FF0000"/>
                </a:solidFill>
                <a:effectLst/>
                <a:latin typeface="Calibri" pitchFamily="34" charset="0"/>
                <a:ea typeface="Calibri" pitchFamily="34" charset="0"/>
                <a:cs typeface="B Traffic" pitchFamily="2" charset="-78"/>
              </a:rPr>
              <a:t>مرحله سوم </a:t>
            </a:r>
            <a:r>
              <a:rPr kumimoji="0" lang="fa-IR" sz="2200" b="1" i="0" u="none" strike="noStrike" cap="none" normalizeH="0" baseline="0" dirty="0" smtClean="0">
                <a:ln>
                  <a:noFill/>
                </a:ln>
                <a:solidFill>
                  <a:srgbClr val="7030A0"/>
                </a:solidFill>
                <a:effectLst/>
                <a:latin typeface="Calibri" pitchFamily="34" charset="0"/>
                <a:ea typeface="Calibri" pitchFamily="34" charset="0"/>
                <a:cs typeface="B Traffic" pitchFamily="2" charset="-78"/>
              </a:rPr>
              <a:t>: </a:t>
            </a:r>
          </a:p>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200" b="1" i="0" u="none" strike="noStrike" cap="none" normalizeH="0" baseline="0" dirty="0" smtClean="0">
                <a:ln>
                  <a:noFill/>
                </a:ln>
                <a:solidFill>
                  <a:srgbClr val="7030A0"/>
                </a:solidFill>
                <a:effectLst/>
                <a:latin typeface="Calibri" pitchFamily="34" charset="0"/>
                <a:ea typeface="Calibri" pitchFamily="34" charset="0"/>
                <a:cs typeface="B Traffic" pitchFamily="2" charset="-78"/>
              </a:rPr>
              <a:t>برای درست انجام شدن وظایف ، لازم است که میزان  مسئولیت مرئوس  در مقابل مقامات بالاتر و روسای  بلاواسطه  مشخص و معین شده باشد .</a:t>
            </a:r>
            <a:endParaRPr kumimoji="0" lang="fa-IR" sz="2200" b="1" i="0" u="none" strike="noStrike" cap="none" normalizeH="0" baseline="0" dirty="0" smtClean="0">
              <a:ln>
                <a:noFill/>
              </a:ln>
              <a:solidFill>
                <a:srgbClr val="7030A0"/>
              </a:solidFill>
              <a:effectLst/>
              <a:latin typeface="Arial" pitchFamily="34" charset="0"/>
              <a:cs typeface="Arial" pitchFamily="34" charset="0"/>
            </a:endParaRPr>
          </a:p>
        </p:txBody>
      </p:sp>
      <p:sp>
        <p:nvSpPr>
          <p:cNvPr id="8" name="Left Arrow 7"/>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
        <p:nvSpPr>
          <p:cNvPr id="9" name="Rectangle 8"/>
          <p:cNvSpPr/>
          <p:nvPr/>
        </p:nvSpPr>
        <p:spPr>
          <a:xfrm rot="16200000">
            <a:off x="-2496231" y="2839133"/>
            <a:ext cx="5867396" cy="646331"/>
          </a:xfrm>
          <a:prstGeom prst="rect">
            <a:avLst/>
          </a:prstGeom>
        </p:spPr>
        <p:txBody>
          <a:bodyPr wrap="square">
            <a:spAutoFit/>
          </a:bodyPr>
          <a:lstStyle/>
          <a:p>
            <a:r>
              <a:rPr lang="fa-IR" sz="3600" dirty="0" smtClean="0">
                <a:solidFill>
                  <a:srgbClr val="C00000"/>
                </a:solidFill>
                <a:cs typeface="2  Kaj" pitchFamily="2" charset="-78"/>
              </a:rPr>
              <a:t>اصول اساسی در تشکیل سازمان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2401">
                                            <p:txEl>
                                              <p:pRg st="0" end="0"/>
                                            </p:txEl>
                                          </p:spTgt>
                                        </p:tgtEl>
                                        <p:attrNameLst>
                                          <p:attrName>style.visibility</p:attrName>
                                        </p:attrNameLst>
                                      </p:cBhvr>
                                      <p:to>
                                        <p:strVal val="visible"/>
                                      </p:to>
                                    </p:set>
                                    <p:anim calcmode="lin" valueType="num">
                                      <p:cBhvr additive="base">
                                        <p:cTn id="19" dur="500" fill="hold"/>
                                        <p:tgtEl>
                                          <p:spTgt spid="102401">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0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2401">
                                            <p:txEl>
                                              <p:pRg st="1" end="1"/>
                                            </p:txEl>
                                          </p:spTgt>
                                        </p:tgtEl>
                                        <p:attrNameLst>
                                          <p:attrName>style.visibility</p:attrName>
                                        </p:attrNameLst>
                                      </p:cBhvr>
                                      <p:to>
                                        <p:strVal val="visible"/>
                                      </p:to>
                                    </p:set>
                                    <p:anim calcmode="lin" valueType="num">
                                      <p:cBhvr additive="base">
                                        <p:cTn id="25" dur="500" fill="hold"/>
                                        <p:tgtEl>
                                          <p:spTgt spid="102401">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40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2402">
                                            <p:txEl>
                                              <p:pRg st="0" end="0"/>
                                            </p:txEl>
                                          </p:spTgt>
                                        </p:tgtEl>
                                        <p:attrNameLst>
                                          <p:attrName>style.visibility</p:attrName>
                                        </p:attrNameLst>
                                      </p:cBhvr>
                                      <p:to>
                                        <p:strVal val="visible"/>
                                      </p:to>
                                    </p:set>
                                    <p:anim calcmode="lin" valueType="num">
                                      <p:cBhvr additive="base">
                                        <p:cTn id="31" dur="500" fill="hold"/>
                                        <p:tgtEl>
                                          <p:spTgt spid="102402">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240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2402">
                                            <p:txEl>
                                              <p:pRg st="1" end="1"/>
                                            </p:txEl>
                                          </p:spTgt>
                                        </p:tgtEl>
                                        <p:attrNameLst>
                                          <p:attrName>style.visibility</p:attrName>
                                        </p:attrNameLst>
                                      </p:cBhvr>
                                      <p:to>
                                        <p:strVal val="visible"/>
                                      </p:to>
                                    </p:set>
                                    <p:anim calcmode="lin" valueType="num">
                                      <p:cBhvr additive="base">
                                        <p:cTn id="37" dur="500" fill="hold"/>
                                        <p:tgtEl>
                                          <p:spTgt spid="102402">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240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2403">
                                            <p:txEl>
                                              <p:pRg st="0" end="0"/>
                                            </p:txEl>
                                          </p:spTgt>
                                        </p:tgtEl>
                                        <p:attrNameLst>
                                          <p:attrName>style.visibility</p:attrName>
                                        </p:attrNameLst>
                                      </p:cBhvr>
                                      <p:to>
                                        <p:strVal val="visible"/>
                                      </p:to>
                                    </p:set>
                                    <p:anim calcmode="lin" valueType="num">
                                      <p:cBhvr additive="base">
                                        <p:cTn id="43" dur="500" fill="hold"/>
                                        <p:tgtEl>
                                          <p:spTgt spid="102403">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24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2403">
                                            <p:txEl>
                                              <p:pRg st="1" end="1"/>
                                            </p:txEl>
                                          </p:spTgt>
                                        </p:tgtEl>
                                        <p:attrNameLst>
                                          <p:attrName>style.visibility</p:attrName>
                                        </p:attrNameLst>
                                      </p:cBhvr>
                                      <p:to>
                                        <p:strVal val="visible"/>
                                      </p:to>
                                    </p:set>
                                    <p:anim calcmode="lin" valueType="num">
                                      <p:cBhvr additive="base">
                                        <p:cTn id="49" dur="500" fill="hold"/>
                                        <p:tgtEl>
                                          <p:spTgt spid="102403">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0240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102401" grpId="0" build="p"/>
      <p:bldP spid="102402" grpId="0" build="p"/>
      <p:bldP spid="10240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0"/>
            <a:ext cx="5434501" cy="646331"/>
          </a:xfrm>
          <a:prstGeom prst="rect">
            <a:avLst/>
          </a:prstGeom>
        </p:spPr>
        <p:txBody>
          <a:bodyPr wrap="none">
            <a:spAutoFit/>
          </a:bodyPr>
          <a:lstStyle/>
          <a:p>
            <a:r>
              <a:rPr lang="fa-IR" sz="3600" dirty="0" smtClean="0">
                <a:solidFill>
                  <a:srgbClr val="0070C0"/>
                </a:solidFill>
              </a:rPr>
              <a:t>اصول اساسی در تشکیل سازمان : </a:t>
            </a:r>
            <a:endParaRPr lang="fa-IR" sz="3600" dirty="0">
              <a:solidFill>
                <a:srgbClr val="0070C0"/>
              </a:solidFill>
            </a:endParaRPr>
          </a:p>
        </p:txBody>
      </p:sp>
      <p:sp>
        <p:nvSpPr>
          <p:cNvPr id="3" name="Rectangle 2"/>
          <p:cNvSpPr/>
          <p:nvPr/>
        </p:nvSpPr>
        <p:spPr>
          <a:xfrm>
            <a:off x="4802747" y="685800"/>
            <a:ext cx="4341253" cy="584775"/>
          </a:xfrm>
          <a:prstGeom prst="rect">
            <a:avLst/>
          </a:prstGeom>
        </p:spPr>
        <p:txBody>
          <a:bodyPr wrap="none">
            <a:spAutoFit/>
          </a:bodyPr>
          <a:lstStyle/>
          <a:p>
            <a:r>
              <a:rPr lang="fa-IR" sz="3200" b="1" dirty="0" smtClean="0">
                <a:solidFill>
                  <a:srgbClr val="FF0000"/>
                </a:solidFill>
              </a:rPr>
              <a:t>3-اصل وحدت فرماندهی </a:t>
            </a:r>
            <a:endParaRPr lang="fa-IR" sz="3200" b="1" dirty="0">
              <a:solidFill>
                <a:srgbClr val="FF0000"/>
              </a:solidFill>
            </a:endParaRPr>
          </a:p>
        </p:txBody>
      </p:sp>
      <p:sp>
        <p:nvSpPr>
          <p:cNvPr id="4" name="Rectangle 3"/>
          <p:cNvSpPr/>
          <p:nvPr/>
        </p:nvSpPr>
        <p:spPr>
          <a:xfrm>
            <a:off x="990600" y="1219200"/>
            <a:ext cx="7543800" cy="400110"/>
          </a:xfrm>
          <a:prstGeom prst="rect">
            <a:avLst/>
          </a:prstGeom>
        </p:spPr>
        <p:txBody>
          <a:bodyPr wrap="square">
            <a:spAutoFit/>
          </a:bodyPr>
          <a:lstStyle/>
          <a:p>
            <a:r>
              <a:rPr lang="fa-IR" sz="2000" b="1" dirty="0" smtClean="0"/>
              <a:t>ایجاد هماهنگی و جلوگیری از اختلاط مسئولیت ، مورد استفاده قرار می گیرد </a:t>
            </a:r>
            <a:endParaRPr lang="fa-IR" sz="2000" b="1" dirty="0"/>
          </a:p>
        </p:txBody>
      </p:sp>
      <p:sp>
        <p:nvSpPr>
          <p:cNvPr id="5" name="Rectangle 4"/>
          <p:cNvSpPr/>
          <p:nvPr/>
        </p:nvSpPr>
        <p:spPr>
          <a:xfrm>
            <a:off x="1752600" y="1828800"/>
            <a:ext cx="6934200" cy="461665"/>
          </a:xfrm>
          <a:prstGeom prst="rect">
            <a:avLst/>
          </a:prstGeom>
        </p:spPr>
        <p:txBody>
          <a:bodyPr wrap="square">
            <a:spAutoFit/>
          </a:bodyPr>
          <a:lstStyle/>
          <a:p>
            <a:r>
              <a:rPr lang="fa-IR" sz="2400" b="1" dirty="0" smtClean="0"/>
              <a:t>اختيار دستور دادن به كارمند بايد مختص يك مدير باشد</a:t>
            </a:r>
            <a:endParaRPr lang="fa-IR" sz="2400" b="1" dirty="0"/>
          </a:p>
        </p:txBody>
      </p:sp>
      <p:sp>
        <p:nvSpPr>
          <p:cNvPr id="6" name="Rectangle 5"/>
          <p:cNvSpPr/>
          <p:nvPr/>
        </p:nvSpPr>
        <p:spPr>
          <a:xfrm>
            <a:off x="1066800" y="2286000"/>
            <a:ext cx="7281160" cy="461665"/>
          </a:xfrm>
          <a:prstGeom prst="rect">
            <a:avLst/>
          </a:prstGeom>
        </p:spPr>
        <p:txBody>
          <a:bodyPr wrap="none">
            <a:spAutoFit/>
          </a:bodyPr>
          <a:lstStyle/>
          <a:p>
            <a:r>
              <a:rPr lang="fa-IR" sz="2400" b="1" dirty="0" smtClean="0">
                <a:solidFill>
                  <a:srgbClr val="FFC000"/>
                </a:solidFill>
              </a:rPr>
              <a:t>زیر دست بداند مسئول پاسخگويي در برابر چه كسي است ؟ </a:t>
            </a:r>
            <a:endParaRPr lang="fa-IR" sz="2400" b="1" dirty="0">
              <a:solidFill>
                <a:srgbClr val="FFC000"/>
              </a:solidFill>
            </a:endParaRPr>
          </a:p>
        </p:txBody>
      </p:sp>
      <p:sp>
        <p:nvSpPr>
          <p:cNvPr id="7" name="Rectangle 6"/>
          <p:cNvSpPr/>
          <p:nvPr/>
        </p:nvSpPr>
        <p:spPr>
          <a:xfrm>
            <a:off x="5554556" y="2819400"/>
            <a:ext cx="3589444" cy="584775"/>
          </a:xfrm>
          <a:prstGeom prst="rect">
            <a:avLst/>
          </a:prstGeom>
        </p:spPr>
        <p:txBody>
          <a:bodyPr wrap="none">
            <a:spAutoFit/>
          </a:bodyPr>
          <a:lstStyle/>
          <a:p>
            <a:r>
              <a:rPr lang="fa-IR" sz="3200" b="1" dirty="0" smtClean="0">
                <a:solidFill>
                  <a:srgbClr val="FF0000"/>
                </a:solidFill>
              </a:rPr>
              <a:t>4- اصل حیطه نظارت </a:t>
            </a:r>
            <a:endParaRPr lang="fa-IR" sz="3200" b="1" dirty="0">
              <a:solidFill>
                <a:srgbClr val="FF0000"/>
              </a:solidFill>
            </a:endParaRPr>
          </a:p>
        </p:txBody>
      </p:sp>
      <p:sp>
        <p:nvSpPr>
          <p:cNvPr id="8" name="Rectangle 7"/>
          <p:cNvSpPr/>
          <p:nvPr/>
        </p:nvSpPr>
        <p:spPr>
          <a:xfrm>
            <a:off x="914400" y="3276600"/>
            <a:ext cx="7848600" cy="523220"/>
          </a:xfrm>
          <a:prstGeom prst="rect">
            <a:avLst/>
          </a:prstGeom>
        </p:spPr>
        <p:txBody>
          <a:bodyPr wrap="square">
            <a:spAutoFit/>
          </a:bodyPr>
          <a:lstStyle/>
          <a:p>
            <a:r>
              <a:rPr lang="fa-IR" sz="2800" b="1" dirty="0" smtClean="0">
                <a:solidFill>
                  <a:srgbClr val="002060"/>
                </a:solidFill>
              </a:rPr>
              <a:t>وسعت حیطه نظارت در سطوح بالای سازمان کمتر است </a:t>
            </a:r>
            <a:endParaRPr lang="fa-IR" sz="2800" b="1" dirty="0">
              <a:solidFill>
                <a:srgbClr val="002060"/>
              </a:solidFill>
            </a:endParaRPr>
          </a:p>
        </p:txBody>
      </p:sp>
      <p:sp>
        <p:nvSpPr>
          <p:cNvPr id="9" name="Rectangle 8"/>
          <p:cNvSpPr/>
          <p:nvPr/>
        </p:nvSpPr>
        <p:spPr>
          <a:xfrm>
            <a:off x="1600200" y="3733800"/>
            <a:ext cx="7086600" cy="400110"/>
          </a:xfrm>
          <a:prstGeom prst="rect">
            <a:avLst/>
          </a:prstGeom>
        </p:spPr>
        <p:txBody>
          <a:bodyPr wrap="square">
            <a:spAutoFit/>
          </a:bodyPr>
          <a:lstStyle/>
          <a:p>
            <a:r>
              <a:rPr lang="fa-IR" sz="2000" b="1" dirty="0" smtClean="0">
                <a:solidFill>
                  <a:srgbClr val="002060"/>
                </a:solidFill>
              </a:rPr>
              <a:t>وهر چه به طرف پایین سازمان بیاییم به وسعت آن افزوده می شود .</a:t>
            </a:r>
            <a:endParaRPr lang="fa-IR" sz="2000" b="1" dirty="0">
              <a:solidFill>
                <a:srgbClr val="002060"/>
              </a:solidFill>
            </a:endParaRPr>
          </a:p>
        </p:txBody>
      </p:sp>
      <p:sp>
        <p:nvSpPr>
          <p:cNvPr id="101377" name="Rectangle 1"/>
          <p:cNvSpPr>
            <a:spLocks noChangeArrowheads="1"/>
          </p:cNvSpPr>
          <p:nvPr/>
        </p:nvSpPr>
        <p:spPr bwMode="auto">
          <a:xfrm>
            <a:off x="820507" y="4246603"/>
            <a:ext cx="7731604" cy="230832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justLow" rtl="1" fontAlgn="base">
              <a:spcBef>
                <a:spcPct val="0"/>
              </a:spcBef>
              <a:spcAft>
                <a:spcPct val="0"/>
              </a:spcAft>
            </a:pPr>
            <a:r>
              <a:rPr kumimoji="0" lang="fa-IR" sz="2400" b="1" i="0" u="none" strike="noStrike" cap="none" normalizeH="0" baseline="0" dirty="0" smtClean="0">
                <a:ln>
                  <a:noFill/>
                </a:ln>
                <a:solidFill>
                  <a:srgbClr val="C00000"/>
                </a:solidFill>
                <a:effectLst/>
                <a:latin typeface="Calibri" pitchFamily="34" charset="0"/>
                <a:ea typeface="Calibri" pitchFamily="34" charset="0"/>
                <a:cs typeface="B Traffic" pitchFamily="2" charset="-78"/>
              </a:rPr>
              <a:t>وسعت حیطه نظارت به عوامل زیادی </a:t>
            </a:r>
            <a:r>
              <a:rPr lang="fa-IR" sz="2400" b="1" dirty="0" smtClean="0">
                <a:solidFill>
                  <a:srgbClr val="C00000"/>
                </a:solidFill>
                <a:latin typeface="Calibri" pitchFamily="34" charset="0"/>
                <a:ea typeface="Calibri" pitchFamily="34" charset="0"/>
                <a:cs typeface="B Traffic" pitchFamily="2" charset="-78"/>
              </a:rPr>
              <a:t>بستگی</a:t>
            </a:r>
            <a:r>
              <a:rPr kumimoji="0" lang="fa-IR" sz="2400" b="1" i="0" u="none" strike="noStrike" cap="none" normalizeH="0" baseline="0" dirty="0" smtClean="0">
                <a:ln>
                  <a:noFill/>
                </a:ln>
                <a:solidFill>
                  <a:srgbClr val="C00000"/>
                </a:solidFill>
                <a:effectLst/>
                <a:latin typeface="Calibri" pitchFamily="34" charset="0"/>
                <a:ea typeface="Calibri" pitchFamily="34" charset="0"/>
                <a:cs typeface="B Traffic" pitchFamily="2" charset="-78"/>
              </a:rPr>
              <a:t> دارد که عبارتنداز : </a:t>
            </a:r>
          </a:p>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effectLst/>
                <a:latin typeface="Calibri" pitchFamily="34" charset="0"/>
                <a:ea typeface="Calibri" pitchFamily="34" charset="0"/>
                <a:cs typeface="B Traffic" pitchFamily="2" charset="-78"/>
              </a:rPr>
              <a:t>- پیچیدگی یا سادگی کارها</a:t>
            </a:r>
          </a:p>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effectLst/>
                <a:latin typeface="Calibri" pitchFamily="34" charset="0"/>
                <a:ea typeface="Calibri" pitchFamily="34" charset="0"/>
                <a:cs typeface="B Traffic" pitchFamily="2" charset="-78"/>
              </a:rPr>
              <a:t>-  تنوع و نیاز به تخصص</a:t>
            </a:r>
          </a:p>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effectLst/>
                <a:latin typeface="Calibri" pitchFamily="34" charset="0"/>
                <a:ea typeface="Calibri" pitchFamily="34" charset="0"/>
                <a:cs typeface="B Traffic" pitchFamily="2" charset="-78"/>
              </a:rPr>
              <a:t>- پراکندگی سازمانی و جغرافیایی</a:t>
            </a:r>
          </a:p>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effectLst/>
                <a:latin typeface="Calibri" pitchFamily="34" charset="0"/>
                <a:ea typeface="Calibri" pitchFamily="34" charset="0"/>
                <a:cs typeface="B Traffic" pitchFamily="2" charset="-78"/>
              </a:rPr>
              <a:t>-  سطوح سازمانی</a:t>
            </a:r>
          </a:p>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effectLst/>
                <a:latin typeface="Calibri" pitchFamily="34" charset="0"/>
                <a:ea typeface="Calibri" pitchFamily="34" charset="0"/>
                <a:cs typeface="B Traffic" pitchFamily="2" charset="-78"/>
              </a:rPr>
              <a:t>-  مسئولیت و اشتغال فکری مدیر یا سرپرست </a:t>
            </a:r>
            <a:r>
              <a:rPr kumimoji="0" lang="fa-IR" sz="2400" b="1" i="0" u="none" strike="noStrike" cap="none" normalizeH="0" baseline="0" dirty="0" smtClean="0">
                <a:ln>
                  <a:noFill/>
                </a:ln>
                <a:solidFill>
                  <a:srgbClr val="C00000"/>
                </a:solidFill>
                <a:effectLst/>
                <a:latin typeface="Calibri" pitchFamily="34" charset="0"/>
                <a:ea typeface="Calibri" pitchFamily="34" charset="0"/>
                <a:cs typeface="B Traffic" pitchFamily="2" charset="-78"/>
              </a:rPr>
              <a:t>.  </a:t>
            </a:r>
            <a:endParaRPr kumimoji="0" lang="fa-IR" sz="2400" b="1" i="0" u="none" strike="noStrike" cap="none" normalizeH="0" baseline="0" dirty="0" smtClean="0">
              <a:ln>
                <a:noFill/>
              </a:ln>
              <a:solidFill>
                <a:srgbClr val="C00000"/>
              </a:solidFill>
              <a:effectLst/>
              <a:latin typeface="Arial" pitchFamily="34" charset="0"/>
              <a:cs typeface="Arial" pitchFamily="34" charset="0"/>
            </a:endParaRPr>
          </a:p>
        </p:txBody>
      </p:sp>
      <p:sp>
        <p:nvSpPr>
          <p:cNvPr id="12" name="Rectangle 11"/>
          <p:cNvSpPr/>
          <p:nvPr/>
        </p:nvSpPr>
        <p:spPr>
          <a:xfrm rot="16200000">
            <a:off x="-2496231" y="2839133"/>
            <a:ext cx="5867396" cy="646331"/>
          </a:xfrm>
          <a:prstGeom prst="rect">
            <a:avLst/>
          </a:prstGeom>
        </p:spPr>
        <p:txBody>
          <a:bodyPr wrap="square">
            <a:spAutoFit/>
          </a:bodyPr>
          <a:lstStyle/>
          <a:p>
            <a:r>
              <a:rPr lang="fa-IR" sz="3600" dirty="0" smtClean="0">
                <a:solidFill>
                  <a:srgbClr val="C00000"/>
                </a:solidFill>
                <a:cs typeface="2  Kaj" pitchFamily="2" charset="-78"/>
              </a:rPr>
              <a:t>اصول اساسی در تشکیل سازمان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 calcmode="lin" valueType="num">
                                      <p:cBhvr additive="base">
                                        <p:cTn id="3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xEl>
                                              <p:pRg st="0" end="0"/>
                                            </p:txEl>
                                          </p:spTgt>
                                        </p:tgtEl>
                                        <p:attrNameLst>
                                          <p:attrName>style.visibility</p:attrName>
                                        </p:attrNameLst>
                                      </p:cBhvr>
                                      <p:to>
                                        <p:strVal val="visible"/>
                                      </p:to>
                                    </p:set>
                                    <p:anim calcmode="lin" valueType="num">
                                      <p:cBhvr additive="base">
                                        <p:cTn id="4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1377">
                                            <p:txEl>
                                              <p:pRg st="0" end="0"/>
                                            </p:txEl>
                                          </p:spTgt>
                                        </p:tgtEl>
                                        <p:attrNameLst>
                                          <p:attrName>style.visibility</p:attrName>
                                        </p:attrNameLst>
                                      </p:cBhvr>
                                      <p:to>
                                        <p:strVal val="visible"/>
                                      </p:to>
                                    </p:set>
                                    <p:anim calcmode="lin" valueType="num">
                                      <p:cBhvr additive="base">
                                        <p:cTn id="49" dur="500" fill="hold"/>
                                        <p:tgtEl>
                                          <p:spTgt spid="101377">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0137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1377">
                                            <p:txEl>
                                              <p:pRg st="1" end="1"/>
                                            </p:txEl>
                                          </p:spTgt>
                                        </p:tgtEl>
                                        <p:attrNameLst>
                                          <p:attrName>style.visibility</p:attrName>
                                        </p:attrNameLst>
                                      </p:cBhvr>
                                      <p:to>
                                        <p:strVal val="visible"/>
                                      </p:to>
                                    </p:set>
                                    <p:anim calcmode="lin" valueType="num">
                                      <p:cBhvr additive="base">
                                        <p:cTn id="55" dur="500" fill="hold"/>
                                        <p:tgtEl>
                                          <p:spTgt spid="101377">
                                            <p:txEl>
                                              <p:pRg st="1" end="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0137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01377">
                                            <p:txEl>
                                              <p:pRg st="2" end="2"/>
                                            </p:txEl>
                                          </p:spTgt>
                                        </p:tgtEl>
                                        <p:attrNameLst>
                                          <p:attrName>style.visibility</p:attrName>
                                        </p:attrNameLst>
                                      </p:cBhvr>
                                      <p:to>
                                        <p:strVal val="visible"/>
                                      </p:to>
                                    </p:set>
                                    <p:anim calcmode="lin" valueType="num">
                                      <p:cBhvr additive="base">
                                        <p:cTn id="61" dur="500" fill="hold"/>
                                        <p:tgtEl>
                                          <p:spTgt spid="101377">
                                            <p:txEl>
                                              <p:pRg st="2" end="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0137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01377">
                                            <p:txEl>
                                              <p:pRg st="3" end="3"/>
                                            </p:txEl>
                                          </p:spTgt>
                                        </p:tgtEl>
                                        <p:attrNameLst>
                                          <p:attrName>style.visibility</p:attrName>
                                        </p:attrNameLst>
                                      </p:cBhvr>
                                      <p:to>
                                        <p:strVal val="visible"/>
                                      </p:to>
                                    </p:set>
                                    <p:anim calcmode="lin" valueType="num">
                                      <p:cBhvr additive="base">
                                        <p:cTn id="67" dur="500" fill="hold"/>
                                        <p:tgtEl>
                                          <p:spTgt spid="101377">
                                            <p:txEl>
                                              <p:pRg st="3" end="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0137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01377">
                                            <p:txEl>
                                              <p:pRg st="4" end="4"/>
                                            </p:txEl>
                                          </p:spTgt>
                                        </p:tgtEl>
                                        <p:attrNameLst>
                                          <p:attrName>style.visibility</p:attrName>
                                        </p:attrNameLst>
                                      </p:cBhvr>
                                      <p:to>
                                        <p:strVal val="visible"/>
                                      </p:to>
                                    </p:set>
                                    <p:anim calcmode="lin" valueType="num">
                                      <p:cBhvr additive="base">
                                        <p:cTn id="73" dur="500" fill="hold"/>
                                        <p:tgtEl>
                                          <p:spTgt spid="101377">
                                            <p:txEl>
                                              <p:pRg st="4" end="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0137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01377">
                                            <p:txEl>
                                              <p:pRg st="5" end="5"/>
                                            </p:txEl>
                                          </p:spTgt>
                                        </p:tgtEl>
                                        <p:attrNameLst>
                                          <p:attrName>style.visibility</p:attrName>
                                        </p:attrNameLst>
                                      </p:cBhvr>
                                      <p:to>
                                        <p:strVal val="visible"/>
                                      </p:to>
                                    </p:set>
                                    <p:anim calcmode="lin" valueType="num">
                                      <p:cBhvr additive="base">
                                        <p:cTn id="79" dur="500" fill="hold"/>
                                        <p:tgtEl>
                                          <p:spTgt spid="101377">
                                            <p:txEl>
                                              <p:pRg st="5" end="5"/>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0137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P spid="7" grpId="0" build="p"/>
      <p:bldP spid="8" grpId="0" build="p"/>
      <p:bldP spid="9" grpId="0" build="p"/>
      <p:bldP spid="101377"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1"/>
          <p:cNvSpPr>
            <a:spLocks noChangeArrowheads="1"/>
          </p:cNvSpPr>
          <p:nvPr/>
        </p:nvSpPr>
        <p:spPr bwMode="auto">
          <a:xfrm>
            <a:off x="4495800" y="381000"/>
            <a:ext cx="4649030"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800" b="1" i="0" u="none" strike="noStrike" cap="none" normalizeH="0" baseline="0" dirty="0" smtClean="0">
                <a:ln>
                  <a:noFill/>
                </a:ln>
                <a:solidFill>
                  <a:srgbClr val="00B050"/>
                </a:solidFill>
                <a:effectLst/>
                <a:latin typeface="Calibri" pitchFamily="34" charset="0"/>
                <a:ea typeface="Calibri" pitchFamily="34" charset="0"/>
                <a:cs typeface="+mj-cs"/>
              </a:rPr>
              <a:t>تعريف ارزيابي شاستگي كاركنان </a:t>
            </a:r>
            <a:r>
              <a:rPr kumimoji="0" lang="fa-IR" sz="2800" b="0" i="0" u="none" strike="noStrike" cap="none" normalizeH="0" baseline="0" dirty="0" smtClean="0">
                <a:ln>
                  <a:noFill/>
                </a:ln>
                <a:solidFill>
                  <a:srgbClr val="00B050"/>
                </a:solidFill>
                <a:effectLst/>
                <a:latin typeface="Calibri" pitchFamily="34" charset="0"/>
                <a:ea typeface="Calibri" pitchFamily="34" charset="0"/>
                <a:cs typeface="+mj-cs"/>
              </a:rPr>
              <a:t>:</a:t>
            </a:r>
            <a:endParaRPr kumimoji="0" lang="fa-IR" sz="2800" b="0" i="0" u="none" strike="noStrike" cap="none" normalizeH="0" baseline="0" dirty="0" smtClean="0">
              <a:ln>
                <a:noFill/>
              </a:ln>
              <a:solidFill>
                <a:srgbClr val="00B050"/>
              </a:solidFill>
              <a:effectLst/>
              <a:latin typeface="Arial" pitchFamily="34" charset="0"/>
              <a:cs typeface="+mj-cs"/>
            </a:endParaRPr>
          </a:p>
        </p:txBody>
      </p:sp>
      <p:sp>
        <p:nvSpPr>
          <p:cNvPr id="5" name="Rectangle 4"/>
          <p:cNvSpPr/>
          <p:nvPr/>
        </p:nvSpPr>
        <p:spPr>
          <a:xfrm>
            <a:off x="990600" y="838200"/>
            <a:ext cx="7924800" cy="1200329"/>
          </a:xfrm>
          <a:prstGeom prst="rect">
            <a:avLst/>
          </a:prstGeom>
        </p:spPr>
        <p:txBody>
          <a:bodyPr wrap="square">
            <a:spAutoFit/>
          </a:bodyPr>
          <a:lstStyle/>
          <a:p>
            <a:pPr lvl="0" algn="justLow" rtl="1" fontAlgn="base">
              <a:spcBef>
                <a:spcPct val="0"/>
              </a:spcBef>
              <a:spcAft>
                <a:spcPct val="0"/>
              </a:spcAft>
            </a:pPr>
            <a:r>
              <a:rPr lang="fa-IR" sz="2400" dirty="0" smtClean="0">
                <a:latin typeface="Calibri" pitchFamily="34" charset="0"/>
                <a:ea typeface="Calibri" pitchFamily="34" charset="0"/>
                <a:cs typeface="+mj-cs"/>
              </a:rPr>
              <a:t>ارزيابي شايستگي كاركنان ، سنجش سيستماتيك و منظم كار و نحوه انجام وظيفه افراد در مشاغل محوله و تعيين پتانسيل موجود در آنها در جهت رشد و بهبود تعريف شده است . </a:t>
            </a:r>
            <a:endParaRPr lang="fa-IR" sz="2400" dirty="0" smtClean="0">
              <a:latin typeface="Arial" pitchFamily="34" charset="0"/>
              <a:cs typeface="+mj-cs"/>
            </a:endParaRPr>
          </a:p>
        </p:txBody>
      </p:sp>
      <p:sp>
        <p:nvSpPr>
          <p:cNvPr id="125954" name="Rectangle 2"/>
          <p:cNvSpPr>
            <a:spLocks noChangeArrowheads="1"/>
          </p:cNvSpPr>
          <p:nvPr/>
        </p:nvSpPr>
        <p:spPr bwMode="auto">
          <a:xfrm>
            <a:off x="990600" y="1981200"/>
            <a:ext cx="79248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200" b="0" i="0" u="none" strike="noStrike" cap="none" normalizeH="0" baseline="0" dirty="0" smtClean="0">
                <a:ln>
                  <a:noFill/>
                </a:ln>
                <a:solidFill>
                  <a:srgbClr val="00B050"/>
                </a:solidFill>
                <a:effectLst/>
                <a:latin typeface="Calibri" pitchFamily="34" charset="0"/>
                <a:ea typeface="Calibri" pitchFamily="34" charset="0"/>
              </a:rPr>
              <a:t>محاسن ارزيابي </a:t>
            </a:r>
            <a:r>
              <a:rPr kumimoji="0" lang="fa-IR" sz="2200" b="1" i="0" u="none" strike="noStrike" cap="none" normalizeH="0" baseline="0" dirty="0" smtClean="0">
                <a:ln>
                  <a:noFill/>
                </a:ln>
                <a:solidFill>
                  <a:srgbClr val="00B050"/>
                </a:solidFill>
                <a:effectLst/>
                <a:latin typeface="Calibri" pitchFamily="34" charset="0"/>
                <a:ea typeface="Calibri" pitchFamily="34" charset="0"/>
              </a:rPr>
              <a:t> شايستگي  كاركنان : </a:t>
            </a:r>
            <a:endParaRPr kumimoji="0" lang="en-US" sz="2200" b="0" i="0" u="none" strike="noStrike" cap="none" normalizeH="0" baseline="0" dirty="0" smtClean="0">
              <a:ln>
                <a:noFill/>
              </a:ln>
              <a:solidFill>
                <a:srgbClr val="00B050"/>
              </a:solidFill>
              <a:effectLst/>
              <a:latin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sz="2200" b="0" i="0" u="none" strike="noStrike" cap="none" normalizeH="0" baseline="0" dirty="0" smtClean="0">
                <a:ln>
                  <a:noFill/>
                </a:ln>
                <a:solidFill>
                  <a:schemeClr val="tx1"/>
                </a:solidFill>
                <a:effectLst/>
                <a:latin typeface="Calibri" pitchFamily="34" charset="0"/>
                <a:ea typeface="Calibri" pitchFamily="34" charset="0"/>
              </a:rPr>
              <a:t>تشخيص كمبودها و برآورد كردن احتياجات آموزشي و پرورشي . </a:t>
            </a:r>
            <a:endParaRPr kumimoji="0" lang="en-US" sz="2200" b="0" i="0" u="none" strike="noStrike" cap="none" normalizeH="0" baseline="0" dirty="0" smtClean="0">
              <a:ln>
                <a:noFill/>
              </a:ln>
              <a:solidFill>
                <a:schemeClr val="tx1"/>
              </a:solidFill>
              <a:effectLst/>
              <a:latin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sz="2200" b="0" i="0" u="none" strike="noStrike" cap="none" normalizeH="0" baseline="0" dirty="0" smtClean="0">
                <a:ln>
                  <a:noFill/>
                </a:ln>
                <a:solidFill>
                  <a:schemeClr val="tx1"/>
                </a:solidFill>
                <a:effectLst/>
                <a:latin typeface="Calibri" pitchFamily="34" charset="0"/>
                <a:ea typeface="Calibri" pitchFamily="34" charset="0"/>
              </a:rPr>
              <a:t>بوجود آمدن مبناي منطقي و عادلانه براي تشخيص ميزان شايستگي كاركنان .</a:t>
            </a:r>
            <a:endParaRPr kumimoji="0" lang="en-US" sz="2200" b="0" i="0" u="none" strike="noStrike" cap="none" normalizeH="0" baseline="0" dirty="0" smtClean="0">
              <a:ln>
                <a:noFill/>
              </a:ln>
              <a:solidFill>
                <a:schemeClr val="tx1"/>
              </a:solidFill>
              <a:effectLst/>
              <a:latin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sz="2200" b="0" i="0" u="none" strike="noStrike" cap="none" normalizeH="0" baseline="0" dirty="0" smtClean="0">
                <a:ln>
                  <a:noFill/>
                </a:ln>
                <a:solidFill>
                  <a:schemeClr val="tx1"/>
                </a:solidFill>
                <a:effectLst/>
                <a:latin typeface="Calibri" pitchFamily="34" charset="0"/>
                <a:ea typeface="Calibri" pitchFamily="34" charset="0"/>
              </a:rPr>
              <a:t>ايجاد مبنا و معيارهاي صحيح براي برنامه ريزي ، جابجاييهاي افقي و عمودي كاركنان ، به منظور تطبيق هر چه بهتر وضعيت فكري ، روحي ، و جسمي كاركنان با مشاغلشان ( سپردن كار به كاردان ) .</a:t>
            </a:r>
            <a:endParaRPr kumimoji="0" lang="en-US" sz="2200" b="0" i="0" u="none" strike="noStrike" cap="none" normalizeH="0" baseline="0" dirty="0" smtClean="0">
              <a:ln>
                <a:noFill/>
              </a:ln>
              <a:solidFill>
                <a:schemeClr val="tx1"/>
              </a:solidFill>
              <a:effectLst/>
              <a:latin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sz="2200" b="0" i="0" u="none" strike="noStrike" cap="none" normalizeH="0" baseline="0" dirty="0" smtClean="0">
                <a:ln>
                  <a:noFill/>
                </a:ln>
                <a:solidFill>
                  <a:schemeClr val="tx1"/>
                </a:solidFill>
                <a:effectLst/>
                <a:latin typeface="Calibri" pitchFamily="34" charset="0"/>
                <a:ea typeface="Calibri" pitchFamily="34" charset="0"/>
              </a:rPr>
              <a:t>ايجاد يك نظام ترفيعاتي معقول و مبتني بر شايستگي .</a:t>
            </a:r>
            <a:endParaRPr kumimoji="0" lang="en-US" sz="2200" b="0" i="0" u="none" strike="noStrike" cap="none" normalizeH="0" baseline="0" dirty="0" smtClean="0">
              <a:ln>
                <a:noFill/>
              </a:ln>
              <a:solidFill>
                <a:schemeClr val="tx1"/>
              </a:solidFill>
              <a:effectLst/>
              <a:latin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sz="2200" b="0" i="0" u="none" strike="noStrike" cap="none" normalizeH="0" baseline="0" dirty="0" smtClean="0">
                <a:ln>
                  <a:noFill/>
                </a:ln>
                <a:solidFill>
                  <a:schemeClr val="tx1"/>
                </a:solidFill>
                <a:effectLst/>
                <a:latin typeface="Calibri" pitchFamily="34" charset="0"/>
                <a:ea typeface="Calibri" pitchFamily="34" charset="0"/>
              </a:rPr>
              <a:t>ايجاد زمينه براي تعالي و پيشرفت كاركنان .</a:t>
            </a:r>
            <a:endParaRPr kumimoji="0" lang="en-US" sz="2200" b="0" i="0" u="none" strike="noStrike" cap="none" normalizeH="0" baseline="0" dirty="0" smtClean="0">
              <a:ln>
                <a:noFill/>
              </a:ln>
              <a:solidFill>
                <a:schemeClr val="tx1"/>
              </a:solidFill>
              <a:effectLst/>
              <a:latin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sz="2200" b="0" i="0" u="none" strike="noStrike" cap="none" normalizeH="0" baseline="0" dirty="0" smtClean="0">
                <a:ln>
                  <a:noFill/>
                </a:ln>
                <a:solidFill>
                  <a:schemeClr val="tx1"/>
                </a:solidFill>
                <a:effectLst/>
                <a:latin typeface="Calibri" pitchFamily="34" charset="0"/>
                <a:ea typeface="Calibri" pitchFamily="34" charset="0"/>
              </a:rPr>
              <a:t>كاهش نارضايتي و شكايات ناشي از تبعيض و اعمال نظرهاي مغرضانه .</a:t>
            </a:r>
            <a:endParaRPr kumimoji="0" lang="en-US" sz="2200" b="0" i="0" u="none" strike="noStrike" cap="none" normalizeH="0" baseline="0" dirty="0" smtClean="0">
              <a:ln>
                <a:noFill/>
              </a:ln>
              <a:solidFill>
                <a:schemeClr val="tx1"/>
              </a:solidFill>
              <a:effectLst/>
              <a:latin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sz="2200" b="0" i="0" u="none" strike="noStrike" cap="none" normalizeH="0" baseline="0" dirty="0" smtClean="0">
                <a:ln>
                  <a:noFill/>
                </a:ln>
                <a:solidFill>
                  <a:schemeClr val="tx1"/>
                </a:solidFill>
                <a:effectLst/>
                <a:latin typeface="Calibri" pitchFamily="34" charset="0"/>
                <a:ea typeface="Calibri" pitchFamily="34" charset="0"/>
              </a:rPr>
              <a:t>برقراري روش صحيح در امر واگذاري مزايا و امتيازات .</a:t>
            </a:r>
            <a:endParaRPr kumimoji="0" lang="en-US" sz="2200" b="0" i="0" u="none" strike="noStrike" cap="none" normalizeH="0" baseline="0" dirty="0" smtClean="0">
              <a:ln>
                <a:noFill/>
              </a:ln>
              <a:solidFill>
                <a:schemeClr val="tx1"/>
              </a:solidFill>
              <a:effectLst/>
              <a:latin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sz="2200" b="0" i="0" u="none" strike="noStrike" cap="none" normalizeH="0" baseline="0" dirty="0" smtClean="0">
                <a:ln>
                  <a:noFill/>
                </a:ln>
                <a:solidFill>
                  <a:schemeClr val="tx1"/>
                </a:solidFill>
                <a:effectLst/>
                <a:latin typeface="Calibri" pitchFamily="34" charset="0"/>
                <a:ea typeface="Calibri" pitchFamily="34" charset="0"/>
              </a:rPr>
              <a:t>كمك به تعيين معيار و ضوابط بركنار كردن از خدمت .</a:t>
            </a:r>
            <a:endParaRPr kumimoji="0" lang="en-US" sz="2200" b="0" i="0" u="none" strike="noStrike" cap="none" normalizeH="0" baseline="0" dirty="0" smtClean="0">
              <a:ln>
                <a:noFill/>
              </a:ln>
              <a:solidFill>
                <a:schemeClr val="tx1"/>
              </a:solidFill>
              <a:effectLst/>
              <a:latin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sz="2200" b="0" i="0" u="none" strike="noStrike" cap="none" normalizeH="0" baseline="0" dirty="0" smtClean="0">
                <a:ln>
                  <a:noFill/>
                </a:ln>
                <a:solidFill>
                  <a:schemeClr val="tx1"/>
                </a:solidFill>
                <a:effectLst/>
                <a:latin typeface="Calibri" pitchFamily="34" charset="0"/>
                <a:ea typeface="Calibri" pitchFamily="34" charset="0"/>
              </a:rPr>
              <a:t>علاقه مند كردن كاركنان ساعي به كار از طريق ايجاد يك نظام تشويق و تنبيه منطقي .</a:t>
            </a:r>
            <a:endParaRPr kumimoji="0" lang="en-US" sz="2200" b="0" i="0" u="none" strike="noStrike" cap="none" normalizeH="0" baseline="0" dirty="0" smtClean="0">
              <a:ln>
                <a:noFill/>
              </a:ln>
              <a:solidFill>
                <a:schemeClr val="tx1"/>
              </a:solidFill>
              <a:effectLst/>
              <a:latin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sz="2200" b="0" i="0" u="none" strike="noStrike" cap="none" normalizeH="0" baseline="0" dirty="0" smtClean="0">
                <a:ln>
                  <a:noFill/>
                </a:ln>
                <a:solidFill>
                  <a:schemeClr val="tx1"/>
                </a:solidFill>
                <a:effectLst/>
                <a:latin typeface="Calibri" pitchFamily="34" charset="0"/>
                <a:ea typeface="Calibri" pitchFamily="34" charset="0"/>
              </a:rPr>
              <a:t>بوجود آوردن امكان تعيين اعتبار و دقت آزمونهاي استخدامي .</a:t>
            </a:r>
            <a:endParaRPr kumimoji="0" lang="fa-IR" sz="2200" b="0" i="0" u="none" strike="noStrike" cap="none" normalizeH="0" baseline="0" dirty="0" smtClean="0">
              <a:ln>
                <a:noFill/>
              </a:ln>
              <a:solidFill>
                <a:schemeClr val="tx1"/>
              </a:solidFill>
              <a:effectLst/>
              <a:latin typeface="Arial" pitchFamily="34" charset="0"/>
            </a:endParaRPr>
          </a:p>
        </p:txBody>
      </p:sp>
      <p:sp>
        <p:nvSpPr>
          <p:cNvPr id="6" name="Rectangle 5"/>
          <p:cNvSpPr/>
          <p:nvPr/>
        </p:nvSpPr>
        <p:spPr>
          <a:xfrm rot="16200000">
            <a:off x="-2496231" y="2839133"/>
            <a:ext cx="5867396" cy="646331"/>
          </a:xfrm>
          <a:prstGeom prst="rect">
            <a:avLst/>
          </a:prstGeom>
        </p:spPr>
        <p:txBody>
          <a:bodyPr wrap="square">
            <a:spAutoFit/>
          </a:bodyPr>
          <a:lstStyle/>
          <a:p>
            <a:r>
              <a:rPr lang="fa-IR" sz="3600" dirty="0" smtClean="0">
                <a:solidFill>
                  <a:srgbClr val="C00000"/>
                </a:solidFill>
                <a:cs typeface="2  Kaj" pitchFamily="2" charset="-78"/>
              </a:rPr>
              <a:t>اصول اساسی در تشکیل سازمان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5953">
                                            <p:txEl>
                                              <p:pRg st="0" end="0"/>
                                            </p:txEl>
                                          </p:spTgt>
                                        </p:tgtEl>
                                        <p:attrNameLst>
                                          <p:attrName>style.visibility</p:attrName>
                                        </p:attrNameLst>
                                      </p:cBhvr>
                                      <p:to>
                                        <p:strVal val="visible"/>
                                      </p:to>
                                    </p:set>
                                    <p:anim calcmode="lin" valueType="num">
                                      <p:cBhvr additive="base">
                                        <p:cTn id="7" dur="500" fill="hold"/>
                                        <p:tgtEl>
                                          <p:spTgt spid="12595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595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5954">
                                            <p:txEl>
                                              <p:pRg st="0" end="0"/>
                                            </p:txEl>
                                          </p:spTgt>
                                        </p:tgtEl>
                                        <p:attrNameLst>
                                          <p:attrName>style.visibility</p:attrName>
                                        </p:attrNameLst>
                                      </p:cBhvr>
                                      <p:to>
                                        <p:strVal val="visible"/>
                                      </p:to>
                                    </p:set>
                                    <p:anim calcmode="lin" valueType="num">
                                      <p:cBhvr additive="base">
                                        <p:cTn id="19" dur="500" fill="hold"/>
                                        <p:tgtEl>
                                          <p:spTgt spid="12595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595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5954">
                                            <p:txEl>
                                              <p:pRg st="1" end="1"/>
                                            </p:txEl>
                                          </p:spTgt>
                                        </p:tgtEl>
                                        <p:attrNameLst>
                                          <p:attrName>style.visibility</p:attrName>
                                        </p:attrNameLst>
                                      </p:cBhvr>
                                      <p:to>
                                        <p:strVal val="visible"/>
                                      </p:to>
                                    </p:set>
                                    <p:anim calcmode="lin" valueType="num">
                                      <p:cBhvr additive="base">
                                        <p:cTn id="25" dur="500" fill="hold"/>
                                        <p:tgtEl>
                                          <p:spTgt spid="125954">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595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5954">
                                            <p:txEl>
                                              <p:pRg st="2" end="2"/>
                                            </p:txEl>
                                          </p:spTgt>
                                        </p:tgtEl>
                                        <p:attrNameLst>
                                          <p:attrName>style.visibility</p:attrName>
                                        </p:attrNameLst>
                                      </p:cBhvr>
                                      <p:to>
                                        <p:strVal val="visible"/>
                                      </p:to>
                                    </p:set>
                                    <p:anim calcmode="lin" valueType="num">
                                      <p:cBhvr additive="base">
                                        <p:cTn id="31" dur="500" fill="hold"/>
                                        <p:tgtEl>
                                          <p:spTgt spid="125954">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595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5954">
                                            <p:txEl>
                                              <p:pRg st="3" end="3"/>
                                            </p:txEl>
                                          </p:spTgt>
                                        </p:tgtEl>
                                        <p:attrNameLst>
                                          <p:attrName>style.visibility</p:attrName>
                                        </p:attrNameLst>
                                      </p:cBhvr>
                                      <p:to>
                                        <p:strVal val="visible"/>
                                      </p:to>
                                    </p:set>
                                    <p:anim calcmode="lin" valueType="num">
                                      <p:cBhvr additive="base">
                                        <p:cTn id="37" dur="500" fill="hold"/>
                                        <p:tgtEl>
                                          <p:spTgt spid="125954">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595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5954">
                                            <p:txEl>
                                              <p:pRg st="4" end="4"/>
                                            </p:txEl>
                                          </p:spTgt>
                                        </p:tgtEl>
                                        <p:attrNameLst>
                                          <p:attrName>style.visibility</p:attrName>
                                        </p:attrNameLst>
                                      </p:cBhvr>
                                      <p:to>
                                        <p:strVal val="visible"/>
                                      </p:to>
                                    </p:set>
                                    <p:anim calcmode="lin" valueType="num">
                                      <p:cBhvr additive="base">
                                        <p:cTn id="43" dur="500" fill="hold"/>
                                        <p:tgtEl>
                                          <p:spTgt spid="125954">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595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5954">
                                            <p:txEl>
                                              <p:pRg st="5" end="5"/>
                                            </p:txEl>
                                          </p:spTgt>
                                        </p:tgtEl>
                                        <p:attrNameLst>
                                          <p:attrName>style.visibility</p:attrName>
                                        </p:attrNameLst>
                                      </p:cBhvr>
                                      <p:to>
                                        <p:strVal val="visible"/>
                                      </p:to>
                                    </p:set>
                                    <p:anim calcmode="lin" valueType="num">
                                      <p:cBhvr additive="base">
                                        <p:cTn id="49" dur="500" fill="hold"/>
                                        <p:tgtEl>
                                          <p:spTgt spid="125954">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2595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5954">
                                            <p:txEl>
                                              <p:pRg st="6" end="6"/>
                                            </p:txEl>
                                          </p:spTgt>
                                        </p:tgtEl>
                                        <p:attrNameLst>
                                          <p:attrName>style.visibility</p:attrName>
                                        </p:attrNameLst>
                                      </p:cBhvr>
                                      <p:to>
                                        <p:strVal val="visible"/>
                                      </p:to>
                                    </p:set>
                                    <p:anim calcmode="lin" valueType="num">
                                      <p:cBhvr additive="base">
                                        <p:cTn id="55" dur="500" fill="hold"/>
                                        <p:tgtEl>
                                          <p:spTgt spid="125954">
                                            <p:txEl>
                                              <p:pRg st="6" end="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2595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25954">
                                            <p:txEl>
                                              <p:pRg st="7" end="7"/>
                                            </p:txEl>
                                          </p:spTgt>
                                        </p:tgtEl>
                                        <p:attrNameLst>
                                          <p:attrName>style.visibility</p:attrName>
                                        </p:attrNameLst>
                                      </p:cBhvr>
                                      <p:to>
                                        <p:strVal val="visible"/>
                                      </p:to>
                                    </p:set>
                                    <p:anim calcmode="lin" valueType="num">
                                      <p:cBhvr additive="base">
                                        <p:cTn id="61" dur="500" fill="hold"/>
                                        <p:tgtEl>
                                          <p:spTgt spid="125954">
                                            <p:txEl>
                                              <p:pRg st="7" end="7"/>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2595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25954">
                                            <p:txEl>
                                              <p:pRg st="8" end="8"/>
                                            </p:txEl>
                                          </p:spTgt>
                                        </p:tgtEl>
                                        <p:attrNameLst>
                                          <p:attrName>style.visibility</p:attrName>
                                        </p:attrNameLst>
                                      </p:cBhvr>
                                      <p:to>
                                        <p:strVal val="visible"/>
                                      </p:to>
                                    </p:set>
                                    <p:anim calcmode="lin" valueType="num">
                                      <p:cBhvr additive="base">
                                        <p:cTn id="67" dur="500" fill="hold"/>
                                        <p:tgtEl>
                                          <p:spTgt spid="125954">
                                            <p:txEl>
                                              <p:pRg st="8" end="8"/>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2595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25954">
                                            <p:txEl>
                                              <p:pRg st="9" end="9"/>
                                            </p:txEl>
                                          </p:spTgt>
                                        </p:tgtEl>
                                        <p:attrNameLst>
                                          <p:attrName>style.visibility</p:attrName>
                                        </p:attrNameLst>
                                      </p:cBhvr>
                                      <p:to>
                                        <p:strVal val="visible"/>
                                      </p:to>
                                    </p:set>
                                    <p:anim calcmode="lin" valueType="num">
                                      <p:cBhvr additive="base">
                                        <p:cTn id="73" dur="500" fill="hold"/>
                                        <p:tgtEl>
                                          <p:spTgt spid="125954">
                                            <p:txEl>
                                              <p:pRg st="9" end="9"/>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2595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25954">
                                            <p:txEl>
                                              <p:pRg st="10" end="10"/>
                                            </p:txEl>
                                          </p:spTgt>
                                        </p:tgtEl>
                                        <p:attrNameLst>
                                          <p:attrName>style.visibility</p:attrName>
                                        </p:attrNameLst>
                                      </p:cBhvr>
                                      <p:to>
                                        <p:strVal val="visible"/>
                                      </p:to>
                                    </p:set>
                                    <p:anim calcmode="lin" valueType="num">
                                      <p:cBhvr additive="base">
                                        <p:cTn id="79" dur="500" fill="hold"/>
                                        <p:tgtEl>
                                          <p:spTgt spid="125954">
                                            <p:txEl>
                                              <p:pRg st="10" end="10"/>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2595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3" grpId="0" build="p"/>
      <p:bldP spid="5" grpId="0" build="p"/>
      <p:bldP spid="125954"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1"/>
          <p:cNvSpPr>
            <a:spLocks noChangeArrowheads="1"/>
          </p:cNvSpPr>
          <p:nvPr/>
        </p:nvSpPr>
        <p:spPr bwMode="auto">
          <a:xfrm>
            <a:off x="990600" y="304800"/>
            <a:ext cx="7924800" cy="58015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Calibri" pitchFamily="34" charset="0"/>
                <a:ea typeface="Calibri" pitchFamily="34" charset="0"/>
              </a:rPr>
              <a:t>                                                </a:t>
            </a:r>
            <a:r>
              <a:rPr kumimoji="0" lang="fa-IR" sz="2800" b="1" i="0" u="none" strike="noStrike" cap="none" normalizeH="0" baseline="0" dirty="0" smtClean="0">
                <a:ln>
                  <a:noFill/>
                </a:ln>
                <a:solidFill>
                  <a:srgbClr val="00B050"/>
                </a:solidFill>
                <a:effectLst/>
                <a:latin typeface="Calibri" pitchFamily="34" charset="0"/>
                <a:ea typeface="Calibri" pitchFamily="34" charset="0"/>
              </a:rPr>
              <a:t>روشهاي ارزشيابي شايستگي</a:t>
            </a:r>
            <a:r>
              <a:rPr kumimoji="0" lang="fa-IR" sz="2800" b="0" i="0" u="none" strike="noStrike" cap="none" normalizeH="0" baseline="0" dirty="0" smtClean="0">
                <a:ln>
                  <a:noFill/>
                </a:ln>
                <a:solidFill>
                  <a:srgbClr val="00B050"/>
                </a:solidFill>
                <a:effectLst/>
                <a:latin typeface="Calibri" pitchFamily="34" charset="0"/>
                <a:ea typeface="Calibri" pitchFamily="34" charset="0"/>
              </a:rPr>
              <a:t> :</a:t>
            </a:r>
          </a:p>
          <a:p>
            <a:pPr marL="0" marR="0" lvl="0" indent="0" algn="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rPr>
              <a:t>روشهاي معمول و متداول به قرار زيرند : </a:t>
            </a: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1" i="0" u="none" strike="noStrike" cap="none" normalizeH="0" baseline="0" dirty="0" smtClean="0">
                <a:ln>
                  <a:noFill/>
                </a:ln>
                <a:solidFill>
                  <a:srgbClr val="FF0000"/>
                </a:solidFill>
                <a:effectLst/>
                <a:latin typeface="Calibri" pitchFamily="34" charset="0"/>
                <a:ea typeface="Calibri" pitchFamily="34" charset="0"/>
              </a:rPr>
              <a:t>1- روش درجه بندي ترتيبي : </a:t>
            </a:r>
            <a:endParaRPr kumimoji="0" lang="en-US" sz="2400" b="1" i="0" u="none" strike="noStrike" cap="none" normalizeH="0" baseline="0" dirty="0" smtClean="0">
              <a:ln>
                <a:noFill/>
              </a:ln>
              <a:solidFill>
                <a:srgbClr val="FF0000"/>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300" b="0" i="0" u="none" strike="noStrike" cap="none" normalizeH="0" baseline="0" dirty="0" smtClean="0">
                <a:ln>
                  <a:noFill/>
                </a:ln>
                <a:solidFill>
                  <a:schemeClr val="tx1"/>
                </a:solidFill>
                <a:effectLst/>
                <a:latin typeface="Calibri" pitchFamily="34" charset="0"/>
                <a:ea typeface="Calibri" pitchFamily="34" charset="0"/>
              </a:rPr>
              <a:t>هريك از سرپرستان افراد تحت نظارت خود را از لحاظ نحوه انجام وظايف </a:t>
            </a: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300" b="0" i="0" u="none" strike="noStrike" cap="none" normalizeH="0" baseline="0" dirty="0" smtClean="0">
                <a:ln>
                  <a:noFill/>
                </a:ln>
                <a:solidFill>
                  <a:schemeClr val="tx1"/>
                </a:solidFill>
                <a:effectLst/>
                <a:latin typeface="Calibri" pitchFamily="34" charset="0"/>
                <a:ea typeface="Calibri" pitchFamily="34" charset="0"/>
              </a:rPr>
              <a:t>و علاقه مندي به كار ، مي سنجد و موقعيت نسبي هريك را نسبت به بقيه كاركنان تعيين مي كنند . </a:t>
            </a: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300" b="0" i="0" u="none" strike="noStrike" cap="none" normalizeH="0" baseline="0" dirty="0" smtClean="0">
                <a:ln>
                  <a:noFill/>
                </a:ln>
                <a:solidFill>
                  <a:schemeClr val="tx1"/>
                </a:solidFill>
                <a:effectLst/>
                <a:latin typeface="Calibri" pitchFamily="34" charset="0"/>
                <a:ea typeface="Calibri" pitchFamily="34" charset="0"/>
              </a:rPr>
              <a:t>به طور مثال : در دايره اي كه در آن 15 كارمند انجام وظيفه مي كنند رئيس اداره هنگام تعيين شايستگي وضع هريك را با ساير كاركنان به طور جمعي مقايسه كرده و با سنجش عواملي نظير : </a:t>
            </a: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300" b="0" i="0" u="none" strike="noStrike" cap="none" normalizeH="0" baseline="0" dirty="0" smtClean="0">
                <a:ln>
                  <a:noFill/>
                </a:ln>
                <a:solidFill>
                  <a:srgbClr val="0070C0"/>
                </a:solidFill>
                <a:effectLst/>
                <a:latin typeface="Calibri" pitchFamily="34" charset="0"/>
                <a:ea typeface="Calibri" pitchFamily="34" charset="0"/>
              </a:rPr>
              <a:t>رفتار ، ابتكار ؛ همكاري ، علاقه به كار ، وجدان كاري ، اخلاق </a:t>
            </a:r>
            <a:r>
              <a:rPr kumimoji="0" lang="fa-IR" sz="2300" b="0" i="0" u="none" strike="noStrike" cap="none" normalizeH="0" baseline="0" dirty="0" smtClean="0">
                <a:ln>
                  <a:noFill/>
                </a:ln>
                <a:effectLst/>
                <a:latin typeface="Calibri" pitchFamily="34" charset="0"/>
                <a:ea typeface="Calibri" pitchFamily="34" charset="0"/>
              </a:rPr>
              <a:t>و نظاير </a:t>
            </a:r>
            <a:r>
              <a:rPr kumimoji="0" lang="fa-IR" sz="2300" b="0" i="0" u="none" strike="noStrike" cap="none" normalizeH="0" baseline="0" dirty="0" smtClean="0">
                <a:ln>
                  <a:noFill/>
                </a:ln>
                <a:solidFill>
                  <a:schemeClr val="tx1"/>
                </a:solidFill>
                <a:effectLst/>
                <a:latin typeface="Calibri" pitchFamily="34" charset="0"/>
                <a:ea typeface="Calibri" pitchFamily="34" charset="0"/>
              </a:rPr>
              <a:t>اينها .... ارزيابي و درجه يكايك آنها را مشخص مي كند </a:t>
            </a: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300" b="0" i="0" u="none" strike="noStrike" cap="none" normalizeH="0" baseline="0" dirty="0" smtClean="0">
                <a:ln>
                  <a:noFill/>
                </a:ln>
                <a:solidFill>
                  <a:schemeClr val="tx1"/>
                </a:solidFill>
                <a:effectLst/>
                <a:latin typeface="Calibri" pitchFamily="34" charset="0"/>
                <a:ea typeface="Calibri" pitchFamily="34" charset="0"/>
              </a:rPr>
              <a:t>نتيجه ارزيابي شايستگي به روش درجه بندي ترتيبي معمولا به صورت ليستي از اسامي كه شماره رديف آن نشانه اولويت است تنظيم مي شود . </a:t>
            </a: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300" b="0" i="0" u="none" strike="noStrike" cap="none" normalizeH="0" baseline="0" dirty="0" smtClean="0">
                <a:ln>
                  <a:noFill/>
                </a:ln>
                <a:solidFill>
                  <a:schemeClr val="tx1"/>
                </a:solidFill>
                <a:effectLst/>
                <a:latin typeface="Calibri" pitchFamily="34" charset="0"/>
                <a:ea typeface="Calibri" pitchFamily="34" charset="0"/>
              </a:rPr>
              <a:t>در اين روش قضاوت شخصي و اظهار نظر نسبتا ذهني سرپرست ملاك ارزيابي است و طبعا با توجه به ويژگيهاي خطا پذيري انسان احتمال ناصحيح بودن اين گونه قضاوتهاي ذهني زياد است </a:t>
            </a:r>
            <a:endParaRPr kumimoji="0" lang="fa-IR" sz="2300" b="0" i="0" u="none" strike="noStrike" cap="none" normalizeH="0" baseline="0" dirty="0" smtClean="0">
              <a:ln>
                <a:noFill/>
              </a:ln>
              <a:solidFill>
                <a:schemeClr val="tx1"/>
              </a:solidFill>
              <a:effectLst/>
              <a:latin typeface="Arial" pitchFamily="34" charset="0"/>
            </a:endParaRPr>
          </a:p>
        </p:txBody>
      </p:sp>
      <p:sp>
        <p:nvSpPr>
          <p:cNvPr id="5" name="Left Arrow 4"/>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
        <p:nvSpPr>
          <p:cNvPr id="6" name="Rectangle 5"/>
          <p:cNvSpPr/>
          <p:nvPr/>
        </p:nvSpPr>
        <p:spPr>
          <a:xfrm rot="16200000">
            <a:off x="-2496231" y="2839133"/>
            <a:ext cx="5867396" cy="646331"/>
          </a:xfrm>
          <a:prstGeom prst="rect">
            <a:avLst/>
          </a:prstGeom>
        </p:spPr>
        <p:txBody>
          <a:bodyPr wrap="square">
            <a:spAutoFit/>
          </a:bodyPr>
          <a:lstStyle/>
          <a:p>
            <a:r>
              <a:rPr lang="fa-IR" sz="3600" dirty="0" smtClean="0">
                <a:solidFill>
                  <a:srgbClr val="C00000"/>
                </a:solidFill>
                <a:cs typeface="2  Kaj" pitchFamily="2" charset="-78"/>
              </a:rPr>
              <a:t>اصول اساسی در تشکیل سازمان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4929">
                                            <p:txEl>
                                              <p:pRg st="0" end="0"/>
                                            </p:txEl>
                                          </p:spTgt>
                                        </p:tgtEl>
                                        <p:attrNameLst>
                                          <p:attrName>style.visibility</p:attrName>
                                        </p:attrNameLst>
                                      </p:cBhvr>
                                      <p:to>
                                        <p:strVal val="visible"/>
                                      </p:to>
                                    </p:set>
                                    <p:anim calcmode="lin" valueType="num">
                                      <p:cBhvr additive="base">
                                        <p:cTn id="7" dur="500" fill="hold"/>
                                        <p:tgtEl>
                                          <p:spTgt spid="12492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492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4929">
                                            <p:txEl>
                                              <p:pRg st="1" end="1"/>
                                            </p:txEl>
                                          </p:spTgt>
                                        </p:tgtEl>
                                        <p:attrNameLst>
                                          <p:attrName>style.visibility</p:attrName>
                                        </p:attrNameLst>
                                      </p:cBhvr>
                                      <p:to>
                                        <p:strVal val="visible"/>
                                      </p:to>
                                    </p:set>
                                    <p:anim calcmode="lin" valueType="num">
                                      <p:cBhvr additive="base">
                                        <p:cTn id="13" dur="500" fill="hold"/>
                                        <p:tgtEl>
                                          <p:spTgt spid="12492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492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4929">
                                            <p:txEl>
                                              <p:pRg st="2" end="2"/>
                                            </p:txEl>
                                          </p:spTgt>
                                        </p:tgtEl>
                                        <p:attrNameLst>
                                          <p:attrName>style.visibility</p:attrName>
                                        </p:attrNameLst>
                                      </p:cBhvr>
                                      <p:to>
                                        <p:strVal val="visible"/>
                                      </p:to>
                                    </p:set>
                                    <p:anim calcmode="lin" valueType="num">
                                      <p:cBhvr additive="base">
                                        <p:cTn id="19" dur="500" fill="hold"/>
                                        <p:tgtEl>
                                          <p:spTgt spid="12492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492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4929">
                                            <p:txEl>
                                              <p:pRg st="3" end="3"/>
                                            </p:txEl>
                                          </p:spTgt>
                                        </p:tgtEl>
                                        <p:attrNameLst>
                                          <p:attrName>style.visibility</p:attrName>
                                        </p:attrNameLst>
                                      </p:cBhvr>
                                      <p:to>
                                        <p:strVal val="visible"/>
                                      </p:to>
                                    </p:set>
                                    <p:anim calcmode="lin" valueType="num">
                                      <p:cBhvr additive="base">
                                        <p:cTn id="25" dur="500" fill="hold"/>
                                        <p:tgtEl>
                                          <p:spTgt spid="12492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492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4929">
                                            <p:txEl>
                                              <p:pRg st="4" end="4"/>
                                            </p:txEl>
                                          </p:spTgt>
                                        </p:tgtEl>
                                        <p:attrNameLst>
                                          <p:attrName>style.visibility</p:attrName>
                                        </p:attrNameLst>
                                      </p:cBhvr>
                                      <p:to>
                                        <p:strVal val="visible"/>
                                      </p:to>
                                    </p:set>
                                    <p:anim calcmode="lin" valueType="num">
                                      <p:cBhvr additive="base">
                                        <p:cTn id="31" dur="500" fill="hold"/>
                                        <p:tgtEl>
                                          <p:spTgt spid="12492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492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4929">
                                            <p:txEl>
                                              <p:pRg st="5" end="5"/>
                                            </p:txEl>
                                          </p:spTgt>
                                        </p:tgtEl>
                                        <p:attrNameLst>
                                          <p:attrName>style.visibility</p:attrName>
                                        </p:attrNameLst>
                                      </p:cBhvr>
                                      <p:to>
                                        <p:strVal val="visible"/>
                                      </p:to>
                                    </p:set>
                                    <p:anim calcmode="lin" valueType="num">
                                      <p:cBhvr additive="base">
                                        <p:cTn id="37" dur="500" fill="hold"/>
                                        <p:tgtEl>
                                          <p:spTgt spid="12492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492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4929">
                                            <p:txEl>
                                              <p:pRg st="6" end="6"/>
                                            </p:txEl>
                                          </p:spTgt>
                                        </p:tgtEl>
                                        <p:attrNameLst>
                                          <p:attrName>style.visibility</p:attrName>
                                        </p:attrNameLst>
                                      </p:cBhvr>
                                      <p:to>
                                        <p:strVal val="visible"/>
                                      </p:to>
                                    </p:set>
                                    <p:anim calcmode="lin" valueType="num">
                                      <p:cBhvr additive="base">
                                        <p:cTn id="43" dur="500" fill="hold"/>
                                        <p:tgtEl>
                                          <p:spTgt spid="12492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492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4929">
                                            <p:txEl>
                                              <p:pRg st="7" end="7"/>
                                            </p:txEl>
                                          </p:spTgt>
                                        </p:tgtEl>
                                        <p:attrNameLst>
                                          <p:attrName>style.visibility</p:attrName>
                                        </p:attrNameLst>
                                      </p:cBhvr>
                                      <p:to>
                                        <p:strVal val="visible"/>
                                      </p:to>
                                    </p:set>
                                    <p:anim calcmode="lin" valueType="num">
                                      <p:cBhvr additive="base">
                                        <p:cTn id="49" dur="500" fill="hold"/>
                                        <p:tgtEl>
                                          <p:spTgt spid="12492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2492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4929">
                                            <p:txEl>
                                              <p:pRg st="8" end="8"/>
                                            </p:txEl>
                                          </p:spTgt>
                                        </p:tgtEl>
                                        <p:attrNameLst>
                                          <p:attrName>style.visibility</p:attrName>
                                        </p:attrNameLst>
                                      </p:cBhvr>
                                      <p:to>
                                        <p:strVal val="visible"/>
                                      </p:to>
                                    </p:set>
                                    <p:anim calcmode="lin" valueType="num">
                                      <p:cBhvr additive="base">
                                        <p:cTn id="55" dur="500" fill="hold"/>
                                        <p:tgtEl>
                                          <p:spTgt spid="124929">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2492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29"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1"/>
          <p:cNvSpPr>
            <a:spLocks noChangeArrowheads="1"/>
          </p:cNvSpPr>
          <p:nvPr/>
        </p:nvSpPr>
        <p:spPr bwMode="auto">
          <a:xfrm>
            <a:off x="990600" y="914400"/>
            <a:ext cx="76200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fa-IR" sz="2400" b="1" i="0" u="none" strike="noStrike" cap="none" normalizeH="0" baseline="0" dirty="0" smtClean="0">
                <a:ln>
                  <a:noFill/>
                </a:ln>
                <a:solidFill>
                  <a:srgbClr val="00B050"/>
                </a:solidFill>
                <a:effectLst/>
                <a:latin typeface="Calibri" pitchFamily="34" charset="0"/>
                <a:ea typeface="Calibri" pitchFamily="34" charset="0"/>
                <a:cs typeface="+mj-cs"/>
              </a:rPr>
              <a:t>2- روش مقايسه فرد با فرد : </a:t>
            </a:r>
          </a:p>
          <a:p>
            <a:pPr marL="0" marR="0" lvl="0" indent="0" algn="justLow" defTabSz="914400" rtl="1" eaLnBrk="1" fontAlgn="base" latinLnBrk="0" hangingPunct="1">
              <a:lnSpc>
                <a:spcPct val="100000"/>
              </a:lnSpc>
              <a:spcBef>
                <a:spcPct val="0"/>
              </a:spcBef>
              <a:spcAft>
                <a:spcPct val="0"/>
              </a:spcAft>
              <a:buClrTx/>
              <a:buSzTx/>
              <a:buFontTx/>
              <a:buChar char="•"/>
              <a:tabLst/>
            </a:pPr>
            <a:endParaRPr kumimoji="0" lang="en-US" sz="2400" b="1" i="0" u="none" strike="noStrike" cap="none" normalizeH="0" baseline="0" dirty="0" smtClean="0">
              <a:ln>
                <a:noFill/>
              </a:ln>
              <a:solidFill>
                <a:srgbClr val="00B05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اگر تعداد كاركنان زياد نباشد مي توان از روش مقاسه فرد با فرد استفاده كرد</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 مثلا اگر حدود 20 نفر كارمند داشته باشيم براي تعيين درجه شايستگي آنان ، هريك از افراد با ساير كارمندان ، تك تك مقايسه مي شوند .</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 </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در اين مقايسه عواملي چون : </a:t>
            </a:r>
            <a:r>
              <a:rPr kumimoji="0" lang="fa-IR" sz="2400" b="0" i="0" u="none" strike="noStrike" cap="none" normalizeH="0" baseline="0" dirty="0" smtClean="0">
                <a:ln>
                  <a:noFill/>
                </a:ln>
                <a:solidFill>
                  <a:srgbClr val="0070C0"/>
                </a:solidFill>
                <a:effectLst/>
                <a:latin typeface="Calibri" pitchFamily="34" charset="0"/>
                <a:ea typeface="Calibri" pitchFamily="34" charset="0"/>
                <a:cs typeface="+mj-cs"/>
              </a:rPr>
              <a:t>هوش ، ابتكار ، فعاليت ، و صفات شخصي ،..</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rgbClr val="0070C0"/>
                </a:solidFill>
                <a:effectLst/>
                <a:latin typeface="Calibri" pitchFamily="34" charset="0"/>
                <a:ea typeface="Calibri" pitchFamily="34" charset="0"/>
                <a:cs typeface="+mj-cs"/>
              </a:rPr>
              <a:t>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مبناي تشخيص شايستگي قرار مي گيرد . </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fa-IR" sz="2400" b="0" i="0" u="none" strike="noStrike" cap="none" normalizeH="0" baseline="0" dirty="0" smtClean="0">
              <a:ln>
                <a:noFill/>
              </a:ln>
              <a:solidFill>
                <a:schemeClr val="tx1"/>
              </a:solidFill>
              <a:effectLst/>
              <a:latin typeface="Calibri" pitchFamily="34" charset="0"/>
              <a:ea typeface="Calibri"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براي عواملي كه تعيين مي شود شرح مختصري تهيه مي گردد كه ممكن است براي هرعامل نيز درجاتي تعيين و ارزش عددي براي هر درجه مشخص شود    </a:t>
            </a:r>
            <a:endParaRPr kumimoji="0" lang="fa-IR" sz="2400" b="0" i="0" u="none" strike="noStrike" cap="none" normalizeH="0" baseline="0" dirty="0" smtClean="0">
              <a:ln>
                <a:noFill/>
              </a:ln>
              <a:solidFill>
                <a:schemeClr val="tx1"/>
              </a:solidFill>
              <a:effectLst/>
              <a:latin typeface="Arial" pitchFamily="34" charset="0"/>
              <a:cs typeface="+mj-cs"/>
            </a:endParaRPr>
          </a:p>
        </p:txBody>
      </p:sp>
      <p:sp>
        <p:nvSpPr>
          <p:cNvPr id="5" name="Left Arrow 4"/>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
        <p:nvSpPr>
          <p:cNvPr id="6" name="Rectangle 5"/>
          <p:cNvSpPr/>
          <p:nvPr/>
        </p:nvSpPr>
        <p:spPr>
          <a:xfrm rot="16200000">
            <a:off x="-2496231" y="2839133"/>
            <a:ext cx="5867396" cy="646331"/>
          </a:xfrm>
          <a:prstGeom prst="rect">
            <a:avLst/>
          </a:prstGeom>
        </p:spPr>
        <p:txBody>
          <a:bodyPr wrap="square">
            <a:spAutoFit/>
          </a:bodyPr>
          <a:lstStyle/>
          <a:p>
            <a:r>
              <a:rPr lang="fa-IR" sz="3600" dirty="0" smtClean="0">
                <a:solidFill>
                  <a:srgbClr val="C00000"/>
                </a:solidFill>
                <a:cs typeface="2  Kaj" pitchFamily="2" charset="-78"/>
              </a:rPr>
              <a:t>اصول اساسی در تشکیل سازمان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3905">
                                            <p:txEl>
                                              <p:pRg st="0" end="0"/>
                                            </p:txEl>
                                          </p:spTgt>
                                        </p:tgtEl>
                                        <p:attrNameLst>
                                          <p:attrName>style.visibility</p:attrName>
                                        </p:attrNameLst>
                                      </p:cBhvr>
                                      <p:to>
                                        <p:strVal val="visible"/>
                                      </p:to>
                                    </p:set>
                                    <p:anim calcmode="lin" valueType="num">
                                      <p:cBhvr additive="base">
                                        <p:cTn id="7" dur="500" fill="hold"/>
                                        <p:tgtEl>
                                          <p:spTgt spid="12390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390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3905">
                                            <p:txEl>
                                              <p:pRg st="2" end="2"/>
                                            </p:txEl>
                                          </p:spTgt>
                                        </p:tgtEl>
                                        <p:attrNameLst>
                                          <p:attrName>style.visibility</p:attrName>
                                        </p:attrNameLst>
                                      </p:cBhvr>
                                      <p:to>
                                        <p:strVal val="visible"/>
                                      </p:to>
                                    </p:set>
                                    <p:anim calcmode="lin" valueType="num">
                                      <p:cBhvr additive="base">
                                        <p:cTn id="13" dur="500" fill="hold"/>
                                        <p:tgtEl>
                                          <p:spTgt spid="12390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390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3905">
                                            <p:txEl>
                                              <p:pRg st="3" end="3"/>
                                            </p:txEl>
                                          </p:spTgt>
                                        </p:tgtEl>
                                        <p:attrNameLst>
                                          <p:attrName>style.visibility</p:attrName>
                                        </p:attrNameLst>
                                      </p:cBhvr>
                                      <p:to>
                                        <p:strVal val="visible"/>
                                      </p:to>
                                    </p:set>
                                    <p:anim calcmode="lin" valueType="num">
                                      <p:cBhvr additive="base">
                                        <p:cTn id="19" dur="500" fill="hold"/>
                                        <p:tgtEl>
                                          <p:spTgt spid="12390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390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3905">
                                            <p:txEl>
                                              <p:pRg st="4" end="4"/>
                                            </p:txEl>
                                          </p:spTgt>
                                        </p:tgtEl>
                                        <p:attrNameLst>
                                          <p:attrName>style.visibility</p:attrName>
                                        </p:attrNameLst>
                                      </p:cBhvr>
                                      <p:to>
                                        <p:strVal val="visible"/>
                                      </p:to>
                                    </p:set>
                                    <p:anim calcmode="lin" valueType="num">
                                      <p:cBhvr additive="base">
                                        <p:cTn id="25" dur="500" fill="hold"/>
                                        <p:tgtEl>
                                          <p:spTgt spid="12390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390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3905">
                                            <p:txEl>
                                              <p:pRg st="5" end="5"/>
                                            </p:txEl>
                                          </p:spTgt>
                                        </p:tgtEl>
                                        <p:attrNameLst>
                                          <p:attrName>style.visibility</p:attrName>
                                        </p:attrNameLst>
                                      </p:cBhvr>
                                      <p:to>
                                        <p:strVal val="visible"/>
                                      </p:to>
                                    </p:set>
                                    <p:anim calcmode="lin" valueType="num">
                                      <p:cBhvr additive="base">
                                        <p:cTn id="31" dur="500" fill="hold"/>
                                        <p:tgtEl>
                                          <p:spTgt spid="12390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390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3905">
                                            <p:txEl>
                                              <p:pRg st="6" end="6"/>
                                            </p:txEl>
                                          </p:spTgt>
                                        </p:tgtEl>
                                        <p:attrNameLst>
                                          <p:attrName>style.visibility</p:attrName>
                                        </p:attrNameLst>
                                      </p:cBhvr>
                                      <p:to>
                                        <p:strVal val="visible"/>
                                      </p:to>
                                    </p:set>
                                    <p:anim calcmode="lin" valueType="num">
                                      <p:cBhvr additive="base">
                                        <p:cTn id="37" dur="500" fill="hold"/>
                                        <p:tgtEl>
                                          <p:spTgt spid="12390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390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3905">
                                            <p:txEl>
                                              <p:pRg st="8" end="8"/>
                                            </p:txEl>
                                          </p:spTgt>
                                        </p:tgtEl>
                                        <p:attrNameLst>
                                          <p:attrName>style.visibility</p:attrName>
                                        </p:attrNameLst>
                                      </p:cBhvr>
                                      <p:to>
                                        <p:strVal val="visible"/>
                                      </p:to>
                                    </p:set>
                                    <p:anim calcmode="lin" valueType="num">
                                      <p:cBhvr additive="base">
                                        <p:cTn id="43" dur="500" fill="hold"/>
                                        <p:tgtEl>
                                          <p:spTgt spid="123905">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390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5"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1"/>
          <p:cNvSpPr>
            <a:spLocks noChangeArrowheads="1"/>
          </p:cNvSpPr>
          <p:nvPr/>
        </p:nvSpPr>
        <p:spPr bwMode="auto">
          <a:xfrm>
            <a:off x="1066800" y="0"/>
            <a:ext cx="8077200"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fa-IR" sz="3200" b="1" i="0" u="none" strike="noStrike" cap="none" normalizeH="0" baseline="0" dirty="0" smtClean="0">
                <a:ln>
                  <a:noFill/>
                </a:ln>
                <a:solidFill>
                  <a:srgbClr val="00B050"/>
                </a:solidFill>
                <a:effectLst/>
                <a:latin typeface="Calibri" pitchFamily="34" charset="0"/>
                <a:ea typeface="Calibri" pitchFamily="34" charset="0"/>
                <a:cs typeface="+mj-cs"/>
              </a:rPr>
              <a:t>                             3- روش مقياسي : </a:t>
            </a:r>
            <a:endParaRPr kumimoji="0" lang="en-US" sz="3200" b="1" i="0" u="none" strike="noStrike" cap="none" normalizeH="0" baseline="0" dirty="0" smtClean="0">
              <a:ln>
                <a:noFill/>
              </a:ln>
              <a:solidFill>
                <a:srgbClr val="00B05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در اين روش ابتدا تعداي عوامل مانند : </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rgbClr val="0070C0"/>
                </a:solidFill>
                <a:effectLst/>
                <a:latin typeface="Calibri" pitchFamily="34" charset="0"/>
                <a:ea typeface="Calibri" pitchFamily="34" charset="0"/>
                <a:cs typeface="+mj-cs"/>
              </a:rPr>
              <a:t>ابتكار،درجه همكاري، قدرت مديريت يارهبري ، قابليت اعتماد ، طرز سلوك ، و غيره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را بنابر مقتضيات سازمان انتخاب و درجه جدولي درج مي كنند . </a:t>
            </a: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آنگاه جايگاه كاركنان را بر حسب هر يك از عوامل ، با درجاتي از قبيل : </a:t>
            </a: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rgbClr val="FF0000"/>
                </a:solidFill>
                <a:effectLst/>
                <a:latin typeface="Calibri" pitchFamily="34" charset="0"/>
                <a:ea typeface="Calibri" pitchFamily="34" charset="0"/>
                <a:cs typeface="+mj-cs"/>
              </a:rPr>
              <a:t>  استثنايي،  عالي، خوب متوسط ، ضعيف ، و بد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درستونهاي مربوطه تعيين مي كنند .</a:t>
            </a:r>
            <a:endParaRPr kumimoji="0" lang="fa-IR" sz="2400" b="0" i="0" u="none" strike="noStrike" cap="none" normalizeH="0" baseline="0" dirty="0" smtClean="0">
              <a:ln>
                <a:noFill/>
              </a:ln>
              <a:solidFill>
                <a:schemeClr val="tx1"/>
              </a:solidFill>
              <a:effectLst/>
              <a:latin typeface="Arial" pitchFamily="34" charset="0"/>
              <a:cs typeface="+mj-cs"/>
            </a:endParaRPr>
          </a:p>
        </p:txBody>
      </p:sp>
      <p:sp>
        <p:nvSpPr>
          <p:cNvPr id="122882" name="Rectangle 2"/>
          <p:cNvSpPr>
            <a:spLocks noChangeArrowheads="1"/>
          </p:cNvSpPr>
          <p:nvPr/>
        </p:nvSpPr>
        <p:spPr bwMode="auto">
          <a:xfrm>
            <a:off x="990600" y="3048000"/>
            <a:ext cx="792480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fa-IR" sz="2000" b="1" i="0" u="none" strike="noStrike" cap="none" normalizeH="0" baseline="0" dirty="0" smtClean="0">
                <a:ln>
                  <a:noFill/>
                </a:ln>
                <a:solidFill>
                  <a:srgbClr val="FF0000"/>
                </a:solidFill>
                <a:effectLst/>
                <a:latin typeface="Calibri" pitchFamily="34" charset="0"/>
                <a:ea typeface="Calibri" pitchFamily="34" charset="0"/>
                <a:cs typeface="+mj-cs"/>
              </a:rPr>
              <a:t>4-روش توزيع اجباري : </a:t>
            </a:r>
            <a:endParaRPr kumimoji="0" lang="en-US" sz="2000" b="1" i="0" u="none" strike="noStrike" cap="none" normalizeH="0" baseline="0" dirty="0" smtClean="0">
              <a:ln>
                <a:noFill/>
              </a:ln>
              <a:solidFill>
                <a:srgbClr val="FF00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mj-cs"/>
              </a:rPr>
              <a:t>براي كاهش اعمال نظرهاي شخصي و ذهني روشهاي فوق ، دو روش توزيع و انتخاب اجباري توصيه شده است . كه توسط « ژزف تي فين » ابداع شده است .</a:t>
            </a:r>
            <a:endParaRPr kumimoji="0" lang="en-US" sz="20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mj-cs"/>
              </a:rPr>
              <a:t>در اين روش توضيع شايستگي كاركنان ، يك توزيع نرمال در نظر گرفته مي شود به صورتي كه اكثريت داراي شايستگي متوسط هستند و اقليتي در دو حد منحني در سطح برجسته و يا غير قابل قبول مي باشند .</a:t>
            </a:r>
            <a:endParaRPr kumimoji="0" lang="en-US" sz="20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rgbClr val="FF0000"/>
                </a:solidFill>
                <a:effectLst/>
                <a:latin typeface="Calibri" pitchFamily="34" charset="0"/>
                <a:ea typeface="Calibri" pitchFamily="34" charset="0"/>
                <a:cs typeface="+mj-cs"/>
              </a:rPr>
              <a:t>حداقل شايستگي</a:t>
            </a:r>
            <a:r>
              <a:rPr kumimoji="0" lang="fa-IR" sz="2000" b="0" i="0" u="none" strike="noStrike" cap="none" normalizeH="0" baseline="0" dirty="0" smtClean="0">
                <a:ln>
                  <a:noFill/>
                </a:ln>
                <a:solidFill>
                  <a:schemeClr val="tx1"/>
                </a:solidFill>
                <a:effectLst/>
                <a:latin typeface="Calibri" pitchFamily="34" charset="0"/>
                <a:ea typeface="Calibri" pitchFamily="34" charset="0"/>
                <a:cs typeface="+mj-cs"/>
              </a:rPr>
              <a:t> </a:t>
            </a:r>
            <a:r>
              <a:rPr kumimoji="0" lang="fa-IR" sz="2000" b="0" i="0" u="none" strike="noStrike" cap="none" normalizeH="0" baseline="0" dirty="0" smtClean="0">
                <a:ln>
                  <a:noFill/>
                </a:ln>
                <a:solidFill>
                  <a:srgbClr val="0070C0"/>
                </a:solidFill>
                <a:effectLst/>
                <a:latin typeface="Calibri" pitchFamily="34" charset="0"/>
                <a:ea typeface="Calibri" pitchFamily="34" charset="0"/>
                <a:cs typeface="+mj-cs"/>
              </a:rPr>
              <a:t>10%  </a:t>
            </a:r>
            <a:r>
              <a:rPr kumimoji="0" lang="fa-IR" sz="2000" b="0" i="0" u="none" strike="noStrike" cap="none" normalizeH="0" baseline="0" dirty="0" smtClean="0">
                <a:ln>
                  <a:noFill/>
                </a:ln>
                <a:solidFill>
                  <a:schemeClr val="tx1"/>
                </a:solidFill>
                <a:effectLst/>
                <a:latin typeface="Calibri" pitchFamily="34" charset="0"/>
                <a:ea typeface="Calibri" pitchFamily="34" charset="0"/>
                <a:cs typeface="+mj-cs"/>
              </a:rPr>
              <a:t>، </a:t>
            </a:r>
            <a:r>
              <a:rPr kumimoji="0" lang="fa-IR" sz="2000" b="0" i="0" u="none" strike="noStrike" cap="none" normalizeH="0" baseline="0" dirty="0" smtClean="0">
                <a:ln>
                  <a:noFill/>
                </a:ln>
                <a:solidFill>
                  <a:srgbClr val="FF0000"/>
                </a:solidFill>
                <a:effectLst/>
                <a:latin typeface="Calibri" pitchFamily="34" charset="0"/>
                <a:ea typeface="Calibri" pitchFamily="34" charset="0"/>
                <a:cs typeface="+mj-cs"/>
              </a:rPr>
              <a:t>كمتر از متوسط </a:t>
            </a:r>
            <a:r>
              <a:rPr kumimoji="0" lang="fa-IR" sz="2000" b="0" i="0" u="none" strike="noStrike" cap="none" normalizeH="0" baseline="0" dirty="0" smtClean="0">
                <a:ln>
                  <a:noFill/>
                </a:ln>
                <a:solidFill>
                  <a:srgbClr val="0070C0"/>
                </a:solidFill>
                <a:effectLst/>
                <a:latin typeface="Calibri" pitchFamily="34" charset="0"/>
                <a:ea typeface="Calibri" pitchFamily="34" charset="0"/>
                <a:cs typeface="+mj-cs"/>
              </a:rPr>
              <a:t>20%  </a:t>
            </a:r>
            <a:r>
              <a:rPr kumimoji="0" lang="fa-IR" sz="2000" b="0" i="0" u="none" strike="noStrike" cap="none" normalizeH="0" baseline="0" dirty="0" smtClean="0">
                <a:ln>
                  <a:noFill/>
                </a:ln>
                <a:solidFill>
                  <a:srgbClr val="FF0000"/>
                </a:solidFill>
                <a:effectLst/>
                <a:latin typeface="Calibri" pitchFamily="34" charset="0"/>
                <a:ea typeface="Calibri" pitchFamily="34" charset="0"/>
                <a:cs typeface="+mj-cs"/>
              </a:rPr>
              <a:t>،   متوسط </a:t>
            </a:r>
            <a:r>
              <a:rPr kumimoji="0" lang="fa-IR" sz="2000" b="0" i="0" u="none" strike="noStrike" cap="none" normalizeH="0" baseline="0" dirty="0" smtClean="0">
                <a:ln>
                  <a:noFill/>
                </a:ln>
                <a:solidFill>
                  <a:srgbClr val="0070C0"/>
                </a:solidFill>
                <a:effectLst/>
                <a:latin typeface="Calibri" pitchFamily="34" charset="0"/>
                <a:ea typeface="Calibri" pitchFamily="34" charset="0"/>
                <a:cs typeface="+mj-cs"/>
              </a:rPr>
              <a:t>40%  </a:t>
            </a:r>
            <a:r>
              <a:rPr kumimoji="0" lang="fa-IR" sz="2000" b="0" i="0" u="none" strike="noStrike" cap="none" normalizeH="0" baseline="0" dirty="0" smtClean="0">
                <a:ln>
                  <a:noFill/>
                </a:ln>
                <a:solidFill>
                  <a:schemeClr val="tx1"/>
                </a:solidFill>
                <a:effectLst/>
                <a:latin typeface="Calibri" pitchFamily="34" charset="0"/>
                <a:ea typeface="Calibri" pitchFamily="34" charset="0"/>
                <a:cs typeface="+mj-cs"/>
              </a:rPr>
              <a:t>،  </a:t>
            </a:r>
            <a:r>
              <a:rPr kumimoji="0" lang="fa-IR" sz="2000" b="0" i="0" u="none" strike="noStrike" cap="none" normalizeH="0" baseline="0" dirty="0" smtClean="0">
                <a:ln>
                  <a:noFill/>
                </a:ln>
                <a:solidFill>
                  <a:srgbClr val="FF0000"/>
                </a:solidFill>
                <a:effectLst/>
                <a:latin typeface="Calibri" pitchFamily="34" charset="0"/>
                <a:ea typeface="Calibri" pitchFamily="34" charset="0"/>
                <a:cs typeface="+mj-cs"/>
              </a:rPr>
              <a:t>خوب</a:t>
            </a:r>
            <a:r>
              <a:rPr kumimoji="0" lang="fa-IR" sz="2000" b="0" i="0" u="none" strike="noStrike" cap="none" normalizeH="0" baseline="0" dirty="0" smtClean="0">
                <a:ln>
                  <a:noFill/>
                </a:ln>
                <a:solidFill>
                  <a:schemeClr val="tx1"/>
                </a:solidFill>
                <a:effectLst/>
                <a:latin typeface="Calibri" pitchFamily="34" charset="0"/>
                <a:ea typeface="Calibri" pitchFamily="34" charset="0"/>
                <a:cs typeface="+mj-cs"/>
              </a:rPr>
              <a:t> </a:t>
            </a:r>
            <a:r>
              <a:rPr kumimoji="0" lang="fa-IR" sz="2000" b="0" i="0" u="none" strike="noStrike" cap="none" normalizeH="0" baseline="0" dirty="0" smtClean="0">
                <a:ln>
                  <a:noFill/>
                </a:ln>
                <a:solidFill>
                  <a:srgbClr val="0070C0"/>
                </a:solidFill>
                <a:effectLst/>
                <a:latin typeface="Calibri" pitchFamily="34" charset="0"/>
                <a:ea typeface="Calibri" pitchFamily="34" charset="0"/>
                <a:cs typeface="+mj-cs"/>
              </a:rPr>
              <a:t>20%  </a:t>
            </a:r>
            <a:r>
              <a:rPr kumimoji="0" lang="fa-IR" sz="2000" b="0" i="0" u="none" strike="noStrike" cap="none" normalizeH="0" baseline="0" dirty="0" smtClean="0">
                <a:ln>
                  <a:noFill/>
                </a:ln>
                <a:solidFill>
                  <a:srgbClr val="FF0000"/>
                </a:solidFill>
                <a:effectLst/>
                <a:latin typeface="Calibri" pitchFamily="34" charset="0"/>
                <a:ea typeface="Calibri" pitchFamily="34" charset="0"/>
                <a:cs typeface="+mj-cs"/>
              </a:rPr>
              <a:t>،   عالي </a:t>
            </a:r>
            <a:r>
              <a:rPr kumimoji="0" lang="fa-IR" sz="2000" b="0" i="0" u="none" strike="noStrike" cap="none" normalizeH="0" baseline="0" dirty="0" smtClean="0">
                <a:ln>
                  <a:noFill/>
                </a:ln>
                <a:solidFill>
                  <a:srgbClr val="0070C0"/>
                </a:solidFill>
                <a:effectLst/>
                <a:latin typeface="Calibri" pitchFamily="34" charset="0"/>
                <a:ea typeface="Calibri" pitchFamily="34" charset="0"/>
                <a:cs typeface="+mj-cs"/>
              </a:rPr>
              <a:t>10%  </a:t>
            </a:r>
            <a:endParaRPr kumimoji="0" lang="en-US" sz="2000" b="0" i="0" u="none" strike="noStrike" cap="none" normalizeH="0" baseline="0" dirty="0" smtClean="0">
              <a:ln>
                <a:noFill/>
              </a:ln>
              <a:solidFill>
                <a:srgbClr val="0070C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mj-cs"/>
              </a:rPr>
              <a:t>بي شك ملزم كردن ارزياب به رعايت توزيع نرمال از آزادي عمل او در اعمال نظر شخصي تا حدودي مي كاهد . اما بايد توجه داشت كه شايستگي يا توانايي انجام كار كاركنان يك موسسه الزاما تابع توزيع نرمال نيست ، بلكه ممكن است برحسب درجه دقتي كه در امر كارمند يابي و انتخاب صورت مي گيرد منحني چولگي به راست يا  چولگي به چپ داشته و در نتيجه در صد هاي مساوي براي دامنه هاي متقارن منحني مناسب نباشد .</a:t>
            </a:r>
            <a:endParaRPr kumimoji="0" lang="fa-IR" sz="2000" b="0" i="0" u="none" strike="noStrike" cap="none" normalizeH="0" baseline="0" dirty="0" smtClean="0">
              <a:ln>
                <a:noFill/>
              </a:ln>
              <a:solidFill>
                <a:schemeClr val="tx1"/>
              </a:solidFill>
              <a:effectLst/>
              <a:latin typeface="Arial" pitchFamily="34" charset="0"/>
              <a:cs typeface="+mj-cs"/>
            </a:endParaRPr>
          </a:p>
        </p:txBody>
      </p:sp>
      <p:sp>
        <p:nvSpPr>
          <p:cNvPr id="5" name="Left Arrow 4"/>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
        <p:nvSpPr>
          <p:cNvPr id="6" name="Rectangle 5"/>
          <p:cNvSpPr/>
          <p:nvPr/>
        </p:nvSpPr>
        <p:spPr>
          <a:xfrm rot="16200000">
            <a:off x="-2496231" y="2839133"/>
            <a:ext cx="5867396" cy="646331"/>
          </a:xfrm>
          <a:prstGeom prst="rect">
            <a:avLst/>
          </a:prstGeom>
        </p:spPr>
        <p:txBody>
          <a:bodyPr wrap="square">
            <a:spAutoFit/>
          </a:bodyPr>
          <a:lstStyle/>
          <a:p>
            <a:r>
              <a:rPr lang="fa-IR" sz="3600" dirty="0" smtClean="0">
                <a:solidFill>
                  <a:srgbClr val="C00000"/>
                </a:solidFill>
                <a:cs typeface="2  Kaj" pitchFamily="2" charset="-78"/>
              </a:rPr>
              <a:t>اصول اساسی در تشکیل سازمان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881">
                                            <p:txEl>
                                              <p:pRg st="0" end="0"/>
                                            </p:txEl>
                                          </p:spTgt>
                                        </p:tgtEl>
                                        <p:attrNameLst>
                                          <p:attrName>style.visibility</p:attrName>
                                        </p:attrNameLst>
                                      </p:cBhvr>
                                      <p:to>
                                        <p:strVal val="visible"/>
                                      </p:to>
                                    </p:set>
                                    <p:anim calcmode="lin" valueType="num">
                                      <p:cBhvr additive="base">
                                        <p:cTn id="7" dur="500" fill="hold"/>
                                        <p:tgtEl>
                                          <p:spTgt spid="12288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88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881">
                                            <p:txEl>
                                              <p:pRg st="1" end="1"/>
                                            </p:txEl>
                                          </p:spTgt>
                                        </p:tgtEl>
                                        <p:attrNameLst>
                                          <p:attrName>style.visibility</p:attrName>
                                        </p:attrNameLst>
                                      </p:cBhvr>
                                      <p:to>
                                        <p:strVal val="visible"/>
                                      </p:to>
                                    </p:set>
                                    <p:anim calcmode="lin" valueType="num">
                                      <p:cBhvr additive="base">
                                        <p:cTn id="13" dur="500" fill="hold"/>
                                        <p:tgtEl>
                                          <p:spTgt spid="12288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88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2881">
                                            <p:txEl>
                                              <p:pRg st="2" end="2"/>
                                            </p:txEl>
                                          </p:spTgt>
                                        </p:tgtEl>
                                        <p:attrNameLst>
                                          <p:attrName>style.visibility</p:attrName>
                                        </p:attrNameLst>
                                      </p:cBhvr>
                                      <p:to>
                                        <p:strVal val="visible"/>
                                      </p:to>
                                    </p:set>
                                    <p:anim calcmode="lin" valueType="num">
                                      <p:cBhvr additive="base">
                                        <p:cTn id="19" dur="500" fill="hold"/>
                                        <p:tgtEl>
                                          <p:spTgt spid="12288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88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2881">
                                            <p:txEl>
                                              <p:pRg st="3" end="3"/>
                                            </p:txEl>
                                          </p:spTgt>
                                        </p:tgtEl>
                                        <p:attrNameLst>
                                          <p:attrName>style.visibility</p:attrName>
                                        </p:attrNameLst>
                                      </p:cBhvr>
                                      <p:to>
                                        <p:strVal val="visible"/>
                                      </p:to>
                                    </p:set>
                                    <p:anim calcmode="lin" valueType="num">
                                      <p:cBhvr additive="base">
                                        <p:cTn id="25" dur="500" fill="hold"/>
                                        <p:tgtEl>
                                          <p:spTgt spid="12288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88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2881">
                                            <p:txEl>
                                              <p:pRg st="4" end="4"/>
                                            </p:txEl>
                                          </p:spTgt>
                                        </p:tgtEl>
                                        <p:attrNameLst>
                                          <p:attrName>style.visibility</p:attrName>
                                        </p:attrNameLst>
                                      </p:cBhvr>
                                      <p:to>
                                        <p:strVal val="visible"/>
                                      </p:to>
                                    </p:set>
                                    <p:anim calcmode="lin" valueType="num">
                                      <p:cBhvr additive="base">
                                        <p:cTn id="31" dur="500" fill="hold"/>
                                        <p:tgtEl>
                                          <p:spTgt spid="12288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288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2882">
                                            <p:txEl>
                                              <p:pRg st="0" end="0"/>
                                            </p:txEl>
                                          </p:spTgt>
                                        </p:tgtEl>
                                        <p:attrNameLst>
                                          <p:attrName>style.visibility</p:attrName>
                                        </p:attrNameLst>
                                      </p:cBhvr>
                                      <p:to>
                                        <p:strVal val="visible"/>
                                      </p:to>
                                    </p:set>
                                    <p:anim calcmode="lin" valueType="num">
                                      <p:cBhvr additive="base">
                                        <p:cTn id="37" dur="500" fill="hold"/>
                                        <p:tgtEl>
                                          <p:spTgt spid="12288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288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2882">
                                            <p:txEl>
                                              <p:pRg st="1" end="1"/>
                                            </p:txEl>
                                          </p:spTgt>
                                        </p:tgtEl>
                                        <p:attrNameLst>
                                          <p:attrName>style.visibility</p:attrName>
                                        </p:attrNameLst>
                                      </p:cBhvr>
                                      <p:to>
                                        <p:strVal val="visible"/>
                                      </p:to>
                                    </p:set>
                                    <p:anim calcmode="lin" valueType="num">
                                      <p:cBhvr additive="base">
                                        <p:cTn id="43" dur="500" fill="hold"/>
                                        <p:tgtEl>
                                          <p:spTgt spid="122882">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288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2882">
                                            <p:txEl>
                                              <p:pRg st="2" end="2"/>
                                            </p:txEl>
                                          </p:spTgt>
                                        </p:tgtEl>
                                        <p:attrNameLst>
                                          <p:attrName>style.visibility</p:attrName>
                                        </p:attrNameLst>
                                      </p:cBhvr>
                                      <p:to>
                                        <p:strVal val="visible"/>
                                      </p:to>
                                    </p:set>
                                    <p:anim calcmode="lin" valueType="num">
                                      <p:cBhvr additive="base">
                                        <p:cTn id="49" dur="500" fill="hold"/>
                                        <p:tgtEl>
                                          <p:spTgt spid="122882">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2288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2882">
                                            <p:txEl>
                                              <p:pRg st="3" end="3"/>
                                            </p:txEl>
                                          </p:spTgt>
                                        </p:tgtEl>
                                        <p:attrNameLst>
                                          <p:attrName>style.visibility</p:attrName>
                                        </p:attrNameLst>
                                      </p:cBhvr>
                                      <p:to>
                                        <p:strVal val="visible"/>
                                      </p:to>
                                    </p:set>
                                    <p:anim calcmode="lin" valueType="num">
                                      <p:cBhvr additive="base">
                                        <p:cTn id="55" dur="500" fill="hold"/>
                                        <p:tgtEl>
                                          <p:spTgt spid="122882">
                                            <p:txEl>
                                              <p:pRg st="3" end="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2288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22882">
                                            <p:txEl>
                                              <p:pRg st="4" end="4"/>
                                            </p:txEl>
                                          </p:spTgt>
                                        </p:tgtEl>
                                        <p:attrNameLst>
                                          <p:attrName>style.visibility</p:attrName>
                                        </p:attrNameLst>
                                      </p:cBhvr>
                                      <p:to>
                                        <p:strVal val="visible"/>
                                      </p:to>
                                    </p:set>
                                    <p:anim calcmode="lin" valueType="num">
                                      <p:cBhvr additive="base">
                                        <p:cTn id="61" dur="500" fill="hold"/>
                                        <p:tgtEl>
                                          <p:spTgt spid="122882">
                                            <p:txEl>
                                              <p:pRg st="4" end="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2288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1" grpId="0" build="p"/>
      <p:bldP spid="122882"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1"/>
          <p:cNvSpPr>
            <a:spLocks noChangeArrowheads="1"/>
          </p:cNvSpPr>
          <p:nvPr/>
        </p:nvSpPr>
        <p:spPr bwMode="auto">
          <a:xfrm>
            <a:off x="990600" y="457200"/>
            <a:ext cx="7772400"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fa-IR" sz="3600" b="0" i="0" u="none" strike="noStrike" cap="none" normalizeH="0" baseline="0" dirty="0" smtClean="0">
                <a:ln>
                  <a:noFill/>
                </a:ln>
                <a:solidFill>
                  <a:srgbClr val="00B050"/>
                </a:solidFill>
                <a:effectLst/>
                <a:latin typeface="Calibri" pitchFamily="34" charset="0"/>
                <a:ea typeface="Calibri" pitchFamily="34" charset="0"/>
                <a:cs typeface="+mj-cs"/>
              </a:rPr>
              <a:t>5- روش انتخاب اجباري :</a:t>
            </a:r>
          </a:p>
          <a:p>
            <a:pPr marL="0" marR="0" lvl="0" indent="0" algn="justLow" defTabSz="914400" rtl="1" eaLnBrk="1" fontAlgn="base" latinLnBrk="0" hangingPunct="1">
              <a:lnSpc>
                <a:spcPct val="100000"/>
              </a:lnSpc>
              <a:spcBef>
                <a:spcPct val="0"/>
              </a:spcBef>
              <a:spcAft>
                <a:spcPct val="0"/>
              </a:spcAft>
              <a:buClrTx/>
              <a:buSzTx/>
              <a:buFontTx/>
              <a:buChar char="•"/>
              <a:tabLst/>
            </a:pPr>
            <a:endParaRPr kumimoji="0" lang="en-US" sz="2800" b="0" i="0" u="none" strike="noStrike" cap="none" normalizeH="0" baseline="0" dirty="0" smtClean="0">
              <a:ln>
                <a:noFill/>
              </a:ln>
              <a:solidFill>
                <a:srgbClr val="00B05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1200" b="0" i="0" u="none" strike="noStrike" cap="none" normalizeH="0" baseline="0" dirty="0" smtClean="0">
                <a:ln>
                  <a:noFill/>
                </a:ln>
                <a:solidFill>
                  <a:schemeClr val="tx1"/>
                </a:solidFill>
                <a:effectLst/>
                <a:latin typeface="Calibri" pitchFamily="34" charset="0"/>
                <a:ea typeface="Calibri" pitchFamily="34" charset="0"/>
                <a:cs typeface="+mj-cs"/>
              </a:rPr>
              <a:t>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در اين روش ، برحسب صفات و عملكردهايي كه مورد ارزيابي است ، </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fa-IR" sz="2400" b="0" i="0" u="none" strike="noStrike" cap="none" normalizeH="0" baseline="0" dirty="0" smtClean="0">
              <a:ln>
                <a:noFill/>
              </a:ln>
              <a:solidFill>
                <a:schemeClr val="tx1"/>
              </a:solidFill>
              <a:effectLst/>
              <a:latin typeface="Calibri" pitchFamily="34" charset="0"/>
              <a:ea typeface="Calibri"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فهرست جملاتي تهيه مي شود و از ارزياب خواسته مي شود </a:t>
            </a:r>
            <a:r>
              <a:rPr kumimoji="0" lang="fa-IR" sz="2400" b="0" i="0" u="none" strike="noStrike" cap="none" normalizeH="0" baseline="0" dirty="0" smtClean="0">
                <a:ln>
                  <a:noFill/>
                </a:ln>
                <a:solidFill>
                  <a:srgbClr val="00B050"/>
                </a:solidFill>
                <a:effectLst/>
                <a:latin typeface="Calibri" pitchFamily="34" charset="0"/>
                <a:ea typeface="Calibri" pitchFamily="34" charset="0"/>
                <a:cs typeface="+mj-cs"/>
              </a:rPr>
              <a:t>جمله اي راكه بيشتر با وضع كارمند هماهنگي دارد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انتخاب كند.</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fa-IR" sz="2400" b="0" i="0" u="none" strike="noStrike" cap="none" normalizeH="0" baseline="0" dirty="0" smtClean="0">
              <a:ln>
                <a:noFill/>
              </a:ln>
              <a:solidFill>
                <a:schemeClr val="tx1"/>
              </a:solidFill>
              <a:effectLst/>
              <a:latin typeface="Calibri" pitchFamily="34" charset="0"/>
              <a:ea typeface="Calibri"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 يا اينكه </a:t>
            </a:r>
            <a:r>
              <a:rPr kumimoji="0" lang="fa-IR" sz="2400" b="0" i="0" u="none" strike="noStrike" cap="none" normalizeH="0" baseline="0" dirty="0" smtClean="0">
                <a:ln>
                  <a:noFill/>
                </a:ln>
                <a:solidFill>
                  <a:srgbClr val="00B050"/>
                </a:solidFill>
                <a:effectLst/>
                <a:latin typeface="Calibri" pitchFamily="34" charset="0"/>
                <a:ea typeface="Calibri" pitchFamily="34" charset="0"/>
                <a:cs typeface="+mj-cs"/>
              </a:rPr>
              <a:t>حدود آن صفات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را مشخص نمايد . </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fa-IR" sz="2400" b="0" i="0" u="none" strike="noStrike" cap="none" normalizeH="0" baseline="0" dirty="0" smtClean="0">
              <a:ln>
                <a:noFill/>
              </a:ln>
              <a:solidFill>
                <a:schemeClr val="tx1"/>
              </a:solidFill>
              <a:effectLst/>
              <a:latin typeface="Calibri" pitchFamily="34" charset="0"/>
              <a:ea typeface="Calibri"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چون در اين روش ارزيابي كننده در جريان ارزش عددي يا ضرايب در نظر گرفته شده براي صفات و عملكردهاي مورد نظر قرار نمي گيرد در نتيجه ارزياب در معذوريت نبوده و حتي المقدور شخص مورد ارزيابي را آن گونه كه هست  معرفي مي كند . </a:t>
            </a:r>
            <a:endParaRPr kumimoji="0" lang="fa-IR" sz="2400" b="0" i="0" u="none" strike="noStrike" cap="none" normalizeH="0" baseline="0" dirty="0" smtClean="0">
              <a:ln>
                <a:noFill/>
              </a:ln>
              <a:solidFill>
                <a:schemeClr val="tx1"/>
              </a:solidFill>
              <a:effectLst/>
              <a:latin typeface="Arial" pitchFamily="34" charset="0"/>
              <a:cs typeface="+mj-cs"/>
            </a:endParaRPr>
          </a:p>
        </p:txBody>
      </p:sp>
      <p:sp>
        <p:nvSpPr>
          <p:cNvPr id="5" name="Left Arrow 4"/>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
        <p:nvSpPr>
          <p:cNvPr id="6" name="Rectangle 5"/>
          <p:cNvSpPr/>
          <p:nvPr/>
        </p:nvSpPr>
        <p:spPr>
          <a:xfrm rot="16200000">
            <a:off x="-2496231" y="2839133"/>
            <a:ext cx="5867396" cy="646331"/>
          </a:xfrm>
          <a:prstGeom prst="rect">
            <a:avLst/>
          </a:prstGeom>
        </p:spPr>
        <p:txBody>
          <a:bodyPr wrap="square">
            <a:spAutoFit/>
          </a:bodyPr>
          <a:lstStyle/>
          <a:p>
            <a:r>
              <a:rPr lang="fa-IR" sz="3600" dirty="0" smtClean="0">
                <a:solidFill>
                  <a:srgbClr val="C00000"/>
                </a:solidFill>
                <a:cs typeface="2  Kaj" pitchFamily="2" charset="-78"/>
              </a:rPr>
              <a:t>اصول اساسی در تشکیل سازمان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1857">
                                            <p:txEl>
                                              <p:pRg st="0" end="0"/>
                                            </p:txEl>
                                          </p:spTgt>
                                        </p:tgtEl>
                                        <p:attrNameLst>
                                          <p:attrName>style.visibility</p:attrName>
                                        </p:attrNameLst>
                                      </p:cBhvr>
                                      <p:to>
                                        <p:strVal val="visible"/>
                                      </p:to>
                                    </p:set>
                                    <p:anim calcmode="lin" valueType="num">
                                      <p:cBhvr additive="base">
                                        <p:cTn id="7" dur="500" fill="hold"/>
                                        <p:tgtEl>
                                          <p:spTgt spid="12185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185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1857">
                                            <p:txEl>
                                              <p:pRg st="2" end="2"/>
                                            </p:txEl>
                                          </p:spTgt>
                                        </p:tgtEl>
                                        <p:attrNameLst>
                                          <p:attrName>style.visibility</p:attrName>
                                        </p:attrNameLst>
                                      </p:cBhvr>
                                      <p:to>
                                        <p:strVal val="visible"/>
                                      </p:to>
                                    </p:set>
                                    <p:anim calcmode="lin" valueType="num">
                                      <p:cBhvr additive="base">
                                        <p:cTn id="13" dur="500" fill="hold"/>
                                        <p:tgtEl>
                                          <p:spTgt spid="12185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185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1857">
                                            <p:txEl>
                                              <p:pRg st="4" end="4"/>
                                            </p:txEl>
                                          </p:spTgt>
                                        </p:tgtEl>
                                        <p:attrNameLst>
                                          <p:attrName>style.visibility</p:attrName>
                                        </p:attrNameLst>
                                      </p:cBhvr>
                                      <p:to>
                                        <p:strVal val="visible"/>
                                      </p:to>
                                    </p:set>
                                    <p:anim calcmode="lin" valueType="num">
                                      <p:cBhvr additive="base">
                                        <p:cTn id="19" dur="500" fill="hold"/>
                                        <p:tgtEl>
                                          <p:spTgt spid="12185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185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1857">
                                            <p:txEl>
                                              <p:pRg st="6" end="6"/>
                                            </p:txEl>
                                          </p:spTgt>
                                        </p:tgtEl>
                                        <p:attrNameLst>
                                          <p:attrName>style.visibility</p:attrName>
                                        </p:attrNameLst>
                                      </p:cBhvr>
                                      <p:to>
                                        <p:strVal val="visible"/>
                                      </p:to>
                                    </p:set>
                                    <p:anim calcmode="lin" valueType="num">
                                      <p:cBhvr additive="base">
                                        <p:cTn id="25" dur="500" fill="hold"/>
                                        <p:tgtEl>
                                          <p:spTgt spid="12185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185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1857">
                                            <p:txEl>
                                              <p:pRg st="8" end="8"/>
                                            </p:txEl>
                                          </p:spTgt>
                                        </p:tgtEl>
                                        <p:attrNameLst>
                                          <p:attrName>style.visibility</p:attrName>
                                        </p:attrNameLst>
                                      </p:cBhvr>
                                      <p:to>
                                        <p:strVal val="visible"/>
                                      </p:to>
                                    </p:set>
                                    <p:anim calcmode="lin" valueType="num">
                                      <p:cBhvr additive="base">
                                        <p:cTn id="31" dur="500" fill="hold"/>
                                        <p:tgtEl>
                                          <p:spTgt spid="121857">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185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7"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1"/>
          <p:cNvSpPr>
            <a:spLocks noChangeArrowheads="1"/>
          </p:cNvSpPr>
          <p:nvPr/>
        </p:nvSpPr>
        <p:spPr bwMode="auto">
          <a:xfrm>
            <a:off x="1066800" y="1371600"/>
            <a:ext cx="7848600"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fa-IR" sz="3200" b="0" i="0" u="none" strike="noStrike" cap="none" normalizeH="0" baseline="0" dirty="0" smtClean="0">
                <a:ln>
                  <a:noFill/>
                </a:ln>
                <a:solidFill>
                  <a:srgbClr val="00B050"/>
                </a:solidFill>
                <a:effectLst/>
                <a:latin typeface="Calibri" pitchFamily="34" charset="0"/>
                <a:ea typeface="Calibri" pitchFamily="34" charset="0"/>
                <a:cs typeface="+mj-cs"/>
              </a:rPr>
              <a:t>6- روش چك ليست :</a:t>
            </a:r>
            <a:endParaRPr kumimoji="0" lang="en-US" sz="3200" b="0" i="0" u="none" strike="noStrike" cap="none" normalizeH="0" baseline="0" dirty="0" smtClean="0">
              <a:ln>
                <a:noFill/>
              </a:ln>
              <a:solidFill>
                <a:srgbClr val="00B05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پرسشنامه اي در ارتباط با وظايف پرسنل تنظيم مي شود و نحوه كار  كاركنان بر اساس هر پرسش ارزيابي مي گردد . </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در تنظيم چك ليست سعي مي شود ستونهايي براي ثبت نتيجه ارزيابي پيش بيني شود .</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 ارزيابي كننده پس از مقايسه نحوه انجام كار ارزيابي شونده با با شرح وظايف او به پرسشهاي چك ليست كه معمولا به صورت: </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                                  « </a:t>
            </a:r>
            <a:r>
              <a:rPr kumimoji="0" lang="fa-IR" sz="2400" b="1" i="0" u="none" strike="noStrike" cap="none" normalizeH="0" baseline="0" dirty="0" smtClean="0">
                <a:ln>
                  <a:noFill/>
                </a:ln>
                <a:solidFill>
                  <a:srgbClr val="00B0F0"/>
                </a:solidFill>
                <a:effectLst/>
                <a:latin typeface="Calibri" pitchFamily="34" charset="0"/>
                <a:ea typeface="Calibri" pitchFamily="34" charset="0"/>
                <a:cs typeface="+mj-cs"/>
              </a:rPr>
              <a:t>بله</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 » </a:t>
            </a:r>
          </a:p>
          <a:p>
            <a:pPr marL="0" marR="0" lvl="0" indent="0" algn="justLow" defTabSz="914400" rtl="1" eaLnBrk="0" fontAlgn="base" latinLnBrk="0" hangingPunct="0">
              <a:lnSpc>
                <a:spcPct val="100000"/>
              </a:lnSpc>
              <a:spcBef>
                <a:spcPct val="0"/>
              </a:spcBef>
              <a:spcAft>
                <a:spcPct val="0"/>
              </a:spcAft>
              <a:buClrTx/>
              <a:buSzTx/>
              <a:buFontTx/>
              <a:buNone/>
              <a:tabLst/>
            </a:pPr>
            <a:r>
              <a:rPr lang="fa-IR" sz="2400" dirty="0" smtClean="0">
                <a:latin typeface="Calibri" pitchFamily="34" charset="0"/>
                <a:ea typeface="Calibri" pitchFamily="34" charset="0"/>
                <a:cs typeface="+mj-cs"/>
              </a:rPr>
              <a:t>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يا  « </a:t>
            </a:r>
            <a:r>
              <a:rPr kumimoji="0" lang="fa-IR" sz="2400" b="0" i="0" u="none" strike="noStrike" cap="none" normalizeH="0" baseline="0" dirty="0" smtClean="0">
                <a:ln>
                  <a:noFill/>
                </a:ln>
                <a:solidFill>
                  <a:srgbClr val="00B0F0"/>
                </a:solidFill>
                <a:effectLst/>
                <a:latin typeface="Calibri" pitchFamily="34" charset="0"/>
                <a:ea typeface="Calibri" pitchFamily="34" charset="0"/>
                <a:cs typeface="+mj-cs"/>
              </a:rPr>
              <a:t>خير</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 »   تنظيم مي شود</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 با علامت گذاشتن پاسخ مي دهد . </a:t>
            </a:r>
            <a:endParaRPr kumimoji="0" lang="en-US" sz="24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اين روش به علت سهولت در اجرا بسيار متداول است .</a:t>
            </a:r>
            <a:endParaRPr kumimoji="0" lang="fa-IR" sz="2400" b="0" i="0" u="none" strike="noStrike" cap="none" normalizeH="0" baseline="0" dirty="0" smtClean="0">
              <a:ln>
                <a:noFill/>
              </a:ln>
              <a:solidFill>
                <a:schemeClr val="tx1"/>
              </a:solidFill>
              <a:effectLst/>
              <a:latin typeface="Arial" pitchFamily="34" charset="0"/>
              <a:cs typeface="+mj-cs"/>
            </a:endParaRPr>
          </a:p>
        </p:txBody>
      </p:sp>
      <p:sp>
        <p:nvSpPr>
          <p:cNvPr id="5" name="Left Arrow 4"/>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
        <p:nvSpPr>
          <p:cNvPr id="6" name="Rectangle 5"/>
          <p:cNvSpPr/>
          <p:nvPr/>
        </p:nvSpPr>
        <p:spPr>
          <a:xfrm rot="16200000">
            <a:off x="-2496231" y="2839133"/>
            <a:ext cx="5867396" cy="646331"/>
          </a:xfrm>
          <a:prstGeom prst="rect">
            <a:avLst/>
          </a:prstGeom>
        </p:spPr>
        <p:txBody>
          <a:bodyPr wrap="square">
            <a:spAutoFit/>
          </a:bodyPr>
          <a:lstStyle/>
          <a:p>
            <a:r>
              <a:rPr lang="fa-IR" sz="3600" dirty="0" smtClean="0">
                <a:solidFill>
                  <a:srgbClr val="C00000"/>
                </a:solidFill>
                <a:cs typeface="2  Kaj" pitchFamily="2" charset="-78"/>
              </a:rPr>
              <a:t>اصول اساسی در تشکیل سازمان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0833">
                                            <p:txEl>
                                              <p:pRg st="0" end="0"/>
                                            </p:txEl>
                                          </p:spTgt>
                                        </p:tgtEl>
                                        <p:attrNameLst>
                                          <p:attrName>style.visibility</p:attrName>
                                        </p:attrNameLst>
                                      </p:cBhvr>
                                      <p:to>
                                        <p:strVal val="visible"/>
                                      </p:to>
                                    </p:set>
                                    <p:anim calcmode="lin" valueType="num">
                                      <p:cBhvr additive="base">
                                        <p:cTn id="7" dur="500" fill="hold"/>
                                        <p:tgtEl>
                                          <p:spTgt spid="12083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083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0833">
                                            <p:txEl>
                                              <p:pRg st="1" end="1"/>
                                            </p:txEl>
                                          </p:spTgt>
                                        </p:tgtEl>
                                        <p:attrNameLst>
                                          <p:attrName>style.visibility</p:attrName>
                                        </p:attrNameLst>
                                      </p:cBhvr>
                                      <p:to>
                                        <p:strVal val="visible"/>
                                      </p:to>
                                    </p:set>
                                    <p:anim calcmode="lin" valueType="num">
                                      <p:cBhvr additive="base">
                                        <p:cTn id="13" dur="500" fill="hold"/>
                                        <p:tgtEl>
                                          <p:spTgt spid="12083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083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0833">
                                            <p:txEl>
                                              <p:pRg st="2" end="2"/>
                                            </p:txEl>
                                          </p:spTgt>
                                        </p:tgtEl>
                                        <p:attrNameLst>
                                          <p:attrName>style.visibility</p:attrName>
                                        </p:attrNameLst>
                                      </p:cBhvr>
                                      <p:to>
                                        <p:strVal val="visible"/>
                                      </p:to>
                                    </p:set>
                                    <p:anim calcmode="lin" valueType="num">
                                      <p:cBhvr additive="base">
                                        <p:cTn id="19" dur="500" fill="hold"/>
                                        <p:tgtEl>
                                          <p:spTgt spid="12083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083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0833">
                                            <p:txEl>
                                              <p:pRg st="3" end="3"/>
                                            </p:txEl>
                                          </p:spTgt>
                                        </p:tgtEl>
                                        <p:attrNameLst>
                                          <p:attrName>style.visibility</p:attrName>
                                        </p:attrNameLst>
                                      </p:cBhvr>
                                      <p:to>
                                        <p:strVal val="visible"/>
                                      </p:to>
                                    </p:set>
                                    <p:anim calcmode="lin" valueType="num">
                                      <p:cBhvr additive="base">
                                        <p:cTn id="25" dur="500" fill="hold"/>
                                        <p:tgtEl>
                                          <p:spTgt spid="12083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083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0833">
                                            <p:txEl>
                                              <p:pRg st="4" end="4"/>
                                            </p:txEl>
                                          </p:spTgt>
                                        </p:tgtEl>
                                        <p:attrNameLst>
                                          <p:attrName>style.visibility</p:attrName>
                                        </p:attrNameLst>
                                      </p:cBhvr>
                                      <p:to>
                                        <p:strVal val="visible"/>
                                      </p:to>
                                    </p:set>
                                    <p:anim calcmode="lin" valueType="num">
                                      <p:cBhvr additive="base">
                                        <p:cTn id="31" dur="500" fill="hold"/>
                                        <p:tgtEl>
                                          <p:spTgt spid="12083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083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0833">
                                            <p:txEl>
                                              <p:pRg st="5" end="5"/>
                                            </p:txEl>
                                          </p:spTgt>
                                        </p:tgtEl>
                                        <p:attrNameLst>
                                          <p:attrName>style.visibility</p:attrName>
                                        </p:attrNameLst>
                                      </p:cBhvr>
                                      <p:to>
                                        <p:strVal val="visible"/>
                                      </p:to>
                                    </p:set>
                                    <p:anim calcmode="lin" valueType="num">
                                      <p:cBhvr additive="base">
                                        <p:cTn id="37" dur="500" fill="hold"/>
                                        <p:tgtEl>
                                          <p:spTgt spid="12083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083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0833">
                                            <p:txEl>
                                              <p:pRg st="6" end="6"/>
                                            </p:txEl>
                                          </p:spTgt>
                                        </p:tgtEl>
                                        <p:attrNameLst>
                                          <p:attrName>style.visibility</p:attrName>
                                        </p:attrNameLst>
                                      </p:cBhvr>
                                      <p:to>
                                        <p:strVal val="visible"/>
                                      </p:to>
                                    </p:set>
                                    <p:anim calcmode="lin" valueType="num">
                                      <p:cBhvr additive="base">
                                        <p:cTn id="43" dur="500" fill="hold"/>
                                        <p:tgtEl>
                                          <p:spTgt spid="12083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083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0833">
                                            <p:txEl>
                                              <p:pRg st="7" end="7"/>
                                            </p:txEl>
                                          </p:spTgt>
                                        </p:tgtEl>
                                        <p:attrNameLst>
                                          <p:attrName>style.visibility</p:attrName>
                                        </p:attrNameLst>
                                      </p:cBhvr>
                                      <p:to>
                                        <p:strVal val="visible"/>
                                      </p:to>
                                    </p:set>
                                    <p:anim calcmode="lin" valueType="num">
                                      <p:cBhvr additive="base">
                                        <p:cTn id="49" dur="500" fill="hold"/>
                                        <p:tgtEl>
                                          <p:spTgt spid="12083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2083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1"/>
          <p:cNvSpPr>
            <a:spLocks noChangeArrowheads="1"/>
          </p:cNvSpPr>
          <p:nvPr/>
        </p:nvSpPr>
        <p:spPr bwMode="auto">
          <a:xfrm>
            <a:off x="990600" y="0"/>
            <a:ext cx="79248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fa-IR" sz="3600" b="0" i="0" u="none" strike="noStrike" cap="none" normalizeH="0" baseline="0" dirty="0" smtClean="0">
                <a:ln>
                  <a:noFill/>
                </a:ln>
                <a:solidFill>
                  <a:srgbClr val="00B050"/>
                </a:solidFill>
                <a:effectLst/>
                <a:latin typeface="Calibri" pitchFamily="34" charset="0"/>
                <a:ea typeface="Calibri" pitchFamily="34" charset="0"/>
                <a:cs typeface="+mj-cs"/>
              </a:rPr>
              <a:t>7- روش وقايع حساس : </a:t>
            </a:r>
            <a:endParaRPr kumimoji="0" lang="en-US" sz="3600" b="0" i="0" u="none" strike="noStrike" cap="none" normalizeH="0" baseline="0" dirty="0" smtClean="0">
              <a:ln>
                <a:noFill/>
              </a:ln>
              <a:solidFill>
                <a:srgbClr val="00B05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برقراري اين روش مستلزم تشخيص ، طبقه بندي ، و ثبت رويدادهاي مهم خدمتي كاركنان است . </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fa-IR" sz="2400" b="0" i="0" u="none" strike="noStrike" cap="none" normalizeH="0" baseline="0" dirty="0" smtClean="0">
              <a:ln>
                <a:noFill/>
              </a:ln>
              <a:solidFill>
                <a:schemeClr val="tx1"/>
              </a:solidFill>
              <a:effectLst/>
              <a:latin typeface="Calibri" pitchFamily="34" charset="0"/>
              <a:ea typeface="Calibri"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rgbClr val="00B050"/>
                </a:solidFill>
                <a:effectLst/>
                <a:latin typeface="Calibri" pitchFamily="34" charset="0"/>
                <a:ea typeface="Calibri" pitchFamily="34" charset="0"/>
                <a:cs typeface="+mj-cs"/>
              </a:rPr>
              <a:t>معمولا يك واقعه وقتي حساس تلقي مي شود كه انجام دادن يا خود داري از انجام آن توسط مسئول مربوطه براي سازمان نتايج ثمر بخش يا زيان بخش به بار مي آورد . </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                                        بعبارت ديگر </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rgbClr val="00B0F0"/>
                </a:solidFill>
                <a:effectLst/>
                <a:latin typeface="Calibri" pitchFamily="34" charset="0"/>
                <a:ea typeface="Calibri" pitchFamily="34" charset="0"/>
                <a:cs typeface="+mj-cs"/>
              </a:rPr>
              <a:t>وقايع حساس رويدادهاي خارج از حد متارف و انتظار سرپرست بشمار مي آيند .</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effectLst/>
                <a:latin typeface="Calibri" pitchFamily="34" charset="0"/>
                <a:ea typeface="Calibri" pitchFamily="34" charset="0"/>
                <a:cs typeface="+mj-cs"/>
              </a:rPr>
              <a:t> بااين روش بهتر مي توان</a:t>
            </a:r>
          </a:p>
          <a:p>
            <a:pPr marL="0" marR="0" lvl="0" indent="0" algn="justLow" defTabSz="914400" rtl="1" eaLnBrk="0" fontAlgn="base" latinLnBrk="0" hangingPunct="0">
              <a:lnSpc>
                <a:spcPct val="100000"/>
              </a:lnSpc>
              <a:spcBef>
                <a:spcPct val="0"/>
              </a:spcBef>
              <a:spcAft>
                <a:spcPct val="0"/>
              </a:spcAft>
              <a:buClrTx/>
              <a:buSzTx/>
              <a:buFontTx/>
              <a:buNone/>
              <a:tabLst/>
            </a:pPr>
            <a:r>
              <a:rPr lang="fa-IR" sz="3600" dirty="0" smtClean="0">
                <a:latin typeface="Calibri" pitchFamily="34" charset="0"/>
                <a:ea typeface="Calibri" pitchFamily="34" charset="0"/>
                <a:cs typeface="+mj-cs"/>
              </a:rPr>
              <a:t>        </a:t>
            </a:r>
            <a:r>
              <a:rPr kumimoji="0" lang="fa-IR" sz="3600" b="0" i="0" u="none" strike="noStrike" cap="none" normalizeH="0" baseline="0" dirty="0" smtClean="0">
                <a:ln>
                  <a:noFill/>
                </a:ln>
                <a:solidFill>
                  <a:srgbClr val="FFC000"/>
                </a:solidFill>
                <a:effectLst/>
                <a:latin typeface="Calibri" pitchFamily="34" charset="0"/>
                <a:ea typeface="Calibri" pitchFamily="34" charset="0"/>
                <a:cs typeface="+mj-cs"/>
              </a:rPr>
              <a:t>جنبه هاي قدرت </a:t>
            </a:r>
            <a:r>
              <a:rPr kumimoji="0" lang="fa-IR" sz="3600" b="0" i="0" u="none" strike="noStrike" cap="none" normalizeH="0" baseline="0" dirty="0" smtClean="0">
                <a:ln>
                  <a:noFill/>
                </a:ln>
                <a:effectLst/>
                <a:latin typeface="Calibri" pitchFamily="34" charset="0"/>
                <a:ea typeface="Calibri" pitchFamily="34" charset="0"/>
                <a:cs typeface="+mj-cs"/>
              </a:rPr>
              <a:t>و </a:t>
            </a:r>
            <a:r>
              <a:rPr kumimoji="0" lang="fa-IR" sz="3600" b="0" i="0" u="none" strike="noStrike" cap="none" normalizeH="0" baseline="0" dirty="0" smtClean="0">
                <a:ln>
                  <a:noFill/>
                </a:ln>
                <a:solidFill>
                  <a:srgbClr val="FFC000"/>
                </a:solidFill>
                <a:effectLst/>
                <a:latin typeface="Calibri" pitchFamily="34" charset="0"/>
                <a:ea typeface="Calibri" pitchFamily="34" charset="0"/>
                <a:cs typeface="+mj-cs"/>
              </a:rPr>
              <a:t>ضعف كار كاركنان</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fa-IR" sz="3600" b="0" i="0" u="none" strike="noStrike" cap="none" normalizeH="0" baseline="0" dirty="0" smtClean="0">
              <a:ln>
                <a:noFill/>
              </a:ln>
              <a:solidFill>
                <a:srgbClr val="FFC000"/>
              </a:solidFill>
              <a:effectLst/>
              <a:latin typeface="Calibri" pitchFamily="34" charset="0"/>
              <a:ea typeface="Calibri"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lang="fa-IR" sz="2400" dirty="0" smtClean="0">
                <a:solidFill>
                  <a:srgbClr val="FFC000"/>
                </a:solidFill>
                <a:latin typeface="Calibri" pitchFamily="34" charset="0"/>
                <a:ea typeface="Calibri" pitchFamily="34" charset="0"/>
                <a:cs typeface="+mj-cs"/>
              </a:rPr>
              <a:t>                        </a:t>
            </a:r>
            <a:r>
              <a:rPr kumimoji="0" lang="fa-IR" sz="2400" b="0" i="0" u="none" strike="noStrike" cap="none" normalizeH="0" baseline="0" dirty="0" smtClean="0">
                <a:ln>
                  <a:noFill/>
                </a:ln>
                <a:solidFill>
                  <a:srgbClr val="FFC000"/>
                </a:solidFill>
                <a:effectLst/>
                <a:latin typeface="Calibri" pitchFamily="34" charset="0"/>
                <a:ea typeface="Calibri" pitchFamily="34" charset="0"/>
                <a:cs typeface="+mj-cs"/>
              </a:rPr>
              <a:t> </a:t>
            </a:r>
            <a:r>
              <a:rPr kumimoji="0" lang="fa-IR" sz="2400" b="0" i="0" u="none" strike="noStrike" cap="none" normalizeH="0" baseline="0" dirty="0" smtClean="0">
                <a:ln>
                  <a:noFill/>
                </a:ln>
                <a:effectLst/>
                <a:latin typeface="Calibri" pitchFamily="34" charset="0"/>
                <a:ea typeface="Calibri" pitchFamily="34" charset="0"/>
                <a:cs typeface="+mj-cs"/>
              </a:rPr>
              <a:t>را </a:t>
            </a:r>
            <a:r>
              <a:rPr kumimoji="0" lang="fa-IR" sz="2400" b="0" i="0" u="none" strike="noStrike" cap="none" normalizeH="0" baseline="0" dirty="0" smtClean="0">
                <a:ln>
                  <a:noFill/>
                </a:ln>
                <a:solidFill>
                  <a:srgbClr val="00B0F0"/>
                </a:solidFill>
                <a:effectLst/>
                <a:latin typeface="Calibri" pitchFamily="34" charset="0"/>
                <a:ea typeface="Calibri" pitchFamily="34" charset="0"/>
                <a:cs typeface="+mj-cs"/>
              </a:rPr>
              <a:t>در موارد خاص </a:t>
            </a:r>
            <a:r>
              <a:rPr kumimoji="0" lang="fa-IR" sz="2400" b="0" i="0" u="none" strike="noStrike" cap="none" normalizeH="0" baseline="0" dirty="0" smtClean="0">
                <a:ln>
                  <a:noFill/>
                </a:ln>
                <a:effectLst/>
                <a:latin typeface="Calibri" pitchFamily="34" charset="0"/>
                <a:ea typeface="Calibri" pitchFamily="34" charset="0"/>
                <a:cs typeface="+mj-cs"/>
              </a:rPr>
              <a:t>مورد دقت و توجه قرار داد. </a:t>
            </a:r>
            <a:endParaRPr kumimoji="0" lang="fa-IR" sz="2400" b="0" i="0" u="none" strike="noStrike" cap="none" normalizeH="0" baseline="0" dirty="0" smtClean="0">
              <a:ln>
                <a:noFill/>
              </a:ln>
              <a:effectLst/>
              <a:latin typeface="Arial" pitchFamily="34" charset="0"/>
              <a:cs typeface="+mj-cs"/>
            </a:endParaRPr>
          </a:p>
        </p:txBody>
      </p:sp>
      <p:sp>
        <p:nvSpPr>
          <p:cNvPr id="5" name="Left Arrow 4"/>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
        <p:nvSpPr>
          <p:cNvPr id="6" name="Rectangle 5"/>
          <p:cNvSpPr/>
          <p:nvPr/>
        </p:nvSpPr>
        <p:spPr>
          <a:xfrm rot="16200000">
            <a:off x="-2496231" y="2839133"/>
            <a:ext cx="5867396" cy="646331"/>
          </a:xfrm>
          <a:prstGeom prst="rect">
            <a:avLst/>
          </a:prstGeom>
        </p:spPr>
        <p:txBody>
          <a:bodyPr wrap="square">
            <a:spAutoFit/>
          </a:bodyPr>
          <a:lstStyle/>
          <a:p>
            <a:r>
              <a:rPr lang="fa-IR" sz="3600" dirty="0" smtClean="0">
                <a:solidFill>
                  <a:srgbClr val="C00000"/>
                </a:solidFill>
                <a:cs typeface="2  Kaj" pitchFamily="2" charset="-78"/>
              </a:rPr>
              <a:t>اصول اساسی در تشکیل سازمان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9809">
                                            <p:txEl>
                                              <p:pRg st="0" end="0"/>
                                            </p:txEl>
                                          </p:spTgt>
                                        </p:tgtEl>
                                        <p:attrNameLst>
                                          <p:attrName>style.visibility</p:attrName>
                                        </p:attrNameLst>
                                      </p:cBhvr>
                                      <p:to>
                                        <p:strVal val="visible"/>
                                      </p:to>
                                    </p:set>
                                    <p:anim calcmode="lin" valueType="num">
                                      <p:cBhvr additive="base">
                                        <p:cTn id="7" dur="500" fill="hold"/>
                                        <p:tgtEl>
                                          <p:spTgt spid="11980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980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9809">
                                            <p:txEl>
                                              <p:pRg st="1" end="1"/>
                                            </p:txEl>
                                          </p:spTgt>
                                        </p:tgtEl>
                                        <p:attrNameLst>
                                          <p:attrName>style.visibility</p:attrName>
                                        </p:attrNameLst>
                                      </p:cBhvr>
                                      <p:to>
                                        <p:strVal val="visible"/>
                                      </p:to>
                                    </p:set>
                                    <p:anim calcmode="lin" valueType="num">
                                      <p:cBhvr additive="base">
                                        <p:cTn id="13" dur="500" fill="hold"/>
                                        <p:tgtEl>
                                          <p:spTgt spid="11980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980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9809">
                                            <p:txEl>
                                              <p:pRg st="3" end="3"/>
                                            </p:txEl>
                                          </p:spTgt>
                                        </p:tgtEl>
                                        <p:attrNameLst>
                                          <p:attrName>style.visibility</p:attrName>
                                        </p:attrNameLst>
                                      </p:cBhvr>
                                      <p:to>
                                        <p:strVal val="visible"/>
                                      </p:to>
                                    </p:set>
                                    <p:anim calcmode="lin" valueType="num">
                                      <p:cBhvr additive="base">
                                        <p:cTn id="19" dur="500" fill="hold"/>
                                        <p:tgtEl>
                                          <p:spTgt spid="11980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980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9809">
                                            <p:txEl>
                                              <p:pRg st="4" end="4"/>
                                            </p:txEl>
                                          </p:spTgt>
                                        </p:tgtEl>
                                        <p:attrNameLst>
                                          <p:attrName>style.visibility</p:attrName>
                                        </p:attrNameLst>
                                      </p:cBhvr>
                                      <p:to>
                                        <p:strVal val="visible"/>
                                      </p:to>
                                    </p:set>
                                    <p:anim calcmode="lin" valueType="num">
                                      <p:cBhvr additive="base">
                                        <p:cTn id="25" dur="500" fill="hold"/>
                                        <p:tgtEl>
                                          <p:spTgt spid="11980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980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9809">
                                            <p:txEl>
                                              <p:pRg st="5" end="5"/>
                                            </p:txEl>
                                          </p:spTgt>
                                        </p:tgtEl>
                                        <p:attrNameLst>
                                          <p:attrName>style.visibility</p:attrName>
                                        </p:attrNameLst>
                                      </p:cBhvr>
                                      <p:to>
                                        <p:strVal val="visible"/>
                                      </p:to>
                                    </p:set>
                                    <p:anim calcmode="lin" valueType="num">
                                      <p:cBhvr additive="base">
                                        <p:cTn id="31" dur="500" fill="hold"/>
                                        <p:tgtEl>
                                          <p:spTgt spid="11980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980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9809">
                                            <p:txEl>
                                              <p:pRg st="6" end="6"/>
                                            </p:txEl>
                                          </p:spTgt>
                                        </p:tgtEl>
                                        <p:attrNameLst>
                                          <p:attrName>style.visibility</p:attrName>
                                        </p:attrNameLst>
                                      </p:cBhvr>
                                      <p:to>
                                        <p:strVal val="visible"/>
                                      </p:to>
                                    </p:set>
                                    <p:anim calcmode="lin" valueType="num">
                                      <p:cBhvr additive="base">
                                        <p:cTn id="37" dur="500" fill="hold"/>
                                        <p:tgtEl>
                                          <p:spTgt spid="119809">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980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9809">
                                            <p:txEl>
                                              <p:pRg st="7" end="7"/>
                                            </p:txEl>
                                          </p:spTgt>
                                        </p:tgtEl>
                                        <p:attrNameLst>
                                          <p:attrName>style.visibility</p:attrName>
                                        </p:attrNameLst>
                                      </p:cBhvr>
                                      <p:to>
                                        <p:strVal val="visible"/>
                                      </p:to>
                                    </p:set>
                                    <p:anim calcmode="lin" valueType="num">
                                      <p:cBhvr additive="base">
                                        <p:cTn id="43" dur="500" fill="hold"/>
                                        <p:tgtEl>
                                          <p:spTgt spid="119809">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980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9809">
                                            <p:txEl>
                                              <p:pRg st="9" end="9"/>
                                            </p:txEl>
                                          </p:spTgt>
                                        </p:tgtEl>
                                        <p:attrNameLst>
                                          <p:attrName>style.visibility</p:attrName>
                                        </p:attrNameLst>
                                      </p:cBhvr>
                                      <p:to>
                                        <p:strVal val="visible"/>
                                      </p:to>
                                    </p:set>
                                    <p:anim calcmode="lin" valueType="num">
                                      <p:cBhvr additive="base">
                                        <p:cTn id="49" dur="500" fill="hold"/>
                                        <p:tgtEl>
                                          <p:spTgt spid="119809">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1980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09"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1"/>
          <p:cNvSpPr>
            <a:spLocks noChangeArrowheads="1"/>
          </p:cNvSpPr>
          <p:nvPr/>
        </p:nvSpPr>
        <p:spPr bwMode="auto">
          <a:xfrm>
            <a:off x="990600" y="0"/>
            <a:ext cx="8001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fa-IR" sz="4000" b="0" i="0" u="none" strike="noStrike" cap="none" normalizeH="0" baseline="0" dirty="0" smtClean="0">
                <a:ln>
                  <a:noFill/>
                </a:ln>
                <a:solidFill>
                  <a:srgbClr val="00B050"/>
                </a:solidFill>
                <a:effectLst/>
                <a:latin typeface="Calibri" pitchFamily="34" charset="0"/>
                <a:ea typeface="Calibri" pitchFamily="34" charset="0"/>
                <a:cs typeface="+mj-cs"/>
              </a:rPr>
              <a:t>     8- روش ارزيابي گروهي :</a:t>
            </a:r>
            <a:endParaRPr kumimoji="0" lang="en-US" sz="4000" b="0" i="0" u="none" strike="noStrike" cap="none" normalizeH="0" baseline="0" dirty="0" smtClean="0">
              <a:ln>
                <a:noFill/>
              </a:ln>
              <a:solidFill>
                <a:srgbClr val="00B05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3200" b="0" i="0" u="none" strike="noStrike" cap="none" normalizeH="0" baseline="0" dirty="0" smtClean="0">
                <a:ln>
                  <a:noFill/>
                </a:ln>
                <a:solidFill>
                  <a:schemeClr val="tx1"/>
                </a:solidFill>
                <a:effectLst/>
                <a:latin typeface="Calibri" pitchFamily="34" charset="0"/>
                <a:ea typeface="Calibri" pitchFamily="34" charset="0"/>
                <a:cs typeface="+mj-cs"/>
              </a:rPr>
              <a:t>براي اين نوع ارزيابي كه معمولا در صنعت به كار مي رود ، </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3200" b="0" i="0" u="none" strike="noStrike" cap="none" normalizeH="0" baseline="0" dirty="0" smtClean="0">
                <a:ln>
                  <a:noFill/>
                </a:ln>
                <a:solidFill>
                  <a:srgbClr val="00B0F0"/>
                </a:solidFill>
                <a:effectLst/>
                <a:latin typeface="Calibri" pitchFamily="34" charset="0"/>
                <a:ea typeface="Calibri" pitchFamily="34" charset="0"/>
                <a:cs typeface="+mj-cs"/>
              </a:rPr>
              <a:t>تيمي مركب از پنج نفر </a:t>
            </a:r>
            <a:r>
              <a:rPr kumimoji="0" lang="fa-IR" sz="3200" b="0" i="0" u="none" strike="noStrike" cap="none" normalizeH="0" baseline="0" dirty="0" smtClean="0">
                <a:ln>
                  <a:noFill/>
                </a:ln>
                <a:solidFill>
                  <a:schemeClr val="tx1"/>
                </a:solidFill>
                <a:effectLst/>
                <a:latin typeface="Calibri" pitchFamily="34" charset="0"/>
                <a:ea typeface="Calibri" pitchFamily="34" charset="0"/>
                <a:cs typeface="+mj-cs"/>
              </a:rPr>
              <a:t>، </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3200" b="0" i="0" u="none" strike="noStrike" cap="none" normalizeH="0" baseline="0" dirty="0" smtClean="0">
                <a:ln>
                  <a:noFill/>
                </a:ln>
                <a:solidFill>
                  <a:schemeClr val="tx1"/>
                </a:solidFill>
                <a:effectLst/>
                <a:latin typeface="Calibri" pitchFamily="34" charset="0"/>
                <a:ea typeface="Calibri" pitchFamily="34" charset="0"/>
                <a:cs typeface="+mj-cs"/>
              </a:rPr>
              <a:t>يعني </a:t>
            </a:r>
            <a:r>
              <a:rPr kumimoji="0" lang="fa-IR" sz="3200" b="0" i="0" u="none" strike="noStrike" cap="none" normalizeH="0" baseline="0" dirty="0" smtClean="0">
                <a:ln>
                  <a:noFill/>
                </a:ln>
                <a:solidFill>
                  <a:srgbClr val="FFC000"/>
                </a:solidFill>
                <a:effectLst/>
                <a:latin typeface="Calibri" pitchFamily="34" charset="0"/>
                <a:ea typeface="Calibri" pitchFamily="34" charset="0"/>
                <a:cs typeface="+mj-cs"/>
              </a:rPr>
              <a:t>سرپرست مستقيم ارزيابي شونده   </a:t>
            </a:r>
            <a:r>
              <a:rPr kumimoji="0" lang="fa-IR" sz="3200" b="0" i="0" u="none" strike="noStrike" cap="none" normalizeH="0" baseline="0" dirty="0" smtClean="0">
                <a:ln>
                  <a:noFill/>
                </a:ln>
                <a:solidFill>
                  <a:schemeClr val="tx1"/>
                </a:solidFill>
                <a:effectLst/>
                <a:latin typeface="Calibri" pitchFamily="34" charset="0"/>
                <a:ea typeface="Calibri" pitchFamily="34" charset="0"/>
                <a:cs typeface="+mj-cs"/>
              </a:rPr>
              <a:t>و </a:t>
            </a:r>
          </a:p>
          <a:p>
            <a:pPr marL="0" marR="0" lvl="0" indent="0" algn="justLow" defTabSz="914400" rtl="1" eaLnBrk="0" fontAlgn="base" latinLnBrk="0" hangingPunct="0">
              <a:lnSpc>
                <a:spcPct val="100000"/>
              </a:lnSpc>
              <a:spcBef>
                <a:spcPct val="0"/>
              </a:spcBef>
              <a:spcAft>
                <a:spcPct val="0"/>
              </a:spcAft>
              <a:buClrTx/>
              <a:buSzTx/>
              <a:buFontTx/>
              <a:buNone/>
              <a:tabLst/>
            </a:pPr>
            <a:r>
              <a:rPr lang="fa-IR" sz="3200" dirty="0" smtClean="0">
                <a:latin typeface="Calibri" pitchFamily="34" charset="0"/>
                <a:ea typeface="Calibri" pitchFamily="34" charset="0"/>
                <a:cs typeface="+mj-cs"/>
              </a:rPr>
              <a:t> </a:t>
            </a:r>
            <a:r>
              <a:rPr kumimoji="0" lang="fa-IR" sz="3200" b="0" i="0" u="none" strike="noStrike" cap="none" normalizeH="0" baseline="0" dirty="0" smtClean="0">
                <a:ln>
                  <a:noFill/>
                </a:ln>
                <a:solidFill>
                  <a:srgbClr val="00B050"/>
                </a:solidFill>
                <a:effectLst/>
                <a:latin typeface="Calibri" pitchFamily="34" charset="0"/>
                <a:ea typeface="Calibri" pitchFamily="34" charset="0"/>
                <a:cs typeface="+mj-cs"/>
              </a:rPr>
              <a:t>چهار سرپرست ديگر كه به نحوي با كار ارزيابي شونده در ارتباط</a:t>
            </a:r>
            <a:r>
              <a:rPr kumimoji="0" lang="fa-IR" sz="3200" b="0" i="0" u="none" strike="noStrike" cap="none" normalizeH="0" baseline="0" dirty="0" smtClean="0">
                <a:ln>
                  <a:noFill/>
                </a:ln>
                <a:solidFill>
                  <a:schemeClr val="tx1"/>
                </a:solidFill>
                <a:effectLst/>
                <a:latin typeface="Calibri" pitchFamily="34" charset="0"/>
                <a:ea typeface="Calibri" pitchFamily="34" charset="0"/>
                <a:cs typeface="+mj-cs"/>
              </a:rPr>
              <a:t> هستند تشكيل مي شود و كار فرد فرد متصديان مورد ارزيابي قرار مي گيرد. </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3200" b="0" i="0" u="none" strike="noStrike" cap="none" normalizeH="0" baseline="0" dirty="0" smtClean="0">
                <a:ln>
                  <a:noFill/>
                </a:ln>
                <a:solidFill>
                  <a:schemeClr val="tx1"/>
                </a:solidFill>
                <a:effectLst/>
                <a:latin typeface="Calibri" pitchFamily="34" charset="0"/>
                <a:ea typeface="Calibri" pitchFamily="34" charset="0"/>
                <a:cs typeface="+mj-cs"/>
              </a:rPr>
              <a:t>كه در واقع مي توان آن را « </a:t>
            </a:r>
            <a:r>
              <a:rPr kumimoji="0" lang="fa-IR" sz="3200" b="0" i="0" u="none" strike="noStrike" cap="none" normalizeH="0" baseline="0" dirty="0" smtClean="0">
                <a:ln>
                  <a:noFill/>
                </a:ln>
                <a:solidFill>
                  <a:srgbClr val="C00000"/>
                </a:solidFill>
                <a:effectLst/>
                <a:latin typeface="Calibri" pitchFamily="34" charset="0"/>
                <a:ea typeface="Calibri" pitchFamily="34" charset="0"/>
                <a:cs typeface="+mj-cs"/>
              </a:rPr>
              <a:t>كميسيون ارزيابي </a:t>
            </a:r>
            <a:r>
              <a:rPr kumimoji="0" lang="fa-IR" sz="3200" b="0" i="0" u="none" strike="noStrike" cap="none" normalizeH="0" baseline="0" dirty="0" smtClean="0">
                <a:ln>
                  <a:noFill/>
                </a:ln>
                <a:solidFill>
                  <a:schemeClr val="tx1"/>
                </a:solidFill>
                <a:effectLst/>
                <a:latin typeface="Calibri" pitchFamily="34" charset="0"/>
                <a:ea typeface="Calibri" pitchFamily="34" charset="0"/>
                <a:cs typeface="+mj-cs"/>
              </a:rPr>
              <a:t>» ناميد .</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3200" b="0" i="0" u="none" strike="noStrike" cap="none" normalizeH="0" baseline="0" dirty="0" smtClean="0">
                <a:ln>
                  <a:noFill/>
                </a:ln>
                <a:solidFill>
                  <a:schemeClr val="tx1"/>
                </a:solidFill>
                <a:effectLst/>
                <a:latin typeface="Calibri" pitchFamily="34" charset="0"/>
                <a:ea typeface="Calibri" pitchFamily="34" charset="0"/>
                <a:cs typeface="+mj-cs"/>
              </a:rPr>
              <a:t> اعمال اين  روش نتيجه نسبتا دقيق تري مي دهد و مستلزم صرف وقت و طبيعتا هزينه زياد است </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mj-cs"/>
              </a:rPr>
              <a:t>.      </a:t>
            </a:r>
            <a:endParaRPr kumimoji="0" lang="fa-IR" sz="2800" b="0" i="0" u="none" strike="noStrike" cap="none" normalizeH="0" baseline="0" dirty="0" smtClean="0">
              <a:ln>
                <a:noFill/>
              </a:ln>
              <a:solidFill>
                <a:schemeClr val="tx1"/>
              </a:solidFill>
              <a:effectLst/>
              <a:latin typeface="Arial" pitchFamily="34" charset="0"/>
              <a:cs typeface="+mj-cs"/>
            </a:endParaRPr>
          </a:p>
        </p:txBody>
      </p:sp>
      <p:sp>
        <p:nvSpPr>
          <p:cNvPr id="5" name="Left Arrow 4"/>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
        <p:nvSpPr>
          <p:cNvPr id="6" name="Rectangle 5"/>
          <p:cNvSpPr/>
          <p:nvPr/>
        </p:nvSpPr>
        <p:spPr>
          <a:xfrm rot="16200000">
            <a:off x="-2496231" y="2839133"/>
            <a:ext cx="5867396" cy="646331"/>
          </a:xfrm>
          <a:prstGeom prst="rect">
            <a:avLst/>
          </a:prstGeom>
        </p:spPr>
        <p:txBody>
          <a:bodyPr wrap="square">
            <a:spAutoFit/>
          </a:bodyPr>
          <a:lstStyle/>
          <a:p>
            <a:r>
              <a:rPr lang="fa-IR" sz="3600" dirty="0" smtClean="0">
                <a:solidFill>
                  <a:srgbClr val="C00000"/>
                </a:solidFill>
                <a:cs typeface="2  Kaj" pitchFamily="2" charset="-78"/>
              </a:rPr>
              <a:t>اصول اساسی در تشکیل سازمان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0049">
                                            <p:txEl>
                                              <p:pRg st="0" end="0"/>
                                            </p:txEl>
                                          </p:spTgt>
                                        </p:tgtEl>
                                        <p:attrNameLst>
                                          <p:attrName>style.visibility</p:attrName>
                                        </p:attrNameLst>
                                      </p:cBhvr>
                                      <p:to>
                                        <p:strVal val="visible"/>
                                      </p:to>
                                    </p:set>
                                    <p:anim calcmode="lin" valueType="num">
                                      <p:cBhvr additive="base">
                                        <p:cTn id="7" dur="500" fill="hold"/>
                                        <p:tgtEl>
                                          <p:spTgt spid="13004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004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0049">
                                            <p:txEl>
                                              <p:pRg st="1" end="1"/>
                                            </p:txEl>
                                          </p:spTgt>
                                        </p:tgtEl>
                                        <p:attrNameLst>
                                          <p:attrName>style.visibility</p:attrName>
                                        </p:attrNameLst>
                                      </p:cBhvr>
                                      <p:to>
                                        <p:strVal val="visible"/>
                                      </p:to>
                                    </p:set>
                                    <p:anim calcmode="lin" valueType="num">
                                      <p:cBhvr additive="base">
                                        <p:cTn id="13" dur="500" fill="hold"/>
                                        <p:tgtEl>
                                          <p:spTgt spid="13004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004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0049">
                                            <p:txEl>
                                              <p:pRg st="2" end="2"/>
                                            </p:txEl>
                                          </p:spTgt>
                                        </p:tgtEl>
                                        <p:attrNameLst>
                                          <p:attrName>style.visibility</p:attrName>
                                        </p:attrNameLst>
                                      </p:cBhvr>
                                      <p:to>
                                        <p:strVal val="visible"/>
                                      </p:to>
                                    </p:set>
                                    <p:anim calcmode="lin" valueType="num">
                                      <p:cBhvr additive="base">
                                        <p:cTn id="19" dur="500" fill="hold"/>
                                        <p:tgtEl>
                                          <p:spTgt spid="13004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004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0049">
                                            <p:txEl>
                                              <p:pRg st="3" end="3"/>
                                            </p:txEl>
                                          </p:spTgt>
                                        </p:tgtEl>
                                        <p:attrNameLst>
                                          <p:attrName>style.visibility</p:attrName>
                                        </p:attrNameLst>
                                      </p:cBhvr>
                                      <p:to>
                                        <p:strVal val="visible"/>
                                      </p:to>
                                    </p:set>
                                    <p:anim calcmode="lin" valueType="num">
                                      <p:cBhvr additive="base">
                                        <p:cTn id="25" dur="500" fill="hold"/>
                                        <p:tgtEl>
                                          <p:spTgt spid="13004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004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0049">
                                            <p:txEl>
                                              <p:pRg st="4" end="4"/>
                                            </p:txEl>
                                          </p:spTgt>
                                        </p:tgtEl>
                                        <p:attrNameLst>
                                          <p:attrName>style.visibility</p:attrName>
                                        </p:attrNameLst>
                                      </p:cBhvr>
                                      <p:to>
                                        <p:strVal val="visible"/>
                                      </p:to>
                                    </p:set>
                                    <p:anim calcmode="lin" valueType="num">
                                      <p:cBhvr additive="base">
                                        <p:cTn id="31" dur="500" fill="hold"/>
                                        <p:tgtEl>
                                          <p:spTgt spid="13004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004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0049">
                                            <p:txEl>
                                              <p:pRg st="5" end="5"/>
                                            </p:txEl>
                                          </p:spTgt>
                                        </p:tgtEl>
                                        <p:attrNameLst>
                                          <p:attrName>style.visibility</p:attrName>
                                        </p:attrNameLst>
                                      </p:cBhvr>
                                      <p:to>
                                        <p:strVal val="visible"/>
                                      </p:to>
                                    </p:set>
                                    <p:anim calcmode="lin" valueType="num">
                                      <p:cBhvr additive="base">
                                        <p:cTn id="37" dur="500" fill="hold"/>
                                        <p:tgtEl>
                                          <p:spTgt spid="13004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004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0049">
                                            <p:txEl>
                                              <p:pRg st="6" end="6"/>
                                            </p:txEl>
                                          </p:spTgt>
                                        </p:tgtEl>
                                        <p:attrNameLst>
                                          <p:attrName>style.visibility</p:attrName>
                                        </p:attrNameLst>
                                      </p:cBhvr>
                                      <p:to>
                                        <p:strVal val="visible"/>
                                      </p:to>
                                    </p:set>
                                    <p:anim calcmode="lin" valueType="num">
                                      <p:cBhvr additive="base">
                                        <p:cTn id="43" dur="500" fill="hold"/>
                                        <p:tgtEl>
                                          <p:spTgt spid="13004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3004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4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990600"/>
            <a:ext cx="8229600" cy="954107"/>
          </a:xfrm>
          <a:prstGeom prst="rect">
            <a:avLst/>
          </a:prstGeom>
        </p:spPr>
        <p:txBody>
          <a:bodyPr wrap="square">
            <a:spAutoFit/>
          </a:bodyPr>
          <a:lstStyle/>
          <a:p>
            <a:pPr algn="ctr"/>
            <a:r>
              <a:rPr lang="fa-IR" sz="2800" b="1" dirty="0" smtClean="0"/>
              <a:t>بخشي از دانش مديريت را که مي توان آموخت ؛ </a:t>
            </a:r>
          </a:p>
          <a:p>
            <a:pPr algn="ctr"/>
            <a:r>
              <a:rPr lang="fa-IR" sz="2800" b="1" dirty="0" smtClean="0">
                <a:solidFill>
                  <a:srgbClr val="FF0000"/>
                </a:solidFill>
              </a:rPr>
              <a:t>علم مديريت </a:t>
            </a:r>
            <a:r>
              <a:rPr lang="fa-IR" sz="2800" b="1" dirty="0" smtClean="0"/>
              <a:t>مي نامند </a:t>
            </a:r>
            <a:endParaRPr lang="fa-IR" sz="2800" b="1" dirty="0"/>
          </a:p>
        </p:txBody>
      </p:sp>
      <p:sp>
        <p:nvSpPr>
          <p:cNvPr id="3" name="Rectangle 2"/>
          <p:cNvSpPr/>
          <p:nvPr/>
        </p:nvSpPr>
        <p:spPr>
          <a:xfrm>
            <a:off x="990600" y="1981200"/>
            <a:ext cx="7848600" cy="954107"/>
          </a:xfrm>
          <a:prstGeom prst="rect">
            <a:avLst/>
          </a:prstGeom>
        </p:spPr>
        <p:txBody>
          <a:bodyPr wrap="square">
            <a:spAutoFit/>
          </a:bodyPr>
          <a:lstStyle/>
          <a:p>
            <a:pPr algn="ctr"/>
            <a:r>
              <a:rPr lang="fa-IR" sz="2800" b="1" dirty="0" smtClean="0"/>
              <a:t>بخشي را كه موجب بكار بستن اندوخته ها در شرايط </a:t>
            </a:r>
          </a:p>
          <a:p>
            <a:pPr algn="ctr"/>
            <a:r>
              <a:rPr lang="fa-IR" sz="2800" b="1" dirty="0" smtClean="0"/>
              <a:t>گوناگون مي شود، </a:t>
            </a:r>
            <a:r>
              <a:rPr lang="fa-IR" sz="2800" b="1" dirty="0" smtClean="0">
                <a:solidFill>
                  <a:srgbClr val="FF0000"/>
                </a:solidFill>
              </a:rPr>
              <a:t>هنر مديريت </a:t>
            </a:r>
            <a:r>
              <a:rPr lang="fa-IR" sz="2800" b="1" dirty="0" smtClean="0"/>
              <a:t>مي نامند.</a:t>
            </a:r>
            <a:endParaRPr lang="fa-IR" sz="2800" b="1" dirty="0"/>
          </a:p>
        </p:txBody>
      </p:sp>
      <p:sp>
        <p:nvSpPr>
          <p:cNvPr id="6145" name="Rectangle 1"/>
          <p:cNvSpPr>
            <a:spLocks noChangeArrowheads="1"/>
          </p:cNvSpPr>
          <p:nvPr/>
        </p:nvSpPr>
        <p:spPr bwMode="auto">
          <a:xfrm>
            <a:off x="533400" y="347990"/>
            <a:ext cx="82296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800" b="1" i="1" u="none" strike="noStrike" cap="none" normalizeH="0" baseline="0" dirty="0" smtClean="0">
                <a:ln>
                  <a:noFill/>
                </a:ln>
                <a:solidFill>
                  <a:srgbClr val="002060"/>
                </a:solidFill>
                <a:effectLst/>
                <a:latin typeface="Calibri" pitchFamily="34" charset="0"/>
                <a:ea typeface="Calibri" pitchFamily="34" charset="0"/>
                <a:cs typeface="B Traffic" pitchFamily="2" charset="-78"/>
              </a:rPr>
              <a:t>                  علم دانستن است و هنر توانستن</a:t>
            </a:r>
            <a:r>
              <a:rPr kumimoji="0" lang="fa-IR" sz="2800" b="0" i="0" u="none" strike="noStrike" cap="none" normalizeH="0" baseline="0" dirty="0" smtClean="0">
                <a:ln>
                  <a:noFill/>
                </a:ln>
                <a:solidFill>
                  <a:srgbClr val="002060"/>
                </a:solidFill>
                <a:effectLst/>
                <a:latin typeface="Calibri" pitchFamily="34" charset="0"/>
                <a:ea typeface="Calibri" pitchFamily="34" charset="0"/>
                <a:cs typeface="B Traffic" pitchFamily="2" charset="-78"/>
              </a:rPr>
              <a:t>. </a:t>
            </a:r>
            <a:endParaRPr kumimoji="0" lang="fa-IR" sz="2800" b="0" i="0" u="none" strike="noStrike" cap="none" normalizeH="0" baseline="0" dirty="0" smtClean="0">
              <a:ln>
                <a:noFill/>
              </a:ln>
              <a:solidFill>
                <a:srgbClr val="002060"/>
              </a:solidFill>
              <a:effectLst/>
              <a:latin typeface="Arial" pitchFamily="34" charset="0"/>
              <a:cs typeface="Arial" pitchFamily="34" charset="0"/>
            </a:endParaRPr>
          </a:p>
        </p:txBody>
      </p:sp>
      <p:sp>
        <p:nvSpPr>
          <p:cNvPr id="5" name="Rectangle 4"/>
          <p:cNvSpPr/>
          <p:nvPr/>
        </p:nvSpPr>
        <p:spPr>
          <a:xfrm>
            <a:off x="381000" y="2971800"/>
            <a:ext cx="8763000" cy="646331"/>
          </a:xfrm>
          <a:prstGeom prst="rect">
            <a:avLst/>
          </a:prstGeom>
        </p:spPr>
        <p:txBody>
          <a:bodyPr wrap="square">
            <a:spAutoFit/>
          </a:bodyPr>
          <a:lstStyle/>
          <a:p>
            <a:pPr algn="ctr">
              <a:lnSpc>
                <a:spcPct val="150000"/>
              </a:lnSpc>
            </a:pPr>
            <a:r>
              <a:rPr lang="fa-IR" sz="2400" b="1" dirty="0" smtClean="0">
                <a:cs typeface="B Traffic" pitchFamily="2" charset="-78"/>
              </a:rPr>
              <a:t>چون باید بداند که متدهای مدیريتی چگونه است وهنراست.</a:t>
            </a:r>
          </a:p>
        </p:txBody>
      </p:sp>
      <p:sp>
        <p:nvSpPr>
          <p:cNvPr id="6" name="Rectangle 5"/>
          <p:cNvSpPr/>
          <p:nvPr/>
        </p:nvSpPr>
        <p:spPr>
          <a:xfrm>
            <a:off x="990600" y="3657600"/>
            <a:ext cx="7924800" cy="646331"/>
          </a:xfrm>
          <a:prstGeom prst="rect">
            <a:avLst/>
          </a:prstGeom>
        </p:spPr>
        <p:txBody>
          <a:bodyPr wrap="square">
            <a:spAutoFit/>
          </a:bodyPr>
          <a:lstStyle/>
          <a:p>
            <a:pPr algn="ctr">
              <a:lnSpc>
                <a:spcPct val="150000"/>
              </a:lnSpc>
            </a:pPr>
            <a:r>
              <a:rPr lang="fa-IR" sz="2400" b="1" dirty="0" smtClean="0">
                <a:cs typeface="B Traffic" pitchFamily="2" charset="-78"/>
              </a:rPr>
              <a:t>چون باید ازتجربه و متدهای مدیریتی درجای خودش استفاده کند . </a:t>
            </a:r>
            <a:endParaRPr lang="fa-IR" sz="2400" dirty="0"/>
          </a:p>
        </p:txBody>
      </p:sp>
      <p:sp>
        <p:nvSpPr>
          <p:cNvPr id="7" name="Rectangle 6"/>
          <p:cNvSpPr/>
          <p:nvPr/>
        </p:nvSpPr>
        <p:spPr>
          <a:xfrm>
            <a:off x="0" y="4419600"/>
            <a:ext cx="8686800" cy="646331"/>
          </a:xfrm>
          <a:prstGeom prst="rect">
            <a:avLst/>
          </a:prstGeom>
        </p:spPr>
        <p:txBody>
          <a:bodyPr wrap="square">
            <a:spAutoFit/>
          </a:bodyPr>
          <a:lstStyle/>
          <a:p>
            <a:pPr algn="ctr">
              <a:lnSpc>
                <a:spcPct val="150000"/>
              </a:lnSpc>
            </a:pPr>
            <a:r>
              <a:rPr lang="fa-IR" sz="2400" b="1" dirty="0" smtClean="0">
                <a:cs typeface="B Traffic" pitchFamily="2" charset="-78"/>
              </a:rPr>
              <a:t>اگرعلم مدیریت باشد ولی هنر اجرا نباشد فایده ای ندارد . </a:t>
            </a:r>
            <a:endParaRPr lang="fa-IR" sz="2400" dirty="0"/>
          </a:p>
        </p:txBody>
      </p:sp>
      <p:sp>
        <p:nvSpPr>
          <p:cNvPr id="8" name="Rectangle 7"/>
          <p:cNvSpPr/>
          <p:nvPr/>
        </p:nvSpPr>
        <p:spPr>
          <a:xfrm>
            <a:off x="0" y="5103674"/>
            <a:ext cx="8839200" cy="1754326"/>
          </a:xfrm>
          <a:prstGeom prst="rect">
            <a:avLst/>
          </a:prstGeom>
        </p:spPr>
        <p:txBody>
          <a:bodyPr wrap="square">
            <a:spAutoFit/>
          </a:bodyPr>
          <a:lstStyle/>
          <a:p>
            <a:pPr algn="r">
              <a:lnSpc>
                <a:spcPct val="150000"/>
              </a:lnSpc>
            </a:pPr>
            <a:r>
              <a:rPr lang="fa-IR" sz="2400" b="1" dirty="0" smtClean="0">
                <a:cs typeface="B Traffic" pitchFamily="2" charset="-78"/>
              </a:rPr>
              <a:t>بعضی از روان شناسان عقیده دارند که :</a:t>
            </a:r>
          </a:p>
          <a:p>
            <a:pPr algn="r">
              <a:lnSpc>
                <a:spcPct val="150000"/>
              </a:lnSpc>
            </a:pPr>
            <a:r>
              <a:rPr lang="fa-IR" sz="2400" b="1" dirty="0" smtClean="0">
                <a:cs typeface="B Traffic" pitchFamily="2" charset="-78"/>
              </a:rPr>
              <a:t>مدیریت در ذات بعضی از افراد وجود دارد واین را می توان در بازی كودكان مشاهده نمود . (مثل </a:t>
            </a:r>
            <a:r>
              <a:rPr lang="fa-IR" sz="2400" b="1" dirty="0" smtClean="0">
                <a:solidFill>
                  <a:srgbClr val="00B050"/>
                </a:solidFill>
                <a:cs typeface="B Traffic" pitchFamily="2" charset="-78"/>
              </a:rPr>
              <a:t>نقاش هنرمند</a:t>
            </a:r>
            <a:r>
              <a:rPr lang="fa-IR" sz="2400" b="1" dirty="0" smtClean="0">
                <a:cs typeface="B Traffic" pitchFamily="2" charset="-78"/>
              </a:rPr>
              <a:t>)</a:t>
            </a:r>
            <a:endParaRPr lang="fa-IR" sz="2400" dirty="0"/>
          </a:p>
        </p:txBody>
      </p:sp>
      <p:sp>
        <p:nvSpPr>
          <p:cNvPr id="9" name="Left Arrow 8"/>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
        <p:nvSpPr>
          <p:cNvPr id="10" name="Rectangle 9"/>
          <p:cNvSpPr/>
          <p:nvPr/>
        </p:nvSpPr>
        <p:spPr>
          <a:xfrm rot="16200000">
            <a:off x="-1772331" y="3563032"/>
            <a:ext cx="4419597" cy="646331"/>
          </a:xfrm>
          <a:prstGeom prst="rect">
            <a:avLst/>
          </a:prstGeom>
        </p:spPr>
        <p:txBody>
          <a:bodyPr wrap="square">
            <a:spAutoFit/>
          </a:bodyPr>
          <a:lstStyle/>
          <a:p>
            <a:r>
              <a:rPr lang="fa-IR" sz="3600" dirty="0" smtClean="0">
                <a:solidFill>
                  <a:srgbClr val="C00000"/>
                </a:solidFill>
                <a:cs typeface="2  Kaj" pitchFamily="2" charset="-78"/>
              </a:rPr>
              <a:t>اصول و مفاهيم  مديريت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5">
                                            <p:txEl>
                                              <p:pRg st="0" end="0"/>
                                            </p:txEl>
                                          </p:spTgt>
                                        </p:tgtEl>
                                        <p:attrNameLst>
                                          <p:attrName>style.visibility</p:attrName>
                                        </p:attrNameLst>
                                      </p:cBhvr>
                                      <p:to>
                                        <p:strVal val="visible"/>
                                      </p:to>
                                    </p:set>
                                    <p:anim calcmode="lin" valueType="num">
                                      <p:cBhvr additive="base">
                                        <p:cTn id="7" dur="500" fill="hold"/>
                                        <p:tgtEl>
                                          <p:spTgt spid="614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 calcmode="lin" valueType="num">
                                      <p:cBhvr additive="base">
                                        <p:cTn id="3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 calcmode="lin" valueType="num">
                                      <p:cBhvr additive="base">
                                        <p:cTn id="4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
                                            <p:txEl>
                                              <p:pRg st="0" end="0"/>
                                            </p:txEl>
                                          </p:spTgt>
                                        </p:tgtEl>
                                        <p:attrNameLst>
                                          <p:attrName>style.visibility</p:attrName>
                                        </p:attrNameLst>
                                      </p:cBhvr>
                                      <p:to>
                                        <p:strVal val="visible"/>
                                      </p:to>
                                    </p:set>
                                    <p:anim calcmode="lin" valueType="num">
                                      <p:cBhvr additive="base">
                                        <p:cTn id="4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
                                            <p:txEl>
                                              <p:pRg st="0" end="0"/>
                                            </p:txEl>
                                          </p:spTgt>
                                        </p:tgtEl>
                                        <p:attrNameLst>
                                          <p:attrName>style.visibility</p:attrName>
                                        </p:attrNameLst>
                                      </p:cBhvr>
                                      <p:to>
                                        <p:strVal val="visible"/>
                                      </p:to>
                                    </p:set>
                                    <p:anim calcmode="lin" valueType="num">
                                      <p:cBhvr additive="base">
                                        <p:cTn id="5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8">
                                            <p:txEl>
                                              <p:pRg st="1" end="1"/>
                                            </p:txEl>
                                          </p:spTgt>
                                        </p:tgtEl>
                                        <p:attrNameLst>
                                          <p:attrName>style.visibility</p:attrName>
                                        </p:attrNameLst>
                                      </p:cBhvr>
                                      <p:to>
                                        <p:strVal val="visible"/>
                                      </p:to>
                                    </p:set>
                                    <p:anim calcmode="lin" valueType="num">
                                      <p:cBhvr additive="base">
                                        <p:cTn id="61"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6145" grpId="0" build="p"/>
      <p:bldP spid="5" grpId="0" build="p"/>
      <p:bldP spid="6" grpId="0" build="p"/>
      <p:bldP spid="7" grpId="0" build="p"/>
      <p:bldP spid="8"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486400" y="838200"/>
            <a:ext cx="3195105" cy="584775"/>
          </a:xfrm>
          <a:prstGeom prst="rect">
            <a:avLst/>
          </a:prstGeom>
        </p:spPr>
        <p:txBody>
          <a:bodyPr wrap="none">
            <a:spAutoFit/>
          </a:bodyPr>
          <a:lstStyle/>
          <a:p>
            <a:r>
              <a:rPr lang="fa-IR" sz="3200" b="1" dirty="0" smtClean="0">
                <a:solidFill>
                  <a:srgbClr val="FF0000"/>
                </a:solidFill>
              </a:rPr>
              <a:t>5-سلسله مراتب : </a:t>
            </a:r>
            <a:endParaRPr lang="fa-IR" sz="3200" b="1" dirty="0">
              <a:solidFill>
                <a:srgbClr val="FF0000"/>
              </a:solidFill>
            </a:endParaRPr>
          </a:p>
        </p:txBody>
      </p:sp>
      <p:sp>
        <p:nvSpPr>
          <p:cNvPr id="4" name="Rectangle 3"/>
          <p:cNvSpPr/>
          <p:nvPr/>
        </p:nvSpPr>
        <p:spPr>
          <a:xfrm>
            <a:off x="1066800" y="1447800"/>
            <a:ext cx="8077200" cy="830997"/>
          </a:xfrm>
          <a:prstGeom prst="rect">
            <a:avLst/>
          </a:prstGeom>
        </p:spPr>
        <p:txBody>
          <a:bodyPr wrap="square">
            <a:spAutoFit/>
          </a:bodyPr>
          <a:lstStyle/>
          <a:p>
            <a:pPr algn="ctr"/>
            <a:r>
              <a:rPr lang="fa-IR" sz="2400" b="1" dirty="0" smtClean="0"/>
              <a:t>خط فرمان يا مسير دستور، برحسب اهميت از مقامات بالاي سازمان</a:t>
            </a:r>
          </a:p>
          <a:p>
            <a:pPr algn="ctr"/>
            <a:r>
              <a:rPr lang="fa-IR" sz="2400" b="1" dirty="0" smtClean="0"/>
              <a:t> شروع و به كارمندان جزء ختم مي گردد</a:t>
            </a:r>
            <a:endParaRPr lang="fa-IR" sz="2400" b="1" dirty="0"/>
          </a:p>
        </p:txBody>
      </p:sp>
      <p:sp>
        <p:nvSpPr>
          <p:cNvPr id="5" name="Rectangle 4"/>
          <p:cNvSpPr/>
          <p:nvPr/>
        </p:nvSpPr>
        <p:spPr>
          <a:xfrm>
            <a:off x="0" y="3105835"/>
            <a:ext cx="9144000" cy="830997"/>
          </a:xfrm>
          <a:prstGeom prst="rect">
            <a:avLst/>
          </a:prstGeom>
        </p:spPr>
        <p:txBody>
          <a:bodyPr wrap="square">
            <a:spAutoFit/>
          </a:bodyPr>
          <a:lstStyle/>
          <a:p>
            <a:pPr algn="ctr"/>
            <a:r>
              <a:rPr lang="fa-IR" sz="2400" b="1" dirty="0" smtClean="0"/>
              <a:t>سلسله مراتب اداري براي تسهيل در هماهنگي و </a:t>
            </a:r>
          </a:p>
          <a:p>
            <a:pPr algn="ctr"/>
            <a:r>
              <a:rPr lang="fa-IR" sz="2400" b="1" dirty="0" smtClean="0"/>
              <a:t>وحدت مديريت  ضرورت دارد. </a:t>
            </a:r>
            <a:endParaRPr lang="fa-IR" sz="2400" b="1" dirty="0"/>
          </a:p>
        </p:txBody>
      </p:sp>
      <p:sp>
        <p:nvSpPr>
          <p:cNvPr id="6" name="Rectangle 5"/>
          <p:cNvSpPr/>
          <p:nvPr/>
        </p:nvSpPr>
        <p:spPr>
          <a:xfrm>
            <a:off x="990600" y="4572000"/>
            <a:ext cx="7848600" cy="954107"/>
          </a:xfrm>
          <a:prstGeom prst="rect">
            <a:avLst/>
          </a:prstGeom>
        </p:spPr>
        <p:txBody>
          <a:bodyPr wrap="square">
            <a:spAutoFit/>
          </a:bodyPr>
          <a:lstStyle/>
          <a:p>
            <a:r>
              <a:rPr lang="fa-IR" sz="2800" b="1" dirty="0" smtClean="0">
                <a:solidFill>
                  <a:srgbClr val="FFC000"/>
                </a:solidFill>
              </a:rPr>
              <a:t>طولاني شدن مسير خط فرمان موجب كندي ارتباطات </a:t>
            </a:r>
          </a:p>
          <a:p>
            <a:pPr algn="ctr"/>
            <a:r>
              <a:rPr lang="fa-IR" sz="2800" b="1" dirty="0" smtClean="0">
                <a:solidFill>
                  <a:srgbClr val="FFC000"/>
                </a:solidFill>
              </a:rPr>
              <a:t>و تصميم گيري ها مي گردد</a:t>
            </a:r>
            <a:endParaRPr lang="fa-IR" sz="2800" b="1" dirty="0">
              <a:solidFill>
                <a:srgbClr val="FFC000"/>
              </a:solidFill>
            </a:endParaRPr>
          </a:p>
        </p:txBody>
      </p:sp>
      <p:sp>
        <p:nvSpPr>
          <p:cNvPr id="7" name="Rectangle 6"/>
          <p:cNvSpPr/>
          <p:nvPr/>
        </p:nvSpPr>
        <p:spPr>
          <a:xfrm rot="16200000">
            <a:off x="-2496231" y="2839133"/>
            <a:ext cx="5867396" cy="646331"/>
          </a:xfrm>
          <a:prstGeom prst="rect">
            <a:avLst/>
          </a:prstGeom>
        </p:spPr>
        <p:txBody>
          <a:bodyPr wrap="square">
            <a:spAutoFit/>
          </a:bodyPr>
          <a:lstStyle/>
          <a:p>
            <a:r>
              <a:rPr lang="fa-IR" sz="3600" dirty="0" smtClean="0">
                <a:solidFill>
                  <a:srgbClr val="C00000"/>
                </a:solidFill>
                <a:cs typeface="2  Kaj" pitchFamily="2" charset="-78"/>
              </a:rPr>
              <a:t>اصول اساسی در تشکیل سازمان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anim calcmode="lin" valueType="num">
                                      <p:cBhvr additive="base">
                                        <p:cTn id="3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 calcmode="lin" valueType="num">
                                      <p:cBhvr additive="base">
                                        <p:cTn id="3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anim calcmode="lin" valueType="num">
                                      <p:cBhvr additive="base">
                                        <p:cTn id="4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00400" y="0"/>
            <a:ext cx="3523722" cy="769441"/>
          </a:xfrm>
          <a:prstGeom prst="rect">
            <a:avLst/>
          </a:prstGeom>
        </p:spPr>
        <p:txBody>
          <a:bodyPr wrap="none">
            <a:spAutoFit/>
          </a:bodyPr>
          <a:lstStyle/>
          <a:p>
            <a:r>
              <a:rPr lang="en-US" sz="4400" dirty="0" smtClean="0">
                <a:solidFill>
                  <a:srgbClr val="0070C0"/>
                </a:solidFill>
              </a:rPr>
              <a:t> </a:t>
            </a:r>
            <a:r>
              <a:rPr lang="fa-IR" sz="4400" dirty="0" smtClean="0">
                <a:solidFill>
                  <a:srgbClr val="0070C0"/>
                </a:solidFill>
              </a:rPr>
              <a:t>*  صف و ستاد: </a:t>
            </a:r>
            <a:endParaRPr lang="fa-IR" sz="4400" dirty="0">
              <a:solidFill>
                <a:srgbClr val="0070C0"/>
              </a:solidFill>
            </a:endParaRPr>
          </a:p>
        </p:txBody>
      </p:sp>
      <p:sp>
        <p:nvSpPr>
          <p:cNvPr id="3" name="Rectangle 2"/>
          <p:cNvSpPr/>
          <p:nvPr/>
        </p:nvSpPr>
        <p:spPr>
          <a:xfrm>
            <a:off x="990600" y="762000"/>
            <a:ext cx="8153400" cy="1015663"/>
          </a:xfrm>
          <a:prstGeom prst="rect">
            <a:avLst/>
          </a:prstGeom>
        </p:spPr>
        <p:txBody>
          <a:bodyPr wrap="square">
            <a:spAutoFit/>
          </a:bodyPr>
          <a:lstStyle/>
          <a:p>
            <a:pPr algn="ctr"/>
            <a:r>
              <a:rPr lang="fa-IR" sz="2000" b="1" dirty="0" smtClean="0">
                <a:solidFill>
                  <a:srgbClr val="002060"/>
                </a:solidFill>
              </a:rPr>
              <a:t>به وظایف خاصی که اصولا سازمان برای انجام دادن آن بوجود آمده است و در حقیقت حرکتی است برای رسیدن به اهداف سازمان ، به این وظایف و واحدهایی که انجام دادن آنها را بر عهده دارند ، «</a:t>
            </a:r>
            <a:r>
              <a:rPr lang="fa-IR" sz="2000" b="1" dirty="0" smtClean="0">
                <a:solidFill>
                  <a:srgbClr val="C00000"/>
                </a:solidFill>
              </a:rPr>
              <a:t> صف </a:t>
            </a:r>
            <a:r>
              <a:rPr lang="fa-IR" sz="2000" b="1" dirty="0" smtClean="0">
                <a:solidFill>
                  <a:srgbClr val="002060"/>
                </a:solidFill>
              </a:rPr>
              <a:t>» می گویند . </a:t>
            </a:r>
            <a:endParaRPr lang="fa-IR" sz="2000" b="1" dirty="0">
              <a:solidFill>
                <a:srgbClr val="002060"/>
              </a:solidFill>
            </a:endParaRPr>
          </a:p>
        </p:txBody>
      </p:sp>
      <p:sp>
        <p:nvSpPr>
          <p:cNvPr id="4" name="Rectangle 3"/>
          <p:cNvSpPr/>
          <p:nvPr/>
        </p:nvSpPr>
        <p:spPr>
          <a:xfrm>
            <a:off x="990600" y="1981200"/>
            <a:ext cx="7848600" cy="1015663"/>
          </a:xfrm>
          <a:prstGeom prst="rect">
            <a:avLst/>
          </a:prstGeom>
        </p:spPr>
        <p:txBody>
          <a:bodyPr wrap="square">
            <a:spAutoFit/>
          </a:bodyPr>
          <a:lstStyle/>
          <a:p>
            <a:pPr algn="ctr"/>
            <a:r>
              <a:rPr lang="fa-IR" sz="2000" b="1" dirty="0" smtClean="0">
                <a:solidFill>
                  <a:srgbClr val="FF0000"/>
                </a:solidFill>
              </a:rPr>
              <a:t>در نیروهای نظامی به واحدهایی که رو در روی دشمن در جنگ و دفاع شرکت دارند ؛ درآموزش و پرورش دبیران و آموزگاران ، در کارگاههای تولیدی به کارگران خط تولید ...و... نیروهای « صف » گویند. </a:t>
            </a:r>
            <a:endParaRPr lang="fa-IR" sz="2000" b="1" dirty="0">
              <a:solidFill>
                <a:srgbClr val="FF0000"/>
              </a:solidFill>
            </a:endParaRPr>
          </a:p>
        </p:txBody>
      </p:sp>
      <p:sp>
        <p:nvSpPr>
          <p:cNvPr id="5" name="Rectangle 4"/>
          <p:cNvSpPr/>
          <p:nvPr/>
        </p:nvSpPr>
        <p:spPr>
          <a:xfrm>
            <a:off x="1066800" y="3276600"/>
            <a:ext cx="8077200" cy="707886"/>
          </a:xfrm>
          <a:prstGeom prst="rect">
            <a:avLst/>
          </a:prstGeom>
        </p:spPr>
        <p:txBody>
          <a:bodyPr wrap="square">
            <a:spAutoFit/>
          </a:bodyPr>
          <a:lstStyle/>
          <a:p>
            <a:pPr algn="ctr"/>
            <a:r>
              <a:rPr lang="fa-IR" sz="2000" b="1" dirty="0" smtClean="0"/>
              <a:t>به وظایف و واحداهایی که انجام دادن امور را برای واحدهای مستقر در صف تسهیل می کند ، « </a:t>
            </a:r>
            <a:r>
              <a:rPr lang="fa-IR" sz="2000" b="1" dirty="0" smtClean="0">
                <a:solidFill>
                  <a:srgbClr val="FF0000"/>
                </a:solidFill>
              </a:rPr>
              <a:t>ستاد </a:t>
            </a:r>
            <a:r>
              <a:rPr lang="fa-IR" sz="2000" b="1" dirty="0" smtClean="0"/>
              <a:t>» گفته می شود . </a:t>
            </a:r>
            <a:endParaRPr lang="fa-IR" sz="2000" b="1" dirty="0"/>
          </a:p>
        </p:txBody>
      </p:sp>
      <p:sp>
        <p:nvSpPr>
          <p:cNvPr id="111617" name="Rectangle 1"/>
          <p:cNvSpPr>
            <a:spLocks noChangeArrowheads="1"/>
          </p:cNvSpPr>
          <p:nvPr/>
        </p:nvSpPr>
        <p:spPr bwMode="auto">
          <a:xfrm>
            <a:off x="1066800" y="4191000"/>
            <a:ext cx="7848601"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800" b="1" i="0" u="none" strike="noStrike" cap="none" normalizeH="0" baseline="0" dirty="0" smtClean="0">
                <a:ln>
                  <a:noFill/>
                </a:ln>
                <a:solidFill>
                  <a:srgbClr val="FF0000"/>
                </a:solidFill>
                <a:effectLst/>
                <a:latin typeface="Calibri" pitchFamily="34" charset="0"/>
                <a:ea typeface="Calibri" pitchFamily="34" charset="0"/>
                <a:cs typeface="B Traffic" pitchFamily="2" charset="-78"/>
              </a:rPr>
              <a:t>صف برای انجام امور خود نیاز به کمکهای مختلفی دارد تا بتواند وظایفش را به نحو مطلوب انجام دهد . </a:t>
            </a:r>
          </a:p>
          <a:p>
            <a:pPr marL="0" marR="0" lvl="0" indent="0" algn="ctr" defTabSz="914400" rtl="1" eaLnBrk="1" fontAlgn="base" latinLnBrk="0" hangingPunct="1">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rgbClr val="FF0000"/>
              </a:solidFill>
              <a:effectLst/>
              <a:latin typeface="Calibri" pitchFamily="34" charset="0"/>
              <a:ea typeface="Calibri" pitchFamily="34" charset="0"/>
              <a:cs typeface="B Traffic"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fa-IR" sz="2800" b="1" i="0" u="none" strike="noStrike" cap="none" normalizeH="0" baseline="0" dirty="0" smtClean="0">
                <a:ln>
                  <a:noFill/>
                </a:ln>
                <a:solidFill>
                  <a:srgbClr val="FF0000"/>
                </a:solidFill>
                <a:effectLst/>
                <a:latin typeface="Calibri" pitchFamily="34" charset="0"/>
                <a:ea typeface="Calibri" pitchFamily="34" charset="0"/>
                <a:cs typeface="B Traffic" pitchFamily="2" charset="-78"/>
              </a:rPr>
              <a:t>این کمکها ممکن است به صورتهای مختلفی از جمله ارائه خدمات و یا راهنمایی و تنظیم برنامه باشد .</a:t>
            </a:r>
            <a:endParaRPr kumimoji="0" lang="fa-IR" sz="2800" b="1"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1617">
                                            <p:txEl>
                                              <p:pRg st="0" end="0"/>
                                            </p:txEl>
                                          </p:spTgt>
                                        </p:tgtEl>
                                        <p:attrNameLst>
                                          <p:attrName>style.visibility</p:attrName>
                                        </p:attrNameLst>
                                      </p:cBhvr>
                                      <p:to>
                                        <p:strVal val="visible"/>
                                      </p:to>
                                    </p:set>
                                    <p:anim calcmode="lin" valueType="num">
                                      <p:cBhvr additive="base">
                                        <p:cTn id="25" dur="500" fill="hold"/>
                                        <p:tgtEl>
                                          <p:spTgt spid="11161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16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1617">
                                            <p:txEl>
                                              <p:pRg st="2" end="2"/>
                                            </p:txEl>
                                          </p:spTgt>
                                        </p:tgtEl>
                                        <p:attrNameLst>
                                          <p:attrName>style.visibility</p:attrName>
                                        </p:attrNameLst>
                                      </p:cBhvr>
                                      <p:to>
                                        <p:strVal val="visible"/>
                                      </p:to>
                                    </p:set>
                                    <p:anim calcmode="lin" valueType="num">
                                      <p:cBhvr additive="base">
                                        <p:cTn id="31" dur="500" fill="hold"/>
                                        <p:tgtEl>
                                          <p:spTgt spid="111617">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161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111617"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1"/>
          <p:cNvSpPr>
            <a:spLocks noChangeArrowheads="1"/>
          </p:cNvSpPr>
          <p:nvPr/>
        </p:nvSpPr>
        <p:spPr bwMode="auto">
          <a:xfrm>
            <a:off x="2851017" y="-94565"/>
            <a:ext cx="3441968"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fa-IR" sz="3600" b="1" i="0" u="none" strike="noStrike" cap="none" normalizeH="0" baseline="0" dirty="0" smtClean="0">
                <a:ln>
                  <a:noFill/>
                </a:ln>
                <a:solidFill>
                  <a:srgbClr val="0070C0"/>
                </a:solidFill>
                <a:effectLst/>
                <a:latin typeface="Calibri" pitchFamily="34" charset="0"/>
                <a:ea typeface="Calibri" pitchFamily="34" charset="0"/>
                <a:cs typeface="B Traffic" pitchFamily="2" charset="-78"/>
              </a:rPr>
              <a:t>هدایت و رهبری </a:t>
            </a:r>
            <a:endParaRPr kumimoji="0" lang="fa-IR" sz="3600" b="1" i="0" u="none" strike="noStrike" cap="none" normalizeH="0" baseline="0" dirty="0" smtClean="0">
              <a:ln>
                <a:noFill/>
              </a:ln>
              <a:solidFill>
                <a:srgbClr val="0070C0"/>
              </a:solidFill>
              <a:effectLst/>
              <a:latin typeface="Arial" pitchFamily="34" charset="0"/>
              <a:cs typeface="Arial" pitchFamily="34" charset="0"/>
            </a:endParaRPr>
          </a:p>
        </p:txBody>
      </p:sp>
      <p:sp>
        <p:nvSpPr>
          <p:cNvPr id="3" name="Rectangle 2"/>
          <p:cNvSpPr/>
          <p:nvPr/>
        </p:nvSpPr>
        <p:spPr>
          <a:xfrm>
            <a:off x="2514600" y="685800"/>
            <a:ext cx="6399509" cy="461665"/>
          </a:xfrm>
          <a:prstGeom prst="rect">
            <a:avLst/>
          </a:prstGeom>
        </p:spPr>
        <p:txBody>
          <a:bodyPr wrap="none">
            <a:spAutoFit/>
          </a:bodyPr>
          <a:lstStyle/>
          <a:p>
            <a:r>
              <a:rPr lang="fa-IR" sz="2400" b="1" dirty="0" smtClean="0"/>
              <a:t>گروهی رهبری را بخشی از وظایف مدیریت می دانند</a:t>
            </a:r>
            <a:endParaRPr lang="fa-IR" sz="2400" b="1" dirty="0"/>
          </a:p>
        </p:txBody>
      </p:sp>
      <p:sp>
        <p:nvSpPr>
          <p:cNvPr id="4" name="Rectangle 3"/>
          <p:cNvSpPr/>
          <p:nvPr/>
        </p:nvSpPr>
        <p:spPr>
          <a:xfrm>
            <a:off x="1143000" y="1676400"/>
            <a:ext cx="7543800" cy="2308324"/>
          </a:xfrm>
          <a:prstGeom prst="rect">
            <a:avLst/>
          </a:prstGeom>
        </p:spPr>
        <p:txBody>
          <a:bodyPr wrap="square">
            <a:spAutoFit/>
          </a:bodyPr>
          <a:lstStyle/>
          <a:p>
            <a:pPr algn="ctr"/>
            <a:r>
              <a:rPr lang="fa-IR" sz="2400" b="1" dirty="0" smtClean="0"/>
              <a:t>وگروهی دیگر برای رهبری مفهوم وسیعتری نسبت به مدیریت قائلند ، و آن راتوانایی ترغیب دیگران به کوشش مشتاقانه جهت هدفهای معین ، می دانند ؛  </a:t>
            </a:r>
          </a:p>
          <a:p>
            <a:pPr algn="ctr"/>
            <a:endParaRPr lang="fa-IR" sz="2400" b="1" dirty="0" smtClean="0"/>
          </a:p>
          <a:p>
            <a:pPr algn="ctr"/>
            <a:r>
              <a:rPr lang="fa-IR" sz="2400" b="1" dirty="0" smtClean="0"/>
              <a:t>یا آنرا فعالیتهایی می دانند که مردم را برای تلاش مشتاقانه در جهت کسب اهداف گروهی ، تحت تاثیر قرار می دهد</a:t>
            </a:r>
            <a:endParaRPr lang="fa-IR" sz="2400" b="1" dirty="0"/>
          </a:p>
        </p:txBody>
      </p:sp>
      <p:sp>
        <p:nvSpPr>
          <p:cNvPr id="5" name="Rectangle 4"/>
          <p:cNvSpPr/>
          <p:nvPr/>
        </p:nvSpPr>
        <p:spPr>
          <a:xfrm>
            <a:off x="1066800" y="4191000"/>
            <a:ext cx="7620000" cy="830997"/>
          </a:xfrm>
          <a:prstGeom prst="rect">
            <a:avLst/>
          </a:prstGeom>
        </p:spPr>
        <p:txBody>
          <a:bodyPr wrap="square">
            <a:spAutoFit/>
          </a:bodyPr>
          <a:lstStyle/>
          <a:p>
            <a:pPr algn="ctr"/>
            <a:r>
              <a:rPr lang="fa-IR" sz="2400" b="1" dirty="0" smtClean="0"/>
              <a:t>برخی نیز به « </a:t>
            </a:r>
            <a:r>
              <a:rPr lang="fa-IR" sz="2400" b="1" dirty="0" smtClean="0">
                <a:solidFill>
                  <a:srgbClr val="FF0000"/>
                </a:solidFill>
              </a:rPr>
              <a:t>تحت تاثیر قرار دادن دیگران جهت کسب هدف مشترک ، رهبری می گویند </a:t>
            </a:r>
            <a:r>
              <a:rPr lang="fa-IR" sz="2400" b="1" dirty="0" smtClean="0"/>
              <a:t>» </a:t>
            </a:r>
            <a:endParaRPr lang="fa-IR" sz="2400" b="1" dirty="0"/>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1"/>
          <p:cNvSpPr>
            <a:spLocks noChangeArrowheads="1"/>
          </p:cNvSpPr>
          <p:nvPr/>
        </p:nvSpPr>
        <p:spPr bwMode="auto">
          <a:xfrm>
            <a:off x="1143000" y="228600"/>
            <a:ext cx="76962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rgbClr val="0070C0"/>
                </a:solidFill>
                <a:effectLst/>
                <a:latin typeface="Calibri" pitchFamily="34" charset="0"/>
                <a:ea typeface="Calibri" pitchFamily="34" charset="0"/>
                <a:cs typeface="B Traffic" pitchFamily="2" charset="-78"/>
              </a:rPr>
              <a:t>یکی از نویسندگان چهار خصوصیت عمده برای رهبران ذکر کرده است :</a:t>
            </a:r>
            <a:endParaRPr kumimoji="0" lang="fa-IR" sz="2000" b="1" i="0" u="none" strike="noStrike" cap="none" normalizeH="0" baseline="0" dirty="0" smtClean="0">
              <a:ln>
                <a:noFill/>
              </a:ln>
              <a:solidFill>
                <a:srgbClr val="0070C0"/>
              </a:solidFill>
              <a:effectLst/>
              <a:latin typeface="Arial" pitchFamily="34" charset="0"/>
              <a:cs typeface="Arial" pitchFamily="34" charset="0"/>
            </a:endParaRPr>
          </a:p>
        </p:txBody>
      </p:sp>
      <p:sp>
        <p:nvSpPr>
          <p:cNvPr id="109570" name="Rectangle 2"/>
          <p:cNvSpPr>
            <a:spLocks noChangeArrowheads="1"/>
          </p:cNvSpPr>
          <p:nvPr/>
        </p:nvSpPr>
        <p:spPr bwMode="auto">
          <a:xfrm>
            <a:off x="990600" y="914400"/>
            <a:ext cx="76962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rgbClr val="FF0000"/>
                </a:solidFill>
                <a:effectLst/>
                <a:latin typeface="Calibri" pitchFamily="34" charset="0"/>
                <a:ea typeface="Calibri" pitchFamily="34" charset="0"/>
                <a:cs typeface="B Traffic" pitchFamily="2" charset="-78"/>
              </a:rPr>
              <a:t>هوش : </a:t>
            </a:r>
          </a:p>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تحقیقات نشان میدهد که هوش رهبران از میانگین  هوش پیروان و مرئوسان بیشتر است .</a:t>
            </a:r>
            <a:endParaRPr kumimoji="0" lang="fa-IR"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09571" name="Rectangle 3"/>
          <p:cNvSpPr>
            <a:spLocks noChangeArrowheads="1"/>
          </p:cNvSpPr>
          <p:nvPr/>
        </p:nvSpPr>
        <p:spPr bwMode="auto">
          <a:xfrm>
            <a:off x="990600" y="2057400"/>
            <a:ext cx="7793376"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ب</a:t>
            </a:r>
            <a:r>
              <a:rPr kumimoji="0" lang="fa-IR" sz="2400" b="1" i="0" u="none" strike="noStrike" cap="none" normalizeH="0" baseline="0" dirty="0" smtClean="0">
                <a:ln>
                  <a:noFill/>
                </a:ln>
                <a:solidFill>
                  <a:srgbClr val="FF0000"/>
                </a:solidFill>
                <a:effectLst/>
                <a:latin typeface="Calibri" pitchFamily="34" charset="0"/>
                <a:ea typeface="Calibri" pitchFamily="34" charset="0"/>
                <a:cs typeface="B Traffic" pitchFamily="2" charset="-78"/>
              </a:rPr>
              <a:t>لوغ اجتماعی و وسعت دید :</a:t>
            </a:r>
          </a:p>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 رهبران از جهت عاطفی با ثبات بوده، دارای اعتماد به نفس بوده و نسبت به مسائل و رویدادها ، دید و بینش وسیعتری دارند .</a:t>
            </a:r>
            <a:endParaRPr kumimoji="0" lang="fa-IR"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0" y="3276600"/>
            <a:ext cx="8686800" cy="830997"/>
          </a:xfrm>
          <a:prstGeom prst="rect">
            <a:avLst/>
          </a:prstGeom>
        </p:spPr>
        <p:txBody>
          <a:bodyPr wrap="square">
            <a:spAutoFit/>
          </a:bodyPr>
          <a:lstStyle/>
          <a:p>
            <a:pPr algn="r"/>
            <a:r>
              <a:rPr lang="fa-IR" sz="2400" b="1" dirty="0" smtClean="0">
                <a:solidFill>
                  <a:srgbClr val="FF0000"/>
                </a:solidFill>
              </a:rPr>
              <a:t>انگیزه توفیق طلبی و نیل به هدف : </a:t>
            </a:r>
          </a:p>
          <a:p>
            <a:pPr algn="r"/>
            <a:r>
              <a:rPr lang="fa-IR" sz="2400" b="1" dirty="0" smtClean="0"/>
              <a:t>رهبران دارای انگیزه های قوی برای موفقیت بوده و توفیق طلبند . </a:t>
            </a:r>
            <a:endParaRPr lang="fa-IR" sz="2400" b="1" dirty="0"/>
          </a:p>
        </p:txBody>
      </p:sp>
      <p:sp>
        <p:nvSpPr>
          <p:cNvPr id="7" name="Rectangle 6"/>
          <p:cNvSpPr/>
          <p:nvPr/>
        </p:nvSpPr>
        <p:spPr>
          <a:xfrm>
            <a:off x="990600" y="4038600"/>
            <a:ext cx="7848600" cy="646331"/>
          </a:xfrm>
          <a:prstGeom prst="rect">
            <a:avLst/>
          </a:prstGeom>
        </p:spPr>
        <p:txBody>
          <a:bodyPr wrap="square">
            <a:spAutoFit/>
          </a:bodyPr>
          <a:lstStyle/>
          <a:p>
            <a:pPr algn="r"/>
            <a:r>
              <a:rPr lang="fa-IR" b="1" dirty="0" smtClean="0">
                <a:solidFill>
                  <a:srgbClr val="FF0000"/>
                </a:solidFill>
              </a:rPr>
              <a:t>انسانگرایی </a:t>
            </a:r>
            <a:r>
              <a:rPr lang="fa-IR" b="1" dirty="0" smtClean="0"/>
              <a:t>:</a:t>
            </a:r>
          </a:p>
          <a:p>
            <a:pPr algn="r"/>
            <a:r>
              <a:rPr lang="fa-IR" b="1" dirty="0" smtClean="0"/>
              <a:t> انسانگرایی و تاکید بر ارزش انسانها ، خصوصیت بارز دیگر رهبران موفق است .</a:t>
            </a:r>
            <a:endParaRPr lang="fa-IR" b="1" dirty="0"/>
          </a:p>
        </p:txBody>
      </p:sp>
      <p:sp>
        <p:nvSpPr>
          <p:cNvPr id="9" name="Rectangle 8"/>
          <p:cNvSpPr/>
          <p:nvPr/>
        </p:nvSpPr>
        <p:spPr>
          <a:xfrm>
            <a:off x="1143000" y="4876800"/>
            <a:ext cx="7620000" cy="1323439"/>
          </a:xfrm>
          <a:prstGeom prst="rect">
            <a:avLst/>
          </a:prstGeom>
        </p:spPr>
        <p:txBody>
          <a:bodyPr wrap="square">
            <a:spAutoFit/>
          </a:bodyPr>
          <a:lstStyle/>
          <a:p>
            <a:pPr algn="r"/>
            <a:r>
              <a:rPr lang="fa-IR" sz="2000" dirty="0" smtClean="0">
                <a:solidFill>
                  <a:srgbClr val="00B050"/>
                </a:solidFill>
              </a:rPr>
              <a:t>نویسندگان دیگر، </a:t>
            </a:r>
          </a:p>
          <a:p>
            <a:pPr algn="r"/>
            <a:r>
              <a:rPr lang="fa-IR" sz="2000" b="1" dirty="0" smtClean="0">
                <a:solidFill>
                  <a:srgbClr val="0070C0"/>
                </a:solidFill>
              </a:rPr>
              <a:t>خصوصیاتی مثل :  بیان رسا ،  خصوصیات ظاهری  ؛ زمینه های  فرهنگی  </a:t>
            </a:r>
            <a:r>
              <a:rPr lang="fa-IR" sz="2000" b="1" dirty="0" smtClean="0">
                <a:solidFill>
                  <a:srgbClr val="FF0000"/>
                </a:solidFill>
              </a:rPr>
              <a:t>( تحصیلات ، تجربیات ) </a:t>
            </a:r>
            <a:r>
              <a:rPr lang="fa-IR" sz="2000" b="1" dirty="0" smtClean="0">
                <a:solidFill>
                  <a:srgbClr val="0070C0"/>
                </a:solidFill>
              </a:rPr>
              <a:t>، و خصوصیات شغلی </a:t>
            </a:r>
            <a:r>
              <a:rPr lang="fa-IR" sz="2000" b="1" dirty="0" smtClean="0">
                <a:solidFill>
                  <a:srgbClr val="FF0000"/>
                </a:solidFill>
              </a:rPr>
              <a:t>( پشتکار ، تلاش ، ابداع و ابتکار) </a:t>
            </a:r>
            <a:r>
              <a:rPr lang="fa-IR" sz="2000" b="1" dirty="0" smtClean="0">
                <a:solidFill>
                  <a:srgbClr val="0070C0"/>
                </a:solidFill>
              </a:rPr>
              <a:t>را در مورد رهبران ذکر کرده اند .</a:t>
            </a:r>
            <a:r>
              <a:rPr lang="fa-IR" sz="2000" dirty="0" smtClean="0">
                <a:solidFill>
                  <a:srgbClr val="00B050"/>
                </a:solidFill>
              </a:rPr>
              <a:t> </a:t>
            </a:r>
            <a:endParaRPr lang="fa-IR" sz="2000" dirty="0">
              <a:solidFill>
                <a:srgbClr val="00B050"/>
              </a:solidFill>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9569">
                                            <p:txEl>
                                              <p:pRg st="0" end="0"/>
                                            </p:txEl>
                                          </p:spTgt>
                                        </p:tgtEl>
                                        <p:attrNameLst>
                                          <p:attrName>style.visibility</p:attrName>
                                        </p:attrNameLst>
                                      </p:cBhvr>
                                      <p:to>
                                        <p:strVal val="visible"/>
                                      </p:to>
                                    </p:set>
                                    <p:anim calcmode="lin" valueType="num">
                                      <p:cBhvr additive="base">
                                        <p:cTn id="7" dur="500" fill="hold"/>
                                        <p:tgtEl>
                                          <p:spTgt spid="10956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956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9570">
                                            <p:txEl>
                                              <p:pRg st="0" end="0"/>
                                            </p:txEl>
                                          </p:spTgt>
                                        </p:tgtEl>
                                        <p:attrNameLst>
                                          <p:attrName>style.visibility</p:attrName>
                                        </p:attrNameLst>
                                      </p:cBhvr>
                                      <p:to>
                                        <p:strVal val="visible"/>
                                      </p:to>
                                    </p:set>
                                    <p:anim calcmode="lin" valueType="num">
                                      <p:cBhvr additive="base">
                                        <p:cTn id="13" dur="500" fill="hold"/>
                                        <p:tgtEl>
                                          <p:spTgt spid="10957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957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9570">
                                            <p:txEl>
                                              <p:pRg st="1" end="1"/>
                                            </p:txEl>
                                          </p:spTgt>
                                        </p:tgtEl>
                                        <p:attrNameLst>
                                          <p:attrName>style.visibility</p:attrName>
                                        </p:attrNameLst>
                                      </p:cBhvr>
                                      <p:to>
                                        <p:strVal val="visible"/>
                                      </p:to>
                                    </p:set>
                                    <p:anim calcmode="lin" valueType="num">
                                      <p:cBhvr additive="base">
                                        <p:cTn id="19" dur="500" fill="hold"/>
                                        <p:tgtEl>
                                          <p:spTgt spid="109570">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957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9571">
                                            <p:txEl>
                                              <p:pRg st="0" end="0"/>
                                            </p:txEl>
                                          </p:spTgt>
                                        </p:tgtEl>
                                        <p:attrNameLst>
                                          <p:attrName>style.visibility</p:attrName>
                                        </p:attrNameLst>
                                      </p:cBhvr>
                                      <p:to>
                                        <p:strVal val="visible"/>
                                      </p:to>
                                    </p:set>
                                    <p:anim calcmode="lin" valueType="num">
                                      <p:cBhvr additive="base">
                                        <p:cTn id="25" dur="500" fill="hold"/>
                                        <p:tgtEl>
                                          <p:spTgt spid="109571">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95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9571">
                                            <p:txEl>
                                              <p:pRg st="1" end="1"/>
                                            </p:txEl>
                                          </p:spTgt>
                                        </p:tgtEl>
                                        <p:attrNameLst>
                                          <p:attrName>style.visibility</p:attrName>
                                        </p:attrNameLst>
                                      </p:cBhvr>
                                      <p:to>
                                        <p:strVal val="visible"/>
                                      </p:to>
                                    </p:set>
                                    <p:anim calcmode="lin" valueType="num">
                                      <p:cBhvr additive="base">
                                        <p:cTn id="31" dur="500" fill="hold"/>
                                        <p:tgtEl>
                                          <p:spTgt spid="109571">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95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 calcmode="lin" valueType="num">
                                      <p:cBhvr additive="base">
                                        <p:cTn id="3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anim calcmode="lin" valueType="num">
                                      <p:cBhvr additive="base">
                                        <p:cTn id="4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
                                            <p:txEl>
                                              <p:pRg st="0" end="0"/>
                                            </p:txEl>
                                          </p:spTgt>
                                        </p:tgtEl>
                                        <p:attrNameLst>
                                          <p:attrName>style.visibility</p:attrName>
                                        </p:attrNameLst>
                                      </p:cBhvr>
                                      <p:to>
                                        <p:strVal val="visible"/>
                                      </p:to>
                                    </p:set>
                                    <p:anim calcmode="lin" valueType="num">
                                      <p:cBhvr additive="base">
                                        <p:cTn id="4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7">
                                            <p:txEl>
                                              <p:pRg st="1" end="1"/>
                                            </p:txEl>
                                          </p:spTgt>
                                        </p:tgtEl>
                                        <p:attrNameLst>
                                          <p:attrName>style.visibility</p:attrName>
                                        </p:attrNameLst>
                                      </p:cBhvr>
                                      <p:to>
                                        <p:strVal val="visible"/>
                                      </p:to>
                                    </p:set>
                                    <p:anim calcmode="lin" valueType="num">
                                      <p:cBhvr additive="base">
                                        <p:cTn id="55"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9">
                                            <p:txEl>
                                              <p:pRg st="0" end="0"/>
                                            </p:txEl>
                                          </p:spTgt>
                                        </p:tgtEl>
                                        <p:attrNameLst>
                                          <p:attrName>style.visibility</p:attrName>
                                        </p:attrNameLst>
                                      </p:cBhvr>
                                      <p:to>
                                        <p:strVal val="visible"/>
                                      </p:to>
                                    </p:set>
                                    <p:anim calcmode="lin" valueType="num">
                                      <p:cBhvr additive="base">
                                        <p:cTn id="61"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9">
                                            <p:txEl>
                                              <p:pRg st="1" end="1"/>
                                            </p:txEl>
                                          </p:spTgt>
                                        </p:tgtEl>
                                        <p:attrNameLst>
                                          <p:attrName>style.visibility</p:attrName>
                                        </p:attrNameLst>
                                      </p:cBhvr>
                                      <p:to>
                                        <p:strVal val="visible"/>
                                      </p:to>
                                    </p:set>
                                    <p:anim calcmode="lin" valueType="num">
                                      <p:cBhvr additive="base">
                                        <p:cTn id="67"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69" grpId="0" build="p"/>
      <p:bldP spid="109570" grpId="0" build="p"/>
      <p:bldP spid="109571" grpId="0" build="p"/>
      <p:bldP spid="6" grpId="0" build="p"/>
      <p:bldP spid="7" grpId="0" build="p"/>
      <p:bldP spid="9"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rot="10800000">
            <a:off x="5410200" y="1447800"/>
            <a:ext cx="9906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10800000">
            <a:off x="5410200" y="1828800"/>
            <a:ext cx="9906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flipV="1">
            <a:off x="5562600" y="1981200"/>
            <a:ext cx="838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V="1">
            <a:off x="5143500" y="3695700"/>
            <a:ext cx="9906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0800000">
            <a:off x="5486400" y="4343400"/>
            <a:ext cx="4572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0800000" flipV="1">
            <a:off x="5638800" y="4572000"/>
            <a:ext cx="3048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6019800" y="533400"/>
            <a:ext cx="2712602" cy="584775"/>
          </a:xfrm>
          <a:prstGeom prst="rect">
            <a:avLst/>
          </a:prstGeom>
        </p:spPr>
        <p:txBody>
          <a:bodyPr wrap="none">
            <a:spAutoFit/>
          </a:bodyPr>
          <a:lstStyle/>
          <a:p>
            <a:pPr algn="r" rtl="1">
              <a:buFont typeface="Wingdings" pitchFamily="2" charset="2"/>
              <a:buChar char="v"/>
            </a:pPr>
            <a:r>
              <a:rPr lang="fa-IR" altLang="en-US" sz="3200" dirty="0" smtClean="0">
                <a:solidFill>
                  <a:srgbClr val="FF0000"/>
                </a:solidFill>
                <a:latin typeface="Tahoma" pitchFamily="34" charset="0"/>
                <a:ea typeface="Arial Unicode MS" pitchFamily="34" charset="-128"/>
                <a:cs typeface="B Traffic" pitchFamily="2" charset="-78"/>
              </a:rPr>
              <a:t>مکاتب کلاسیک </a:t>
            </a:r>
            <a:endParaRPr lang="en-US" sz="3200" dirty="0">
              <a:solidFill>
                <a:srgbClr val="FF0000"/>
              </a:solidFill>
              <a:cs typeface="B Traffic" pitchFamily="2" charset="-78"/>
            </a:endParaRPr>
          </a:p>
        </p:txBody>
      </p:sp>
      <p:sp>
        <p:nvSpPr>
          <p:cNvPr id="21" name="Rectangle 20"/>
          <p:cNvSpPr/>
          <p:nvPr/>
        </p:nvSpPr>
        <p:spPr>
          <a:xfrm>
            <a:off x="6477000" y="1676400"/>
            <a:ext cx="2361544" cy="461665"/>
          </a:xfrm>
          <a:prstGeom prst="rect">
            <a:avLst/>
          </a:prstGeom>
        </p:spPr>
        <p:txBody>
          <a:bodyPr wrap="none">
            <a:spAutoFit/>
          </a:bodyPr>
          <a:lstStyle/>
          <a:p>
            <a:pPr algn="r" rtl="1">
              <a:buFont typeface="Wingdings" pitchFamily="2" charset="2"/>
              <a:buChar char="q"/>
            </a:pPr>
            <a:r>
              <a:rPr lang="fa-IR" sz="2400" b="1" dirty="0" smtClean="0">
                <a:solidFill>
                  <a:srgbClr val="FFC000"/>
                </a:solidFill>
                <a:cs typeface="B Traffic" pitchFamily="2" charset="-78"/>
              </a:rPr>
              <a:t>مکاتب مدیریت</a:t>
            </a:r>
            <a:endParaRPr lang="en-US" sz="2400" b="1" dirty="0">
              <a:solidFill>
                <a:srgbClr val="FFC000"/>
              </a:solidFill>
              <a:cs typeface="B Traffic" pitchFamily="2" charset="-78"/>
            </a:endParaRPr>
          </a:p>
        </p:txBody>
      </p:sp>
      <p:sp>
        <p:nvSpPr>
          <p:cNvPr id="22" name="Rectangle 21"/>
          <p:cNvSpPr/>
          <p:nvPr/>
        </p:nvSpPr>
        <p:spPr>
          <a:xfrm>
            <a:off x="685800" y="1219200"/>
            <a:ext cx="4572000" cy="1569660"/>
          </a:xfrm>
          <a:prstGeom prst="rect">
            <a:avLst/>
          </a:prstGeom>
        </p:spPr>
        <p:txBody>
          <a:bodyPr>
            <a:spAutoFit/>
          </a:bodyPr>
          <a:lstStyle/>
          <a:p>
            <a:pPr algn="r" eaLnBrk="0" hangingPunct="0">
              <a:spcBef>
                <a:spcPct val="50000"/>
              </a:spcBef>
            </a:pPr>
            <a:r>
              <a:rPr lang="fa-IR" altLang="en-US" sz="2400" b="1" dirty="0" smtClean="0">
                <a:solidFill>
                  <a:srgbClr val="00B0F0"/>
                </a:solidFill>
                <a:latin typeface="Tahoma" pitchFamily="34" charset="0"/>
                <a:ea typeface="Arial Unicode MS" pitchFamily="34" charset="-128"/>
                <a:cs typeface="B Traffic" pitchFamily="2" charset="-78"/>
              </a:rPr>
              <a:t>الف- مدیریت علمی تیلر، </a:t>
            </a:r>
          </a:p>
          <a:p>
            <a:pPr algn="r" eaLnBrk="0" hangingPunct="0">
              <a:spcBef>
                <a:spcPct val="50000"/>
              </a:spcBef>
            </a:pPr>
            <a:r>
              <a:rPr lang="fa-IR" altLang="en-US" sz="2400" b="1" dirty="0" smtClean="0">
                <a:solidFill>
                  <a:srgbClr val="00B0F0"/>
                </a:solidFill>
                <a:latin typeface="Tahoma" pitchFamily="34" charset="0"/>
                <a:ea typeface="Arial Unicode MS" pitchFamily="34" charset="-128"/>
                <a:cs typeface="B Traffic" pitchFamily="2" charset="-78"/>
              </a:rPr>
              <a:t>ب- مدیریت اداری فایول،   </a:t>
            </a:r>
          </a:p>
          <a:p>
            <a:pPr algn="r" eaLnBrk="0" hangingPunct="0">
              <a:spcBef>
                <a:spcPct val="50000"/>
              </a:spcBef>
            </a:pPr>
            <a:r>
              <a:rPr lang="fa-IR" altLang="en-US" sz="2400" b="1" dirty="0" smtClean="0">
                <a:solidFill>
                  <a:srgbClr val="00B0F0"/>
                </a:solidFill>
                <a:latin typeface="Tahoma" pitchFamily="34" charset="0"/>
                <a:ea typeface="Arial Unicode MS" pitchFamily="34" charset="-128"/>
                <a:cs typeface="B Traffic" pitchFamily="2" charset="-78"/>
              </a:rPr>
              <a:t> پ- مدیریت دیوان سالاری وبر.</a:t>
            </a:r>
          </a:p>
        </p:txBody>
      </p:sp>
      <p:sp>
        <p:nvSpPr>
          <p:cNvPr id="23" name="Rectangle 22"/>
          <p:cNvSpPr/>
          <p:nvPr/>
        </p:nvSpPr>
        <p:spPr>
          <a:xfrm>
            <a:off x="5601416" y="2819400"/>
            <a:ext cx="3446777" cy="584775"/>
          </a:xfrm>
          <a:prstGeom prst="rect">
            <a:avLst/>
          </a:prstGeom>
        </p:spPr>
        <p:txBody>
          <a:bodyPr wrap="none">
            <a:spAutoFit/>
          </a:bodyPr>
          <a:lstStyle/>
          <a:p>
            <a:pPr algn="r" rtl="1">
              <a:buFont typeface="Wingdings" pitchFamily="2" charset="2"/>
              <a:buChar char="v"/>
            </a:pPr>
            <a:r>
              <a:rPr lang="fa-IR" altLang="en-US" sz="3200" b="1" dirty="0" smtClean="0">
                <a:solidFill>
                  <a:srgbClr val="FF0000"/>
                </a:solidFill>
                <a:latin typeface="Tahoma" pitchFamily="34" charset="0"/>
                <a:ea typeface="Arial Unicode MS" pitchFamily="34" charset="-128"/>
                <a:cs typeface="B Traffic" pitchFamily="2" charset="-78"/>
              </a:rPr>
              <a:t>مکاتب نئوکلاسیک</a:t>
            </a:r>
            <a:endParaRPr lang="en-US" sz="3200" b="1" dirty="0">
              <a:solidFill>
                <a:srgbClr val="FF0000"/>
              </a:solidFill>
              <a:cs typeface="B Traffic" pitchFamily="2" charset="-78"/>
            </a:endParaRPr>
          </a:p>
        </p:txBody>
      </p:sp>
      <p:sp>
        <p:nvSpPr>
          <p:cNvPr id="24" name="Rectangle 23"/>
          <p:cNvSpPr/>
          <p:nvPr/>
        </p:nvSpPr>
        <p:spPr>
          <a:xfrm>
            <a:off x="6056295" y="4343400"/>
            <a:ext cx="3087705" cy="584775"/>
          </a:xfrm>
          <a:prstGeom prst="rect">
            <a:avLst/>
          </a:prstGeom>
        </p:spPr>
        <p:txBody>
          <a:bodyPr wrap="none">
            <a:spAutoFit/>
          </a:bodyPr>
          <a:lstStyle/>
          <a:p>
            <a:pPr algn="r" rtl="1">
              <a:buFont typeface="Wingdings" pitchFamily="2" charset="2"/>
              <a:buChar char="q"/>
            </a:pPr>
            <a:r>
              <a:rPr lang="fa-IR" sz="3200" b="1" dirty="0" smtClean="0">
                <a:solidFill>
                  <a:srgbClr val="FFC000"/>
                </a:solidFill>
                <a:cs typeface="B Traffic" pitchFamily="2" charset="-78"/>
              </a:rPr>
              <a:t>مکاتب مدیریت</a:t>
            </a:r>
            <a:endParaRPr lang="en-US" sz="3200" b="1" dirty="0">
              <a:solidFill>
                <a:srgbClr val="FFC000"/>
              </a:solidFill>
              <a:cs typeface="B Traffic" pitchFamily="2" charset="-78"/>
            </a:endParaRPr>
          </a:p>
        </p:txBody>
      </p:sp>
      <p:sp>
        <p:nvSpPr>
          <p:cNvPr id="25" name="Rectangle 24"/>
          <p:cNvSpPr/>
          <p:nvPr/>
        </p:nvSpPr>
        <p:spPr>
          <a:xfrm>
            <a:off x="1066800" y="3429000"/>
            <a:ext cx="4876800" cy="1323439"/>
          </a:xfrm>
          <a:prstGeom prst="rect">
            <a:avLst/>
          </a:prstGeom>
        </p:spPr>
        <p:txBody>
          <a:bodyPr wrap="square">
            <a:spAutoFit/>
          </a:bodyPr>
          <a:lstStyle/>
          <a:p>
            <a:pPr algn="r" eaLnBrk="0" hangingPunct="0">
              <a:spcBef>
                <a:spcPct val="50000"/>
              </a:spcBef>
            </a:pPr>
            <a:r>
              <a:rPr lang="fa-IR" altLang="en-US" sz="2000" b="1" dirty="0" smtClean="0">
                <a:solidFill>
                  <a:srgbClr val="00B0F0"/>
                </a:solidFill>
                <a:latin typeface="Tahoma" pitchFamily="34" charset="0"/>
                <a:ea typeface="Arial Unicode MS" pitchFamily="34" charset="-128"/>
                <a:cs typeface="B Traffic" pitchFamily="2" charset="-78"/>
              </a:rPr>
              <a:t>           الف - مدیریت روابط انسانی التون مایو، </a:t>
            </a:r>
          </a:p>
          <a:p>
            <a:pPr algn="r" eaLnBrk="0" hangingPunct="0">
              <a:spcBef>
                <a:spcPct val="50000"/>
              </a:spcBef>
            </a:pPr>
            <a:r>
              <a:rPr lang="fa-IR" altLang="en-US" sz="2000" b="1" dirty="0" smtClean="0">
                <a:solidFill>
                  <a:srgbClr val="00B0F0"/>
                </a:solidFill>
                <a:latin typeface="Tahoma" pitchFamily="34" charset="0"/>
                <a:ea typeface="Arial Unicode MS" pitchFamily="34" charset="-128"/>
                <a:cs typeface="B Traffic" pitchFamily="2" charset="-78"/>
              </a:rPr>
              <a:t>     ب- مدیریت مشارکتی(ژاپنی)،                    </a:t>
            </a:r>
          </a:p>
          <a:p>
            <a:pPr algn="r" eaLnBrk="0" hangingPunct="0">
              <a:spcBef>
                <a:spcPct val="50000"/>
              </a:spcBef>
            </a:pPr>
            <a:r>
              <a:rPr lang="fa-IR" altLang="en-US" sz="2000" b="1" dirty="0" smtClean="0">
                <a:solidFill>
                  <a:srgbClr val="00B0F0"/>
                </a:solidFill>
                <a:latin typeface="Tahoma" pitchFamily="34" charset="0"/>
                <a:ea typeface="Arial Unicode MS" pitchFamily="34" charset="-128"/>
                <a:cs typeface="B Traffic" pitchFamily="2" charset="-78"/>
              </a:rPr>
              <a:t>    پ- مدیریت اقتضایی</a:t>
            </a:r>
            <a:endParaRPr lang="en-US" sz="2000" b="1" dirty="0">
              <a:solidFill>
                <a:srgbClr val="00B0F0"/>
              </a:solidFill>
              <a:cs typeface="B Traffic" pitchFamily="2" charset="-78"/>
            </a:endParaRPr>
          </a:p>
        </p:txBody>
      </p:sp>
      <p:sp>
        <p:nvSpPr>
          <p:cNvPr id="26" name="Rectangle 25"/>
          <p:cNvSpPr/>
          <p:nvPr/>
        </p:nvSpPr>
        <p:spPr>
          <a:xfrm>
            <a:off x="2895600" y="5791200"/>
            <a:ext cx="6248400" cy="523220"/>
          </a:xfrm>
          <a:prstGeom prst="rect">
            <a:avLst/>
          </a:prstGeom>
        </p:spPr>
        <p:txBody>
          <a:bodyPr wrap="square">
            <a:spAutoFit/>
          </a:bodyPr>
          <a:lstStyle/>
          <a:p>
            <a:pPr algn="r" rtl="1">
              <a:buFont typeface="Wingdings" pitchFamily="2" charset="2"/>
              <a:buChar char="v"/>
            </a:pPr>
            <a:r>
              <a:rPr lang="fa-IR" altLang="en-US" sz="2800" b="1" dirty="0" smtClean="0">
                <a:latin typeface="Tahoma" pitchFamily="34" charset="0"/>
                <a:ea typeface="Arial Unicode MS" pitchFamily="34" charset="-128"/>
                <a:cs typeface="B Yekan" pitchFamily="2" charset="-78"/>
              </a:rPr>
              <a:t> مکاتب </a:t>
            </a:r>
            <a:r>
              <a:rPr lang="fa-IR" altLang="en-US" sz="2800" b="1" dirty="0" smtClean="0">
                <a:latin typeface="Tahoma" pitchFamily="34" charset="0"/>
                <a:ea typeface="Arial Unicode MS" pitchFamily="34" charset="-128"/>
                <a:cs typeface="B Traffic" pitchFamily="2" charset="-78"/>
              </a:rPr>
              <a:t>مدرن</a:t>
            </a:r>
            <a:r>
              <a:rPr lang="fa-IR" altLang="en-US" sz="2800" b="1" dirty="0" smtClean="0">
                <a:latin typeface="Tahoma" pitchFamily="34" charset="0"/>
                <a:ea typeface="Arial Unicode MS" pitchFamily="34" charset="-128"/>
                <a:cs typeface="B Yekan" pitchFamily="2" charset="-78"/>
              </a:rPr>
              <a:t>: </a:t>
            </a:r>
            <a:r>
              <a:rPr lang="fa-IR" altLang="en-US" sz="2800" b="1" dirty="0" smtClean="0">
                <a:ea typeface="Arial Unicode MS" pitchFamily="34" charset="-128"/>
                <a:cs typeface="B Yekan" pitchFamily="2" charset="-78"/>
              </a:rPr>
              <a:t>نظریه عمومی سیستمها.....                                                   </a:t>
            </a:r>
            <a:endParaRPr lang="en-US" sz="2800" b="1" dirty="0"/>
          </a:p>
        </p:txBody>
      </p:sp>
      <p:sp>
        <p:nvSpPr>
          <p:cNvPr id="16" name="Rectangle 3"/>
          <p:cNvSpPr>
            <a:spLocks noChangeArrowheads="1"/>
          </p:cNvSpPr>
          <p:nvPr/>
        </p:nvSpPr>
        <p:spPr bwMode="auto">
          <a:xfrm rot="16200000">
            <a:off x="-1799057" y="2256256"/>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17" name="Rectangle 3"/>
          <p:cNvSpPr>
            <a:spLocks noChangeArrowheads="1"/>
          </p:cNvSpPr>
          <p:nvPr/>
        </p:nvSpPr>
        <p:spPr bwMode="auto">
          <a:xfrm>
            <a:off x="1524000" y="152400"/>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B Traffic" pitchFamily="2" charset="-78"/>
              </a:rPr>
              <a:t>*نظريه هاي مديريت             </a:t>
            </a:r>
            <a:endParaRPr kumimoji="0" lang="fa-IR" sz="40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 calcmode="lin" valueType="num">
                                      <p:cBhvr additive="base">
                                        <p:cTn id="7"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
                                            <p:txEl>
                                              <p:pRg st="0" end="0"/>
                                            </p:txEl>
                                          </p:spTgt>
                                        </p:tgtEl>
                                        <p:attrNameLst>
                                          <p:attrName>style.visibility</p:attrName>
                                        </p:attrNameLst>
                                      </p:cBhvr>
                                      <p:to>
                                        <p:strVal val="visible"/>
                                      </p:to>
                                    </p:set>
                                    <p:anim calcmode="lin" valueType="num">
                                      <p:cBhvr additive="base">
                                        <p:cTn id="13"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
                                            <p:txEl>
                                              <p:pRg st="0" end="0"/>
                                            </p:txEl>
                                          </p:spTgt>
                                        </p:tgtEl>
                                        <p:attrNameLst>
                                          <p:attrName>style.visibility</p:attrName>
                                        </p:attrNameLst>
                                      </p:cBhvr>
                                      <p:to>
                                        <p:strVal val="visible"/>
                                      </p:to>
                                    </p:set>
                                    <p:anim calcmode="lin" valueType="num">
                                      <p:cBhvr additive="base">
                                        <p:cTn id="19"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2">
                                            <p:txEl>
                                              <p:pRg st="1" end="1"/>
                                            </p:txEl>
                                          </p:spTgt>
                                        </p:tgtEl>
                                        <p:attrNameLst>
                                          <p:attrName>style.visibility</p:attrName>
                                        </p:attrNameLst>
                                      </p:cBhvr>
                                      <p:to>
                                        <p:strVal val="visible"/>
                                      </p:to>
                                    </p:set>
                                    <p:anim calcmode="lin" valueType="num">
                                      <p:cBhvr additive="base">
                                        <p:cTn id="25" dur="500" fill="hold"/>
                                        <p:tgtEl>
                                          <p:spTgt spid="22">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2">
                                            <p:txEl>
                                              <p:pRg st="2" end="2"/>
                                            </p:txEl>
                                          </p:spTgt>
                                        </p:tgtEl>
                                        <p:attrNameLst>
                                          <p:attrName>style.visibility</p:attrName>
                                        </p:attrNameLst>
                                      </p:cBhvr>
                                      <p:to>
                                        <p:strVal val="visible"/>
                                      </p:to>
                                    </p:set>
                                    <p:anim calcmode="lin" valueType="num">
                                      <p:cBhvr additive="base">
                                        <p:cTn id="31" dur="500" fill="hold"/>
                                        <p:tgtEl>
                                          <p:spTgt spid="22">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3">
                                            <p:txEl>
                                              <p:pRg st="0" end="0"/>
                                            </p:txEl>
                                          </p:spTgt>
                                        </p:tgtEl>
                                        <p:attrNameLst>
                                          <p:attrName>style.visibility</p:attrName>
                                        </p:attrNameLst>
                                      </p:cBhvr>
                                      <p:to>
                                        <p:strVal val="visible"/>
                                      </p:to>
                                    </p:set>
                                    <p:anim calcmode="lin" valueType="num">
                                      <p:cBhvr additive="base">
                                        <p:cTn id="37"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4">
                                            <p:txEl>
                                              <p:pRg st="0" end="0"/>
                                            </p:txEl>
                                          </p:spTgt>
                                        </p:tgtEl>
                                        <p:attrNameLst>
                                          <p:attrName>style.visibility</p:attrName>
                                        </p:attrNameLst>
                                      </p:cBhvr>
                                      <p:to>
                                        <p:strVal val="visible"/>
                                      </p:to>
                                    </p:set>
                                    <p:anim calcmode="lin" valueType="num">
                                      <p:cBhvr additive="base">
                                        <p:cTn id="43" dur="500" fill="hold"/>
                                        <p:tgtEl>
                                          <p:spTgt spid="24">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5">
                                            <p:txEl>
                                              <p:pRg st="0" end="0"/>
                                            </p:txEl>
                                          </p:spTgt>
                                        </p:tgtEl>
                                        <p:attrNameLst>
                                          <p:attrName>style.visibility</p:attrName>
                                        </p:attrNameLst>
                                      </p:cBhvr>
                                      <p:to>
                                        <p:strVal val="visible"/>
                                      </p:to>
                                    </p:set>
                                    <p:anim calcmode="lin" valueType="num">
                                      <p:cBhvr additive="base">
                                        <p:cTn id="49" dur="500" fill="hold"/>
                                        <p:tgtEl>
                                          <p:spTgt spid="25">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5">
                                            <p:txEl>
                                              <p:pRg st="1" end="1"/>
                                            </p:txEl>
                                          </p:spTgt>
                                        </p:tgtEl>
                                        <p:attrNameLst>
                                          <p:attrName>style.visibility</p:attrName>
                                        </p:attrNameLst>
                                      </p:cBhvr>
                                      <p:to>
                                        <p:strVal val="visible"/>
                                      </p:to>
                                    </p:set>
                                    <p:anim calcmode="lin" valueType="num">
                                      <p:cBhvr additive="base">
                                        <p:cTn id="55" dur="500" fill="hold"/>
                                        <p:tgtEl>
                                          <p:spTgt spid="25">
                                            <p:txEl>
                                              <p:pRg st="1" end="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5">
                                            <p:txEl>
                                              <p:pRg st="2" end="2"/>
                                            </p:txEl>
                                          </p:spTgt>
                                        </p:tgtEl>
                                        <p:attrNameLst>
                                          <p:attrName>style.visibility</p:attrName>
                                        </p:attrNameLst>
                                      </p:cBhvr>
                                      <p:to>
                                        <p:strVal val="visible"/>
                                      </p:to>
                                    </p:set>
                                    <p:anim calcmode="lin" valueType="num">
                                      <p:cBhvr additive="base">
                                        <p:cTn id="61" dur="500" fill="hold"/>
                                        <p:tgtEl>
                                          <p:spTgt spid="25">
                                            <p:txEl>
                                              <p:pRg st="2" end="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6">
                                            <p:txEl>
                                              <p:pRg st="0" end="0"/>
                                            </p:txEl>
                                          </p:spTgt>
                                        </p:tgtEl>
                                        <p:attrNameLst>
                                          <p:attrName>style.visibility</p:attrName>
                                        </p:attrNameLst>
                                      </p:cBhvr>
                                      <p:to>
                                        <p:strVal val="visible"/>
                                      </p:to>
                                    </p:set>
                                    <p:anim calcmode="lin" valueType="num">
                                      <p:cBhvr additive="base">
                                        <p:cTn id="67"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uild="p"/>
      <p:bldP spid="21" grpId="0" build="p"/>
      <p:bldP spid="22" grpId="0" build="p"/>
      <p:bldP spid="23" grpId="0" build="p"/>
      <p:bldP spid="24" grpId="0" build="p"/>
      <p:bldP spid="25" grpId="0" build="p"/>
      <p:bldP spid="26"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1905000"/>
          </a:xfrm>
        </p:spPr>
        <p:txBody>
          <a:bodyPr>
            <a:noAutofit/>
          </a:bodyPr>
          <a:lstStyle/>
          <a:p>
            <a:pPr marL="365760" indent="-256032" algn="r" rtl="1" eaLnBrk="1" fontAlgn="auto" hangingPunct="1">
              <a:spcAft>
                <a:spcPts val="0"/>
              </a:spcAft>
              <a:buFont typeface="Wingdings 3"/>
              <a:buNone/>
              <a:defRPr/>
            </a:pPr>
            <a:endParaRPr lang="en-US" sz="3200" dirty="0" smtClean="0">
              <a:solidFill>
                <a:srgbClr val="66FF33"/>
              </a:solidFill>
            </a:endParaRPr>
          </a:p>
          <a:p>
            <a:pPr marL="365760" indent="-256032" algn="r" rtl="1" eaLnBrk="1" fontAlgn="auto" hangingPunct="1">
              <a:spcAft>
                <a:spcPts val="0"/>
              </a:spcAft>
              <a:buFont typeface="Wingdings 3"/>
              <a:buNone/>
              <a:defRPr/>
            </a:pPr>
            <a:endParaRPr lang="fa-IR" sz="2400" b="1" dirty="0" smtClean="0">
              <a:cs typeface="B Traffic" pitchFamily="2" charset="-78"/>
            </a:endParaRPr>
          </a:p>
        </p:txBody>
      </p:sp>
      <p:sp>
        <p:nvSpPr>
          <p:cNvPr id="48129" name="Rectangle 1"/>
          <p:cNvSpPr>
            <a:spLocks noChangeArrowheads="1"/>
          </p:cNvSpPr>
          <p:nvPr/>
        </p:nvSpPr>
        <p:spPr bwMode="auto">
          <a:xfrm>
            <a:off x="3983182" y="990600"/>
            <a:ext cx="4759636"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     الف-  </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نظريه هاي مكتب كلاسيك</a:t>
            </a:r>
            <a:r>
              <a:rPr kumimoji="0" lang="fa-IR" sz="2800" b="1"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 :</a:t>
            </a:r>
            <a:endParaRPr kumimoji="0" lang="fa-I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48131" name="Rectangle 3"/>
          <p:cNvSpPr>
            <a:spLocks noChangeArrowheads="1"/>
          </p:cNvSpPr>
          <p:nvPr/>
        </p:nvSpPr>
        <p:spPr bwMode="auto">
          <a:xfrm>
            <a:off x="2667000" y="228600"/>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B Traffic" pitchFamily="2" charset="-78"/>
              </a:rPr>
              <a:t>*نظريه هاي مديريت             </a:t>
            </a:r>
            <a:endParaRPr kumimoji="0" lang="fa-IR" sz="4000" b="0" i="0" u="none" strike="noStrike" cap="none" normalizeH="0" baseline="0" dirty="0" smtClean="0">
              <a:ln>
                <a:noFill/>
              </a:ln>
              <a:solidFill>
                <a:srgbClr val="C00000"/>
              </a:solidFill>
              <a:effectLst/>
              <a:latin typeface="Arial" pitchFamily="34" charset="0"/>
              <a:cs typeface="Arial" pitchFamily="34" charset="0"/>
            </a:endParaRPr>
          </a:p>
        </p:txBody>
      </p:sp>
      <p:sp>
        <p:nvSpPr>
          <p:cNvPr id="10" name="Rectangle 9"/>
          <p:cNvSpPr/>
          <p:nvPr/>
        </p:nvSpPr>
        <p:spPr>
          <a:xfrm>
            <a:off x="2286000" y="1905000"/>
            <a:ext cx="5638800" cy="523220"/>
          </a:xfrm>
          <a:prstGeom prst="rect">
            <a:avLst/>
          </a:prstGeom>
        </p:spPr>
        <p:txBody>
          <a:bodyPr wrap="square">
            <a:spAutoFit/>
          </a:bodyPr>
          <a:lstStyle/>
          <a:p>
            <a:pPr lvl="0" algn="justLow" rtl="1" fontAlgn="base">
              <a:spcBef>
                <a:spcPct val="0"/>
              </a:spcBef>
              <a:spcAft>
                <a:spcPct val="0"/>
              </a:spcAft>
            </a:pPr>
            <a:r>
              <a:rPr lang="fa-IR" sz="2800" dirty="0" smtClean="0">
                <a:latin typeface="Calibri" pitchFamily="34" charset="0"/>
                <a:ea typeface="Calibri" pitchFamily="34" charset="0"/>
                <a:cs typeface="B Traffic" pitchFamily="2" charset="-78"/>
              </a:rPr>
              <a:t>1-  نظريه مديريت علمي (فردريك تيلور)</a:t>
            </a:r>
            <a:endParaRPr lang="fa-IR" sz="2800" dirty="0" smtClean="0">
              <a:latin typeface="Arial" pitchFamily="34" charset="0"/>
              <a:cs typeface="Arial" pitchFamily="34" charset="0"/>
            </a:endParaRPr>
          </a:p>
        </p:txBody>
      </p:sp>
      <p:sp>
        <p:nvSpPr>
          <p:cNvPr id="11" name="Rectangle 10"/>
          <p:cNvSpPr/>
          <p:nvPr/>
        </p:nvSpPr>
        <p:spPr>
          <a:xfrm>
            <a:off x="914400" y="3124200"/>
            <a:ext cx="7162800" cy="461665"/>
          </a:xfrm>
          <a:prstGeom prst="rect">
            <a:avLst/>
          </a:prstGeom>
        </p:spPr>
        <p:txBody>
          <a:bodyPr wrap="square">
            <a:spAutoFit/>
          </a:bodyPr>
          <a:lstStyle/>
          <a:p>
            <a:r>
              <a:rPr lang="fa-IR" sz="2400" b="1" dirty="0" smtClean="0">
                <a:latin typeface="Calibri" pitchFamily="34" charset="0"/>
                <a:ea typeface="Calibri" pitchFamily="34" charset="0"/>
                <a:cs typeface="B Traffic" pitchFamily="2" charset="-78"/>
              </a:rPr>
              <a:t>2-  نظريه فرايندي مديريت (اصول گرايان، هانري فايول)</a:t>
            </a:r>
            <a:endParaRPr lang="fa-IR" sz="2400" b="1" dirty="0"/>
          </a:p>
        </p:txBody>
      </p:sp>
      <p:sp>
        <p:nvSpPr>
          <p:cNvPr id="12" name="Rectangle 11"/>
          <p:cNvSpPr/>
          <p:nvPr/>
        </p:nvSpPr>
        <p:spPr>
          <a:xfrm>
            <a:off x="1447800" y="4648200"/>
            <a:ext cx="4663456" cy="523220"/>
          </a:xfrm>
          <a:prstGeom prst="rect">
            <a:avLst/>
          </a:prstGeom>
        </p:spPr>
        <p:txBody>
          <a:bodyPr wrap="none">
            <a:spAutoFit/>
          </a:bodyPr>
          <a:lstStyle/>
          <a:p>
            <a:r>
              <a:rPr lang="fa-IR" sz="2800" dirty="0" smtClean="0">
                <a:latin typeface="Calibri" pitchFamily="34" charset="0"/>
                <a:ea typeface="Calibri" pitchFamily="34" charset="0"/>
                <a:cs typeface="B Traffic" pitchFamily="2" charset="-78"/>
              </a:rPr>
              <a:t>   3- نظريه بروكراسي (ماكس وبر) </a:t>
            </a:r>
            <a:endParaRPr lang="fa-IR" sz="2800" dirty="0"/>
          </a:p>
        </p:txBody>
      </p:sp>
      <p:sp>
        <p:nvSpPr>
          <p:cNvPr id="9" name="Rectangle 3"/>
          <p:cNvSpPr>
            <a:spLocks noChangeArrowheads="1"/>
          </p:cNvSpPr>
          <p:nvPr/>
        </p:nvSpPr>
        <p:spPr bwMode="auto">
          <a:xfrm rot="16200000">
            <a:off x="-1799057" y="2256256"/>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13" name="Left Arrow 12"/>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8129">
                                            <p:txEl>
                                              <p:pRg st="0" end="0"/>
                                            </p:txEl>
                                          </p:spTgt>
                                        </p:tgtEl>
                                        <p:attrNameLst>
                                          <p:attrName>style.visibility</p:attrName>
                                        </p:attrNameLst>
                                      </p:cBhvr>
                                      <p:to>
                                        <p:strVal val="visible"/>
                                      </p:to>
                                    </p:set>
                                    <p:anim calcmode="lin" valueType="num">
                                      <p:cBhvr additive="base">
                                        <p:cTn id="7" dur="500" fill="hold"/>
                                        <p:tgtEl>
                                          <p:spTgt spid="4812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812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anim calcmode="lin" valueType="num">
                                      <p:cBhvr additive="base">
                                        <p:cTn id="19"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xEl>
                                              <p:pRg st="0" end="0"/>
                                            </p:txEl>
                                          </p:spTgt>
                                        </p:tgtEl>
                                        <p:attrNameLst>
                                          <p:attrName>style.visibility</p:attrName>
                                        </p:attrNameLst>
                                      </p:cBhvr>
                                      <p:to>
                                        <p:strVal val="visible"/>
                                      </p:to>
                                    </p:set>
                                    <p:anim calcmode="lin" valueType="num">
                                      <p:cBhvr additive="base">
                                        <p:cTn id="25"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29" grpId="0" build="p"/>
      <p:bldP spid="10" grpId="0" build="p"/>
      <p:bldP spid="11" grpId="0" build="p"/>
      <p:bldP spid="12"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990600" y="0"/>
            <a:ext cx="8153400" cy="6858000"/>
          </a:xfrm>
        </p:spPr>
        <p:txBody>
          <a:bodyPr>
            <a:normAutofit/>
          </a:bodyPr>
          <a:lstStyle/>
          <a:p>
            <a:pPr algn="r" rtl="1" eaLnBrk="1" hangingPunct="1">
              <a:buFont typeface="Wingdings 3" pitchFamily="18" charset="2"/>
              <a:buNone/>
            </a:pPr>
            <a:endParaRPr lang="fa-IR" sz="3200" dirty="0" smtClean="0">
              <a:solidFill>
                <a:srgbClr val="66FF33"/>
              </a:solidFill>
            </a:endParaRPr>
          </a:p>
          <a:p>
            <a:pPr algn="r" rtl="1" eaLnBrk="1" hangingPunct="1">
              <a:buFont typeface="Wingdings 3" pitchFamily="18" charset="2"/>
              <a:buNone/>
            </a:pPr>
            <a:r>
              <a:rPr lang="fa-IR" sz="3200" b="1" dirty="0" smtClean="0">
                <a:solidFill>
                  <a:srgbClr val="7030A0"/>
                </a:solidFill>
                <a:cs typeface="B Traffic" pitchFamily="2" charset="-78"/>
              </a:rPr>
              <a:t>مكتب كلاسيك : </a:t>
            </a:r>
          </a:p>
          <a:p>
            <a:pPr algn="r" rtl="1" eaLnBrk="1" hangingPunct="1">
              <a:buFont typeface="Wingdings 3" pitchFamily="18" charset="2"/>
              <a:buNone/>
            </a:pPr>
            <a:r>
              <a:rPr lang="fa-IR" sz="2400" b="1" dirty="0" smtClean="0">
                <a:cs typeface="B Traffic" pitchFamily="2" charset="-78"/>
              </a:rPr>
              <a:t>تیلور ، مکتب کلاسیک را پایه گذاری کرد ونظریه او به این صورت بود که  </a:t>
            </a:r>
          </a:p>
          <a:p>
            <a:pPr algn="r" rtl="1" eaLnBrk="1" hangingPunct="1">
              <a:buFont typeface="Wingdings 3" pitchFamily="18" charset="2"/>
              <a:buNone/>
            </a:pPr>
            <a:endParaRPr lang="en-US" sz="2400" dirty="0" smtClean="0"/>
          </a:p>
          <a:p>
            <a:pPr algn="r" rtl="1" eaLnBrk="1" hangingPunct="1">
              <a:buFont typeface="Wingdings 3" pitchFamily="18" charset="2"/>
              <a:buNone/>
            </a:pPr>
            <a:endParaRPr lang="en-US" sz="2400" dirty="0" smtClean="0"/>
          </a:p>
          <a:p>
            <a:pPr algn="r" rtl="1" eaLnBrk="1" hangingPunct="1">
              <a:buFont typeface="Wingdings 3" pitchFamily="18" charset="2"/>
              <a:buNone/>
            </a:pPr>
            <a:endParaRPr lang="en-US" sz="2400" dirty="0" smtClean="0"/>
          </a:p>
          <a:p>
            <a:pPr algn="r" rtl="1" eaLnBrk="1" hangingPunct="1">
              <a:buFont typeface="Wingdings 3" pitchFamily="18" charset="2"/>
              <a:buNone/>
            </a:pPr>
            <a:endParaRPr lang="en-US" sz="2400" dirty="0" smtClean="0"/>
          </a:p>
          <a:p>
            <a:pPr algn="r" rtl="1" eaLnBrk="1" hangingPunct="1">
              <a:buFont typeface="Wingdings 3" pitchFamily="18" charset="2"/>
              <a:buNone/>
            </a:pPr>
            <a:endParaRPr lang="fa-IR" sz="2400" dirty="0" smtClean="0"/>
          </a:p>
          <a:p>
            <a:pPr algn="r" rtl="1" eaLnBrk="1" hangingPunct="1">
              <a:buFont typeface="Wingdings 3" pitchFamily="18" charset="2"/>
              <a:buNone/>
            </a:pPr>
            <a:endParaRPr lang="fa-IR" sz="2400" dirty="0" smtClean="0"/>
          </a:p>
          <a:p>
            <a:pPr algn="r" rtl="1" eaLnBrk="1" hangingPunct="1">
              <a:buFont typeface="Wingdings 3" pitchFamily="18" charset="2"/>
              <a:buNone/>
            </a:pPr>
            <a:r>
              <a:rPr lang="fa-IR" sz="2400" b="1" dirty="0" smtClean="0">
                <a:cs typeface="B Traffic" pitchFamily="2" charset="-78"/>
              </a:rPr>
              <a:t>همان طور که برای ماشین هزینه می شود تا در دراز مدت کار کند برای انسان نیز  هزینه کنیم تا انگیزه آن از بین نرود .  </a:t>
            </a:r>
          </a:p>
          <a:p>
            <a:pPr algn="r" rtl="1" eaLnBrk="1" hangingPunct="1">
              <a:buFont typeface="Wingdings 3" pitchFamily="18" charset="2"/>
              <a:buNone/>
            </a:pPr>
            <a:r>
              <a:rPr lang="fa-IR" sz="2400" b="1" dirty="0" smtClean="0">
                <a:cs typeface="B Traffic" pitchFamily="2" charset="-78"/>
              </a:rPr>
              <a:t>وی نیازهای اولیه وثانویه را تا حد امکان تامین کرد ولی نیازهای روحی را لازم نمی دانست .</a:t>
            </a:r>
            <a:endParaRPr lang="en-US" sz="2400" b="1" dirty="0" smtClean="0">
              <a:cs typeface="B Traffic" pitchFamily="2" charset="-78"/>
            </a:endParaRPr>
          </a:p>
          <a:p>
            <a:pPr algn="r" rtl="1" eaLnBrk="1" hangingPunct="1">
              <a:buFont typeface="Wingdings 3" pitchFamily="18" charset="2"/>
              <a:buNone/>
            </a:pPr>
            <a:endParaRPr lang="en-US" sz="2400" b="1" dirty="0" smtClean="0">
              <a:cs typeface="B Nazanin" pitchFamily="2" charset="-78"/>
            </a:endParaRPr>
          </a:p>
          <a:p>
            <a:pPr algn="r" rtl="1" eaLnBrk="1" hangingPunct="1">
              <a:buFont typeface="Wingdings 3" pitchFamily="18" charset="2"/>
              <a:buNone/>
            </a:pPr>
            <a:endParaRPr lang="en-US" sz="2400" dirty="0" smtClean="0">
              <a:cs typeface="B Zar" pitchFamily="2" charset="-78"/>
            </a:endParaRPr>
          </a:p>
          <a:p>
            <a:pPr eaLnBrk="1" hangingPunct="1"/>
            <a:endParaRPr lang="en-US" dirty="0" smtClean="0"/>
          </a:p>
        </p:txBody>
      </p:sp>
      <p:graphicFrame>
        <p:nvGraphicFramePr>
          <p:cNvPr id="8" name="Diagram 7"/>
          <p:cNvGraphicFramePr/>
          <p:nvPr/>
        </p:nvGraphicFramePr>
        <p:xfrm>
          <a:off x="1143000" y="1981200"/>
          <a:ext cx="1905000" cy="205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qual 4"/>
          <p:cNvSpPr/>
          <p:nvPr/>
        </p:nvSpPr>
        <p:spPr>
          <a:xfrm>
            <a:off x="3200400" y="2286000"/>
            <a:ext cx="1905000" cy="1295400"/>
          </a:xfrm>
          <a:prstGeom prst="mathEqual">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7030A0"/>
              </a:solidFill>
            </a:endParaRPr>
          </a:p>
        </p:txBody>
      </p:sp>
      <p:graphicFrame>
        <p:nvGraphicFramePr>
          <p:cNvPr id="9" name="Diagram 8"/>
          <p:cNvGraphicFramePr/>
          <p:nvPr/>
        </p:nvGraphicFramePr>
        <p:xfrm>
          <a:off x="5334000" y="1981200"/>
          <a:ext cx="1828800" cy="19812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0" name="Rectangle 3"/>
          <p:cNvSpPr>
            <a:spLocks noChangeArrowheads="1"/>
          </p:cNvSpPr>
          <p:nvPr/>
        </p:nvSpPr>
        <p:spPr bwMode="auto">
          <a:xfrm rot="16200000">
            <a:off x="-1799057" y="2256256"/>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11" name="Left Arrow 10"/>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graphicEl>
                                              <a:dgm id="{580A0BAB-F27D-4D75-90FC-EE66854FF5AB}"/>
                                            </p:graphicEl>
                                          </p:spTgt>
                                        </p:tgtEl>
                                        <p:attrNameLst>
                                          <p:attrName>style.visibility</p:attrName>
                                        </p:attrNameLst>
                                      </p:cBhvr>
                                      <p:to>
                                        <p:strVal val="visible"/>
                                      </p:to>
                                    </p:set>
                                    <p:anim calcmode="lin" valueType="num">
                                      <p:cBhvr additive="base">
                                        <p:cTn id="13" dur="500" fill="hold"/>
                                        <p:tgtEl>
                                          <p:spTgt spid="8">
                                            <p:graphicEl>
                                              <a:dgm id="{580A0BAB-F27D-4D75-90FC-EE66854FF5AB}"/>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graphicEl>
                                              <a:dgm id="{580A0BAB-F27D-4D75-90FC-EE66854FF5AB}"/>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graphicEl>
                                              <a:dgm id="{AD21C708-0AD6-419C-A23F-2BBE63209663}"/>
                                            </p:graphicEl>
                                          </p:spTgt>
                                        </p:tgtEl>
                                        <p:attrNameLst>
                                          <p:attrName>style.visibility</p:attrName>
                                        </p:attrNameLst>
                                      </p:cBhvr>
                                      <p:to>
                                        <p:strVal val="visible"/>
                                      </p:to>
                                    </p:set>
                                    <p:anim calcmode="lin" valueType="num">
                                      <p:cBhvr additive="base">
                                        <p:cTn id="19" dur="500" fill="hold"/>
                                        <p:tgtEl>
                                          <p:spTgt spid="9">
                                            <p:graphicEl>
                                              <a:dgm id="{AD21C708-0AD6-419C-A23F-2BBE63209663}"/>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graphicEl>
                                              <a:dgm id="{AD21C708-0AD6-419C-A23F-2BBE63209663}"/>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338">
                                            <p:txEl>
                                              <p:pRg st="1" end="1"/>
                                            </p:txEl>
                                          </p:spTgt>
                                        </p:tgtEl>
                                        <p:attrNameLst>
                                          <p:attrName>style.visibility</p:attrName>
                                        </p:attrNameLst>
                                      </p:cBhvr>
                                      <p:to>
                                        <p:strVal val="visible"/>
                                      </p:to>
                                    </p:set>
                                    <p:anim calcmode="lin" valueType="num">
                                      <p:cBhvr additive="base">
                                        <p:cTn id="25" dur="5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3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338">
                                            <p:txEl>
                                              <p:pRg st="2" end="2"/>
                                            </p:txEl>
                                          </p:spTgt>
                                        </p:tgtEl>
                                        <p:attrNameLst>
                                          <p:attrName>style.visibility</p:attrName>
                                        </p:attrNameLst>
                                      </p:cBhvr>
                                      <p:to>
                                        <p:strVal val="visible"/>
                                      </p:to>
                                    </p:set>
                                    <p:anim calcmode="lin" valueType="num">
                                      <p:cBhvr additive="base">
                                        <p:cTn id="31" dur="500" fill="hold"/>
                                        <p:tgtEl>
                                          <p:spTgt spid="14338">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33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338">
                                            <p:txEl>
                                              <p:pRg st="9" end="9"/>
                                            </p:txEl>
                                          </p:spTgt>
                                        </p:tgtEl>
                                        <p:attrNameLst>
                                          <p:attrName>style.visibility</p:attrName>
                                        </p:attrNameLst>
                                      </p:cBhvr>
                                      <p:to>
                                        <p:strVal val="visible"/>
                                      </p:to>
                                    </p:set>
                                    <p:anim calcmode="lin" valueType="num">
                                      <p:cBhvr additive="base">
                                        <p:cTn id="37" dur="500" fill="hold"/>
                                        <p:tgtEl>
                                          <p:spTgt spid="14338">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338">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338">
                                            <p:txEl>
                                              <p:pRg st="10" end="10"/>
                                            </p:txEl>
                                          </p:spTgt>
                                        </p:tgtEl>
                                        <p:attrNameLst>
                                          <p:attrName>style.visibility</p:attrName>
                                        </p:attrNameLst>
                                      </p:cBhvr>
                                      <p:to>
                                        <p:strVal val="visible"/>
                                      </p:to>
                                    </p:set>
                                    <p:anim calcmode="lin" valueType="num">
                                      <p:cBhvr additive="base">
                                        <p:cTn id="43" dur="500" fill="hold"/>
                                        <p:tgtEl>
                                          <p:spTgt spid="14338">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338">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Graphic spid="8" grpId="0">
        <p:bldSub>
          <a:bldDgm bld="one"/>
        </p:bldSub>
      </p:bldGraphic>
      <p:bldP spid="5" grpId="0" animBg="1"/>
      <p:bldGraphic spid="9" grpId="0">
        <p:bldSub>
          <a:bldDgm bld="one"/>
        </p:bldSub>
      </p:bldGraphic>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066800" y="1447800"/>
            <a:ext cx="7924800" cy="5693866"/>
          </a:xfrm>
          <a:prstGeom prst="rect">
            <a:avLst/>
          </a:prstGeom>
        </p:spPr>
        <p:txBody>
          <a:bodyPr wrap="square">
            <a:spAutoFit/>
          </a:bodyPr>
          <a:lstStyle/>
          <a:p>
            <a:pPr algn="r" rtl="1">
              <a:buFont typeface="Wingdings" pitchFamily="2" charset="2"/>
              <a:buChar char="v"/>
            </a:pPr>
            <a:r>
              <a:rPr lang="fa-IR" sz="2800" b="1" dirty="0" smtClean="0">
                <a:solidFill>
                  <a:srgbClr val="0070C0"/>
                </a:solidFill>
                <a:cs typeface="B Traffic" pitchFamily="2" charset="-78"/>
              </a:rPr>
              <a:t> تلقی انسان بعنوان موجودی مکانیکی و ماشینی مکتب کلاسیک یا سنتی را بوجود آورد . </a:t>
            </a:r>
          </a:p>
          <a:p>
            <a:pPr algn="r" rtl="1"/>
            <a:r>
              <a:rPr lang="fa-IR" sz="2800" b="1" dirty="0" smtClean="0">
                <a:solidFill>
                  <a:srgbClr val="0070C0"/>
                </a:solidFill>
                <a:cs typeface="B Traffic" pitchFamily="2" charset="-78"/>
              </a:rPr>
              <a:t> انسان ابزاری است در خدمت هدفهای سازمان </a:t>
            </a:r>
          </a:p>
          <a:p>
            <a:pPr algn="r" rtl="1"/>
            <a:endParaRPr lang="fa-IR" sz="2800" b="1" dirty="0" smtClean="0">
              <a:solidFill>
                <a:schemeClr val="accent2">
                  <a:lumMod val="20000"/>
                  <a:lumOff val="80000"/>
                </a:schemeClr>
              </a:solidFill>
              <a:cs typeface="B Traffic" pitchFamily="2" charset="-78"/>
            </a:endParaRPr>
          </a:p>
          <a:p>
            <a:pPr algn="r" rtl="1"/>
            <a:r>
              <a:rPr lang="fa-IR" sz="2800" b="1" dirty="0" smtClean="0">
                <a:solidFill>
                  <a:schemeClr val="accent2">
                    <a:lumMod val="20000"/>
                    <a:lumOff val="80000"/>
                  </a:schemeClr>
                </a:solidFill>
                <a:cs typeface="B Traffic" pitchFamily="2" charset="-78"/>
              </a:rPr>
              <a:t> </a:t>
            </a:r>
            <a:r>
              <a:rPr lang="fa-IR" sz="2800" b="1" dirty="0" smtClean="0">
                <a:solidFill>
                  <a:srgbClr val="FF0000"/>
                </a:solidFill>
                <a:cs typeface="B Traffic" pitchFamily="2" charset="-78"/>
              </a:rPr>
              <a:t>اندیشه های نظریه کلاسیک عبارتند از : </a:t>
            </a:r>
          </a:p>
          <a:p>
            <a:pPr algn="r" rtl="1">
              <a:buFont typeface="Wingdings" pitchFamily="2" charset="2"/>
              <a:buChar char="v"/>
            </a:pPr>
            <a:r>
              <a:rPr lang="fa-IR" sz="2800" b="1" dirty="0" smtClean="0">
                <a:solidFill>
                  <a:srgbClr val="0070C0"/>
                </a:solidFill>
                <a:cs typeface="B Traffic" pitchFamily="2" charset="-78"/>
              </a:rPr>
              <a:t> دسته اول : اندیشه هایی که مبنای تجربی و عملیاتی دارندو تحت عنوان مدیریت علمی شناخته شده است </a:t>
            </a:r>
          </a:p>
          <a:p>
            <a:pPr algn="r" rtl="1"/>
            <a:r>
              <a:rPr lang="fa-IR" sz="2800" b="1" dirty="0" smtClean="0">
                <a:solidFill>
                  <a:schemeClr val="accent2">
                    <a:lumMod val="20000"/>
                    <a:lumOff val="80000"/>
                  </a:schemeClr>
                </a:solidFill>
                <a:cs typeface="B Traffic" pitchFamily="2" charset="-78"/>
              </a:rPr>
              <a:t> </a:t>
            </a:r>
          </a:p>
          <a:p>
            <a:pPr algn="r" rtl="1">
              <a:buFont typeface="Wingdings" pitchFamily="2" charset="2"/>
              <a:buChar char="v"/>
            </a:pPr>
            <a:r>
              <a:rPr lang="fa-IR" sz="2800" b="1" dirty="0" smtClean="0">
                <a:solidFill>
                  <a:srgbClr val="00B050"/>
                </a:solidFill>
                <a:cs typeface="B Traffic" pitchFamily="2" charset="-78"/>
              </a:rPr>
              <a:t>دسته دوم : اندیشه هایی است که مبنای اداری و سازمانی دارد که اعلب مدیران اجرایی ، دولتی و سیاستمداران آن را توصیه نموده اند که تحت عنوان مدیریت اداری و مدیریت بروکراسی شناخته شده است .    </a:t>
            </a:r>
            <a:endParaRPr lang="fa-IR" sz="2800" b="1" dirty="0">
              <a:solidFill>
                <a:srgbClr val="00B050"/>
              </a:solidFill>
              <a:cs typeface="B Traffic" pitchFamily="2" charset="-78"/>
            </a:endParaRPr>
          </a:p>
        </p:txBody>
      </p:sp>
      <p:sp>
        <p:nvSpPr>
          <p:cNvPr id="9" name="Rectangle 8"/>
          <p:cNvSpPr/>
          <p:nvPr/>
        </p:nvSpPr>
        <p:spPr>
          <a:xfrm>
            <a:off x="2895600" y="228600"/>
            <a:ext cx="4599627" cy="707886"/>
          </a:xfrm>
          <a:prstGeom prst="rect">
            <a:avLst/>
          </a:prstGeom>
        </p:spPr>
        <p:txBody>
          <a:bodyPr wrap="square">
            <a:spAutoFit/>
          </a:bodyPr>
          <a:lstStyle/>
          <a:p>
            <a:r>
              <a:rPr lang="fa-IR" sz="4000" b="1" dirty="0" smtClean="0">
                <a:solidFill>
                  <a:srgbClr val="C00000"/>
                </a:solidFill>
                <a:cs typeface="B Traffic" pitchFamily="2" charset="-78"/>
              </a:rPr>
              <a:t>نظریه کلاسیک</a:t>
            </a:r>
            <a:endParaRPr lang="en-US" sz="4000" b="1" dirty="0">
              <a:solidFill>
                <a:srgbClr val="C00000"/>
              </a:solidFill>
              <a:cs typeface="B Traffic" pitchFamily="2" charset="-78"/>
            </a:endParaRPr>
          </a:p>
        </p:txBody>
      </p:sp>
      <p:sp>
        <p:nvSpPr>
          <p:cNvPr id="4" name="Rectangle 3"/>
          <p:cNvSpPr>
            <a:spLocks noChangeArrowheads="1"/>
          </p:cNvSpPr>
          <p:nvPr/>
        </p:nvSpPr>
        <p:spPr bwMode="auto">
          <a:xfrm rot="16200000">
            <a:off x="-1799057" y="2256256"/>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5" name="Left Arrow 4"/>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 calcmode="lin" valueType="num">
                                      <p:cBhvr additive="base">
                                        <p:cTn id="19"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anim calcmode="lin" valueType="num">
                                      <p:cBhvr additive="base">
                                        <p:cTn id="25"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 calcmode="lin" valueType="num">
                                      <p:cBhvr additive="base">
                                        <p:cTn id="31"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 calcmode="lin" valueType="num">
                                      <p:cBhvr additive="base">
                                        <p:cTn id="37"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014852" y="228600"/>
            <a:ext cx="8129148" cy="707886"/>
          </a:xfrm>
          <a:prstGeom prst="rect">
            <a:avLst/>
          </a:prstGeom>
        </p:spPr>
        <p:txBody>
          <a:bodyPr wrap="none">
            <a:spAutoFit/>
          </a:bodyPr>
          <a:lstStyle/>
          <a:p>
            <a:r>
              <a:rPr lang="fa-IR" sz="4000" b="1" dirty="0" smtClean="0">
                <a:solidFill>
                  <a:srgbClr val="C00000"/>
                </a:solidFill>
                <a:cs typeface="B Traffic" pitchFamily="2" charset="-78"/>
              </a:rPr>
              <a:t> مدیریت علمی ( فردریک وینسلو تیلور )</a:t>
            </a:r>
            <a:endParaRPr lang="en-US" sz="4000" b="1" dirty="0">
              <a:solidFill>
                <a:srgbClr val="C00000"/>
              </a:solidFill>
              <a:cs typeface="B Traffic" pitchFamily="2" charset="-78"/>
            </a:endParaRPr>
          </a:p>
        </p:txBody>
      </p:sp>
      <p:sp>
        <p:nvSpPr>
          <p:cNvPr id="8" name="Rectangle 7"/>
          <p:cNvSpPr/>
          <p:nvPr/>
        </p:nvSpPr>
        <p:spPr>
          <a:xfrm>
            <a:off x="990600" y="914401"/>
            <a:ext cx="8153400" cy="4708981"/>
          </a:xfrm>
          <a:prstGeom prst="rect">
            <a:avLst/>
          </a:prstGeom>
        </p:spPr>
        <p:txBody>
          <a:bodyPr wrap="square">
            <a:spAutoFit/>
          </a:bodyPr>
          <a:lstStyle/>
          <a:p>
            <a:pPr algn="r" rtl="1">
              <a:buFont typeface="Wingdings" pitchFamily="2" charset="2"/>
              <a:buChar char="q"/>
            </a:pPr>
            <a:r>
              <a:rPr lang="fa-IR" sz="2000" b="1" dirty="0" smtClean="0">
                <a:solidFill>
                  <a:schemeClr val="tx1">
                    <a:lumMod val="95000"/>
                  </a:schemeClr>
                </a:solidFill>
                <a:cs typeface="B Traffic" pitchFamily="2" charset="-78"/>
              </a:rPr>
              <a:t> هدف این نظریه تعریف جنبه های مختلف </a:t>
            </a:r>
            <a:r>
              <a:rPr lang="fa-IR" sz="2000" b="1" dirty="0" smtClean="0">
                <a:solidFill>
                  <a:srgbClr val="0070C0"/>
                </a:solidFill>
                <a:cs typeface="B Traffic" pitchFamily="2" charset="-78"/>
              </a:rPr>
              <a:t>رابطه میان ماشین و کارگر </a:t>
            </a:r>
            <a:r>
              <a:rPr lang="fa-IR" sz="2000" b="1" dirty="0" smtClean="0">
                <a:solidFill>
                  <a:schemeClr val="tx1">
                    <a:lumMod val="95000"/>
                  </a:schemeClr>
                </a:solidFill>
                <a:cs typeface="B Traffic" pitchFamily="2" charset="-78"/>
              </a:rPr>
              <a:t>بود</a:t>
            </a:r>
          </a:p>
          <a:p>
            <a:pPr algn="r" rtl="1">
              <a:buFont typeface="Wingdings" pitchFamily="2" charset="2"/>
              <a:buChar char="q"/>
            </a:pPr>
            <a:endParaRPr lang="fa-IR" sz="2000" b="1" dirty="0" smtClean="0">
              <a:solidFill>
                <a:schemeClr val="tx1">
                  <a:lumMod val="95000"/>
                </a:schemeClr>
              </a:solidFill>
              <a:cs typeface="B Traffic" pitchFamily="2" charset="-78"/>
            </a:endParaRPr>
          </a:p>
          <a:p>
            <a:pPr algn="r" rtl="1">
              <a:buFont typeface="Wingdings" pitchFamily="2" charset="2"/>
              <a:buChar char="q"/>
            </a:pPr>
            <a:r>
              <a:rPr lang="fa-IR" sz="2000" b="1" dirty="0" smtClean="0">
                <a:solidFill>
                  <a:schemeClr val="tx1">
                    <a:lumMod val="95000"/>
                  </a:schemeClr>
                </a:solidFill>
                <a:cs typeface="B Traffic" pitchFamily="2" charset="-78"/>
              </a:rPr>
              <a:t>مچموعه ای از مشاغل کارکری را تحلیل و از نظر زمانی اندازه گیری نمود و ابزارهای کار را نیز مطالعه کرد ، انگیزه کارکنان و نوع سر پرستی آنها را مورد </a:t>
            </a:r>
          </a:p>
          <a:p>
            <a:pPr algn="r" rtl="1"/>
            <a:r>
              <a:rPr lang="fa-IR" sz="2000" b="1" dirty="0" smtClean="0">
                <a:solidFill>
                  <a:schemeClr val="tx1">
                    <a:lumMod val="95000"/>
                  </a:schemeClr>
                </a:solidFill>
                <a:cs typeface="B Traffic" pitchFamily="2" charset="-78"/>
              </a:rPr>
              <a:t>توجه قرار داد تا بتواند برای اجرای هر کار بهترین روش را تعیین کند . </a:t>
            </a:r>
          </a:p>
          <a:p>
            <a:pPr algn="r" rtl="1">
              <a:buFont typeface="Wingdings" pitchFamily="2" charset="2"/>
              <a:buChar char="q"/>
            </a:pPr>
            <a:endParaRPr lang="fa-IR" sz="2000" b="1" dirty="0" smtClean="0">
              <a:solidFill>
                <a:schemeClr val="tx1">
                  <a:lumMod val="95000"/>
                </a:schemeClr>
              </a:solidFill>
              <a:cs typeface="B Traffic" pitchFamily="2" charset="-78"/>
            </a:endParaRPr>
          </a:p>
          <a:p>
            <a:pPr algn="r" rtl="1">
              <a:buFont typeface="Wingdings" pitchFamily="2" charset="2"/>
              <a:buChar char="v"/>
            </a:pPr>
            <a:r>
              <a:rPr lang="fa-IR" sz="2000" b="1" dirty="0" smtClean="0">
                <a:cs typeface="B Traffic" pitchFamily="2" charset="-78"/>
              </a:rPr>
              <a:t> </a:t>
            </a:r>
            <a:r>
              <a:rPr lang="fa-IR" sz="2000" b="1" dirty="0" smtClean="0">
                <a:solidFill>
                  <a:srgbClr val="FF0000"/>
                </a:solidFill>
                <a:cs typeface="B Traffic" pitchFamily="2" charset="-78"/>
              </a:rPr>
              <a:t>چهار اصل به عنوان ملاک و معیار مدیریت علمی معرفی کرد</a:t>
            </a:r>
            <a:r>
              <a:rPr lang="fa-IR" sz="2000" b="1" dirty="0" smtClean="0">
                <a:cs typeface="B Traffic" pitchFamily="2" charset="-78"/>
              </a:rPr>
              <a:t> : </a:t>
            </a:r>
          </a:p>
          <a:p>
            <a:pPr algn="r" rtl="1">
              <a:buFont typeface="Wingdings" pitchFamily="2" charset="2"/>
              <a:buChar char="v"/>
            </a:pPr>
            <a:endParaRPr lang="fa-IR" sz="2000" b="1" dirty="0" smtClean="0">
              <a:solidFill>
                <a:srgbClr val="FF0000"/>
              </a:solidFill>
              <a:cs typeface="B Traffic" pitchFamily="2" charset="-78"/>
            </a:endParaRPr>
          </a:p>
          <a:p>
            <a:pPr algn="r" rtl="1">
              <a:buFont typeface="Courier New" pitchFamily="49" charset="0"/>
              <a:buChar char="o"/>
            </a:pPr>
            <a:r>
              <a:rPr lang="fa-IR" sz="2000" b="1" dirty="0" smtClean="0">
                <a:solidFill>
                  <a:schemeClr val="bg1"/>
                </a:solidFill>
                <a:cs typeface="B Traffic" pitchFamily="2" charset="-78"/>
              </a:rPr>
              <a:t> </a:t>
            </a:r>
            <a:r>
              <a:rPr lang="fa-IR" sz="2000" b="1" dirty="0" smtClean="0">
                <a:solidFill>
                  <a:srgbClr val="0070C0"/>
                </a:solidFill>
                <a:cs typeface="B Traffic" pitchFamily="2" charset="-78"/>
              </a:rPr>
              <a:t>آ- استفاده از روش علمی برای انجام هر جزء تشکیل دهنده کار</a:t>
            </a:r>
          </a:p>
          <a:p>
            <a:pPr algn="r" rtl="1">
              <a:buFont typeface="Wingdings" pitchFamily="2" charset="2"/>
              <a:buChar char="Ø"/>
            </a:pPr>
            <a:endParaRPr lang="fa-IR" sz="2000" b="1" dirty="0" smtClean="0">
              <a:solidFill>
                <a:srgbClr val="0070C0"/>
              </a:solidFill>
              <a:cs typeface="B Traffic" pitchFamily="2" charset="-78"/>
            </a:endParaRPr>
          </a:p>
          <a:p>
            <a:pPr algn="r" rtl="1">
              <a:buFont typeface="Courier New" pitchFamily="49" charset="0"/>
              <a:buChar char="o"/>
            </a:pPr>
            <a:r>
              <a:rPr lang="fa-IR" sz="2000" b="1" dirty="0" smtClean="0">
                <a:solidFill>
                  <a:srgbClr val="0070C0"/>
                </a:solidFill>
                <a:cs typeface="B Traffic" pitchFamily="2" charset="-78"/>
              </a:rPr>
              <a:t> ب- انتخاب کارکنان بر اساس شایستگی و ضوابط علمی و آموزش و تربیت آنان</a:t>
            </a:r>
          </a:p>
          <a:p>
            <a:pPr algn="r" rtl="1"/>
            <a:r>
              <a:rPr lang="fa-IR" sz="2000" b="1" dirty="0" smtClean="0">
                <a:solidFill>
                  <a:srgbClr val="0070C0"/>
                </a:solidFill>
                <a:cs typeface="B Traffic" pitchFamily="2" charset="-78"/>
              </a:rPr>
              <a:t> </a:t>
            </a:r>
          </a:p>
          <a:p>
            <a:pPr algn="r" rtl="1">
              <a:buFont typeface="Courier New" pitchFamily="49" charset="0"/>
              <a:buChar char="o"/>
            </a:pPr>
            <a:r>
              <a:rPr lang="fa-IR" sz="2000" b="1" dirty="0" smtClean="0">
                <a:solidFill>
                  <a:srgbClr val="0070C0"/>
                </a:solidFill>
                <a:cs typeface="B Traffic" pitchFamily="2" charset="-78"/>
              </a:rPr>
              <a:t> پ- ایجاد انگیزه از طریق پاداش مالی </a:t>
            </a:r>
          </a:p>
          <a:p>
            <a:pPr algn="r" rtl="1">
              <a:buFont typeface="Wingdings" pitchFamily="2" charset="2"/>
              <a:buChar char="Ø"/>
            </a:pPr>
            <a:endParaRPr lang="fa-IR" sz="2000" b="1" dirty="0" smtClean="0">
              <a:solidFill>
                <a:srgbClr val="0070C0"/>
              </a:solidFill>
              <a:cs typeface="B Traffic" pitchFamily="2" charset="-78"/>
            </a:endParaRPr>
          </a:p>
          <a:p>
            <a:pPr algn="r" rtl="1">
              <a:buFont typeface="Courier New" pitchFamily="49" charset="0"/>
              <a:buChar char="o"/>
            </a:pPr>
            <a:r>
              <a:rPr lang="fa-IR" sz="2000" b="1" dirty="0" smtClean="0">
                <a:solidFill>
                  <a:srgbClr val="0070C0"/>
                </a:solidFill>
                <a:cs typeface="B Traffic" pitchFamily="2" charset="-78"/>
              </a:rPr>
              <a:t> ت- همکاری صمیمانه مدیر با کارکنان و تقسیم کار و مسئولیت بین آنان </a:t>
            </a:r>
            <a:endParaRPr lang="fa-IR" sz="2000" b="1" dirty="0">
              <a:solidFill>
                <a:srgbClr val="0070C0"/>
              </a:solidFill>
              <a:cs typeface="B Traffic" pitchFamily="2" charset="-78"/>
            </a:endParaRPr>
          </a:p>
        </p:txBody>
      </p:sp>
      <p:sp>
        <p:nvSpPr>
          <p:cNvPr id="4" name="Rectangle 3"/>
          <p:cNvSpPr>
            <a:spLocks noChangeArrowheads="1"/>
          </p:cNvSpPr>
          <p:nvPr/>
        </p:nvSpPr>
        <p:spPr bwMode="auto">
          <a:xfrm rot="16200000">
            <a:off x="-1799057" y="2256256"/>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5" name="Left Arrow 4"/>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 calcmode="lin" valueType="num">
                                      <p:cBhvr additive="base">
                                        <p:cTn id="13"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 calcmode="lin" valueType="num">
                                      <p:cBhvr additive="base">
                                        <p:cTn id="19"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xEl>
                                              <p:pRg st="5" end="5"/>
                                            </p:txEl>
                                          </p:spTgt>
                                        </p:tgtEl>
                                        <p:attrNameLst>
                                          <p:attrName>style.visibility</p:attrName>
                                        </p:attrNameLst>
                                      </p:cBhvr>
                                      <p:to>
                                        <p:strVal val="visible"/>
                                      </p:to>
                                    </p:set>
                                    <p:anim calcmode="lin" valueType="num">
                                      <p:cBhvr additive="base">
                                        <p:cTn id="25"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xEl>
                                              <p:pRg st="7" end="7"/>
                                            </p:txEl>
                                          </p:spTgt>
                                        </p:tgtEl>
                                        <p:attrNameLst>
                                          <p:attrName>style.visibility</p:attrName>
                                        </p:attrNameLst>
                                      </p:cBhvr>
                                      <p:to>
                                        <p:strVal val="visible"/>
                                      </p:to>
                                    </p:set>
                                    <p:anim calcmode="lin" valueType="num">
                                      <p:cBhvr additive="base">
                                        <p:cTn id="31"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xEl>
                                              <p:pRg st="9" end="9"/>
                                            </p:txEl>
                                          </p:spTgt>
                                        </p:tgtEl>
                                        <p:attrNameLst>
                                          <p:attrName>style.visibility</p:attrName>
                                        </p:attrNameLst>
                                      </p:cBhvr>
                                      <p:to>
                                        <p:strVal val="visible"/>
                                      </p:to>
                                    </p:set>
                                    <p:anim calcmode="lin" valueType="num">
                                      <p:cBhvr additive="base">
                                        <p:cTn id="37" dur="500" fill="hold"/>
                                        <p:tgtEl>
                                          <p:spTgt spid="8">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xEl>
                                              <p:pRg st="10" end="10"/>
                                            </p:txEl>
                                          </p:spTgt>
                                        </p:tgtEl>
                                        <p:attrNameLst>
                                          <p:attrName>style.visibility</p:attrName>
                                        </p:attrNameLst>
                                      </p:cBhvr>
                                      <p:to>
                                        <p:strVal val="visible"/>
                                      </p:to>
                                    </p:set>
                                    <p:anim calcmode="lin" valueType="num">
                                      <p:cBhvr additive="base">
                                        <p:cTn id="43" dur="500" fill="hold"/>
                                        <p:tgtEl>
                                          <p:spTgt spid="8">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
                                            <p:txEl>
                                              <p:pRg st="11" end="11"/>
                                            </p:txEl>
                                          </p:spTgt>
                                        </p:tgtEl>
                                        <p:attrNameLst>
                                          <p:attrName>style.visibility</p:attrName>
                                        </p:attrNameLst>
                                      </p:cBhvr>
                                      <p:to>
                                        <p:strVal val="visible"/>
                                      </p:to>
                                    </p:set>
                                    <p:anim calcmode="lin" valueType="num">
                                      <p:cBhvr additive="base">
                                        <p:cTn id="49" dur="500" fill="hold"/>
                                        <p:tgtEl>
                                          <p:spTgt spid="8">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
                                            <p:txEl>
                                              <p:pRg st="13" end="13"/>
                                            </p:txEl>
                                          </p:spTgt>
                                        </p:tgtEl>
                                        <p:attrNameLst>
                                          <p:attrName>style.visibility</p:attrName>
                                        </p:attrNameLst>
                                      </p:cBhvr>
                                      <p:to>
                                        <p:strVal val="visible"/>
                                      </p:to>
                                    </p:set>
                                    <p:anim calcmode="lin" valueType="num">
                                      <p:cBhvr additive="base">
                                        <p:cTn id="55" dur="500" fill="hold"/>
                                        <p:tgtEl>
                                          <p:spTgt spid="8">
                                            <p:txEl>
                                              <p:pRg st="13" end="1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1"/>
          <p:cNvSpPr>
            <a:spLocks noChangeArrowheads="1"/>
          </p:cNvSpPr>
          <p:nvPr/>
        </p:nvSpPr>
        <p:spPr bwMode="auto">
          <a:xfrm>
            <a:off x="1600200" y="838200"/>
            <a:ext cx="7098417"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rgbClr val="FF0000"/>
                </a:solidFill>
                <a:effectLst/>
                <a:latin typeface="Calibri" pitchFamily="34" charset="0"/>
                <a:ea typeface="Calibri" pitchFamily="34" charset="0"/>
                <a:cs typeface="B Traffic" pitchFamily="2" charset="-78"/>
              </a:rPr>
              <a:t>اصول بنياديني كه تيلور در برخورد علمي با مسائل مديريت</a:t>
            </a:r>
          </a:p>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rgbClr val="FF0000"/>
                </a:solidFill>
                <a:effectLst/>
                <a:latin typeface="Calibri" pitchFamily="34" charset="0"/>
                <a:ea typeface="Calibri" pitchFamily="34" charset="0"/>
                <a:cs typeface="B Traffic" pitchFamily="2" charset="-78"/>
              </a:rPr>
              <a:t> نهفته مي ديد عبارتند از : </a:t>
            </a:r>
            <a:endParaRPr kumimoji="0" lang="fa-IR" sz="2400" b="1" i="0" u="none" strike="noStrike" cap="none" normalizeH="0" baseline="0" dirty="0" smtClean="0">
              <a:ln>
                <a:noFill/>
              </a:ln>
              <a:solidFill>
                <a:srgbClr val="FF0000"/>
              </a:solidFill>
              <a:effectLst/>
              <a:latin typeface="Arial" pitchFamily="34" charset="0"/>
              <a:cs typeface="Arial" pitchFamily="34" charset="0"/>
            </a:endParaRPr>
          </a:p>
        </p:txBody>
      </p:sp>
      <p:sp>
        <p:nvSpPr>
          <p:cNvPr id="119810" name="Rectangle 2"/>
          <p:cNvSpPr>
            <a:spLocks noChangeArrowheads="1"/>
          </p:cNvSpPr>
          <p:nvPr/>
        </p:nvSpPr>
        <p:spPr bwMode="auto">
          <a:xfrm>
            <a:off x="2156272" y="1676400"/>
            <a:ext cx="6067687"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1-جايگزيني اصول علمي بجاي محاسبات سرانگشتي</a:t>
            </a:r>
            <a:endParaRPr kumimoji="0" lang="fa-IR"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1066800" y="2362200"/>
            <a:ext cx="7391400" cy="461665"/>
          </a:xfrm>
          <a:prstGeom prst="rect">
            <a:avLst/>
          </a:prstGeom>
        </p:spPr>
        <p:txBody>
          <a:bodyPr wrap="square">
            <a:spAutoFit/>
          </a:bodyPr>
          <a:lstStyle/>
          <a:p>
            <a:pPr lvl="0" algn="justLow" rtl="1" fontAlgn="base">
              <a:spcBef>
                <a:spcPct val="0"/>
              </a:spcBef>
              <a:spcAft>
                <a:spcPct val="0"/>
              </a:spcAft>
            </a:pPr>
            <a:r>
              <a:rPr lang="fa-IR" sz="2400" b="1" dirty="0" smtClean="0">
                <a:latin typeface="Calibri" pitchFamily="34" charset="0"/>
                <a:ea typeface="Calibri" pitchFamily="34" charset="0"/>
                <a:cs typeface="B Traffic" pitchFamily="2" charset="-78"/>
              </a:rPr>
              <a:t> 2- كسب هماهنگي در فعاليت گروهي بجاي تشت در عمل </a:t>
            </a:r>
            <a:endParaRPr lang="en-US" sz="2400" b="1" dirty="0" smtClean="0">
              <a:latin typeface="Arial" pitchFamily="34" charset="0"/>
              <a:cs typeface="Arial" pitchFamily="34" charset="0"/>
            </a:endParaRPr>
          </a:p>
        </p:txBody>
      </p:sp>
      <p:sp>
        <p:nvSpPr>
          <p:cNvPr id="5" name="Rectangle 4"/>
          <p:cNvSpPr/>
          <p:nvPr/>
        </p:nvSpPr>
        <p:spPr>
          <a:xfrm>
            <a:off x="381000" y="3429000"/>
            <a:ext cx="7848600" cy="461665"/>
          </a:xfrm>
          <a:prstGeom prst="rect">
            <a:avLst/>
          </a:prstGeom>
        </p:spPr>
        <p:txBody>
          <a:bodyPr wrap="square">
            <a:spAutoFit/>
          </a:bodyPr>
          <a:lstStyle/>
          <a:p>
            <a:pPr lvl="0" algn="justLow" rtl="1" eaLnBrk="0" fontAlgn="base" hangingPunct="0">
              <a:spcBef>
                <a:spcPct val="0"/>
              </a:spcBef>
              <a:spcAft>
                <a:spcPct val="0"/>
              </a:spcAft>
            </a:pPr>
            <a:r>
              <a:rPr lang="fa-IR" sz="2400" b="1" dirty="0" smtClean="0">
                <a:latin typeface="Calibri" pitchFamily="34" charset="0"/>
                <a:ea typeface="Calibri" pitchFamily="34" charset="0"/>
                <a:cs typeface="B Traffic" pitchFamily="2" charset="-78"/>
              </a:rPr>
              <a:t>3- جلب همكاري افراد بجاي آشفتگي حاصل از فردگرايي</a:t>
            </a:r>
          </a:p>
        </p:txBody>
      </p:sp>
      <p:sp>
        <p:nvSpPr>
          <p:cNvPr id="6" name="Rectangle 5"/>
          <p:cNvSpPr/>
          <p:nvPr/>
        </p:nvSpPr>
        <p:spPr>
          <a:xfrm>
            <a:off x="2057400" y="4267200"/>
            <a:ext cx="5638800" cy="461665"/>
          </a:xfrm>
          <a:prstGeom prst="rect">
            <a:avLst/>
          </a:prstGeom>
        </p:spPr>
        <p:txBody>
          <a:bodyPr wrap="square">
            <a:spAutoFit/>
          </a:bodyPr>
          <a:lstStyle/>
          <a:p>
            <a:pPr lvl="0" algn="justLow" rtl="1" eaLnBrk="0" fontAlgn="base" hangingPunct="0">
              <a:spcBef>
                <a:spcPct val="0"/>
              </a:spcBef>
              <a:spcAft>
                <a:spcPct val="0"/>
              </a:spcAft>
            </a:pPr>
            <a:r>
              <a:rPr lang="fa-IR" sz="2400" b="1" dirty="0" smtClean="0">
                <a:latin typeface="Calibri" pitchFamily="34" charset="0"/>
                <a:ea typeface="Calibri" pitchFamily="34" charset="0"/>
                <a:cs typeface="B Traffic" pitchFamily="2" charset="-78"/>
              </a:rPr>
              <a:t> 4- كار و تلاش براي به حداكثر رساندن بازده. </a:t>
            </a:r>
            <a:endParaRPr lang="en-US" sz="2400" b="1" dirty="0" smtClean="0">
              <a:latin typeface="Arial" pitchFamily="34" charset="0"/>
              <a:cs typeface="Arial" pitchFamily="34" charset="0"/>
            </a:endParaRPr>
          </a:p>
        </p:txBody>
      </p:sp>
      <p:sp>
        <p:nvSpPr>
          <p:cNvPr id="7" name="Rectangle 6"/>
          <p:cNvSpPr/>
          <p:nvPr/>
        </p:nvSpPr>
        <p:spPr>
          <a:xfrm>
            <a:off x="1066800" y="5181600"/>
            <a:ext cx="7086600" cy="830997"/>
          </a:xfrm>
          <a:prstGeom prst="rect">
            <a:avLst/>
          </a:prstGeom>
        </p:spPr>
        <p:txBody>
          <a:bodyPr wrap="square">
            <a:spAutoFit/>
          </a:bodyPr>
          <a:lstStyle/>
          <a:p>
            <a:pPr lvl="0" algn="justLow" rtl="1" eaLnBrk="0" fontAlgn="base" hangingPunct="0">
              <a:spcBef>
                <a:spcPct val="0"/>
              </a:spcBef>
              <a:spcAft>
                <a:spcPct val="0"/>
              </a:spcAft>
            </a:pPr>
            <a:r>
              <a:rPr lang="fa-IR" sz="2400" b="1" dirty="0" smtClean="0">
                <a:latin typeface="Calibri" pitchFamily="34" charset="0"/>
                <a:ea typeface="Calibri" pitchFamily="34" charset="0"/>
                <a:cs typeface="B Traffic" pitchFamily="2" charset="-78"/>
              </a:rPr>
              <a:t>5- تلاش به منظور ارتقاي سطح رشد تمام كاركنان براي ترقي روزافزون خود و سازمان متبوعشان. </a:t>
            </a:r>
            <a:endParaRPr lang="fa-IR" sz="2400" b="1" dirty="0" smtClean="0">
              <a:latin typeface="Arial" pitchFamily="34" charset="0"/>
              <a:cs typeface="Arial" pitchFamily="34" charset="0"/>
            </a:endParaRPr>
          </a:p>
        </p:txBody>
      </p:sp>
      <p:sp>
        <p:nvSpPr>
          <p:cNvPr id="8" name="Rectangle 7"/>
          <p:cNvSpPr/>
          <p:nvPr/>
        </p:nvSpPr>
        <p:spPr>
          <a:xfrm>
            <a:off x="914400" y="0"/>
            <a:ext cx="7329251" cy="646331"/>
          </a:xfrm>
          <a:prstGeom prst="rect">
            <a:avLst/>
          </a:prstGeom>
        </p:spPr>
        <p:txBody>
          <a:bodyPr wrap="none">
            <a:spAutoFit/>
          </a:bodyPr>
          <a:lstStyle/>
          <a:p>
            <a:r>
              <a:rPr lang="fa-IR" sz="3600" b="1" dirty="0" smtClean="0">
                <a:solidFill>
                  <a:srgbClr val="C00000"/>
                </a:solidFill>
                <a:cs typeface="B Traffic" pitchFamily="2" charset="-78"/>
              </a:rPr>
              <a:t> مدیریت علمی ( فردریک وینسلو تیلور )</a:t>
            </a:r>
            <a:endParaRPr lang="en-US" sz="3600" b="1" dirty="0">
              <a:solidFill>
                <a:srgbClr val="C00000"/>
              </a:solidFill>
              <a:cs typeface="B Traffic" pitchFamily="2" charset="-78"/>
            </a:endParaRPr>
          </a:p>
        </p:txBody>
      </p:sp>
      <p:sp>
        <p:nvSpPr>
          <p:cNvPr id="9" name="Rectangle 3"/>
          <p:cNvSpPr>
            <a:spLocks noChangeArrowheads="1"/>
          </p:cNvSpPr>
          <p:nvPr/>
        </p:nvSpPr>
        <p:spPr bwMode="auto">
          <a:xfrm rot="16200000">
            <a:off x="-1799057" y="2256256"/>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10" name="Left Arrow 9"/>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9810">
                                            <p:txEl>
                                              <p:pRg st="0" end="0"/>
                                            </p:txEl>
                                          </p:spTgt>
                                        </p:tgtEl>
                                        <p:attrNameLst>
                                          <p:attrName>style.visibility</p:attrName>
                                        </p:attrNameLst>
                                      </p:cBhvr>
                                      <p:to>
                                        <p:strVal val="visible"/>
                                      </p:to>
                                    </p:set>
                                    <p:anim calcmode="lin" valueType="num">
                                      <p:cBhvr additive="base">
                                        <p:cTn id="7" dur="500" fill="hold"/>
                                        <p:tgtEl>
                                          <p:spTgt spid="1198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98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build="p"/>
      <p:bldP spid="4" grpId="0" build="p"/>
      <p:bldP spid="5" grpId="0" build="p"/>
      <p:bldP spid="6" grpId="0" build="p"/>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685800"/>
            <a:ext cx="7772400" cy="1384995"/>
          </a:xfrm>
          <a:prstGeom prst="rect">
            <a:avLst/>
          </a:prstGeom>
        </p:spPr>
        <p:txBody>
          <a:bodyPr wrap="square">
            <a:spAutoFit/>
          </a:bodyPr>
          <a:lstStyle/>
          <a:p>
            <a:pPr algn="ctr"/>
            <a:r>
              <a:rPr lang="fa-IR" sz="2800" b="1" dirty="0" smtClean="0"/>
              <a:t>هنوز تاريخ نويسان و دانشمندان علوم اجتماعي نهادي را نيافته اند كه بدون داشتن سلسله مراتب مديريتي ، پايدار مانده باشد</a:t>
            </a:r>
            <a:endParaRPr lang="fa-IR" sz="2800" b="1" dirty="0"/>
          </a:p>
        </p:txBody>
      </p:sp>
      <p:sp>
        <p:nvSpPr>
          <p:cNvPr id="3" name="Rectangle 2"/>
          <p:cNvSpPr/>
          <p:nvPr/>
        </p:nvSpPr>
        <p:spPr>
          <a:xfrm>
            <a:off x="457200" y="2743200"/>
            <a:ext cx="8305800" cy="1077218"/>
          </a:xfrm>
          <a:prstGeom prst="rect">
            <a:avLst/>
          </a:prstGeom>
        </p:spPr>
        <p:txBody>
          <a:bodyPr wrap="square">
            <a:spAutoFit/>
          </a:bodyPr>
          <a:lstStyle/>
          <a:p>
            <a:pPr algn="r"/>
            <a:r>
              <a:rPr lang="fa-IR" sz="3200" b="1" dirty="0" smtClean="0"/>
              <a:t>بسياري از صاحبنظران علت موفقيت و شكست نهادها را تفاوت در مديريت آنها مي دانند</a:t>
            </a:r>
            <a:endParaRPr lang="fa-IR" sz="3200" b="1" dirty="0"/>
          </a:p>
        </p:txBody>
      </p:sp>
      <p:sp>
        <p:nvSpPr>
          <p:cNvPr id="4" name="Rectangle 3"/>
          <p:cNvSpPr/>
          <p:nvPr/>
        </p:nvSpPr>
        <p:spPr>
          <a:xfrm>
            <a:off x="1143000" y="5105400"/>
            <a:ext cx="7620000" cy="954107"/>
          </a:xfrm>
          <a:prstGeom prst="rect">
            <a:avLst/>
          </a:prstGeom>
        </p:spPr>
        <p:txBody>
          <a:bodyPr wrap="square">
            <a:spAutoFit/>
          </a:bodyPr>
          <a:lstStyle/>
          <a:p>
            <a:pPr algn="ctr"/>
            <a:r>
              <a:rPr lang="fa-IR" sz="2800" b="1" dirty="0" smtClean="0"/>
              <a:t>به اعتقاد پيتر دراكر، عضو حياتبخش هر سازمان، مديريت آن است. </a:t>
            </a:r>
            <a:endParaRPr lang="fa-IR" sz="2800" b="1" dirty="0"/>
          </a:p>
        </p:txBody>
      </p:sp>
      <p:sp>
        <p:nvSpPr>
          <p:cNvPr id="6" name="Rectangle 5"/>
          <p:cNvSpPr/>
          <p:nvPr/>
        </p:nvSpPr>
        <p:spPr>
          <a:xfrm rot="16200000">
            <a:off x="-1772331" y="3563032"/>
            <a:ext cx="4419597" cy="646331"/>
          </a:xfrm>
          <a:prstGeom prst="rect">
            <a:avLst/>
          </a:prstGeom>
        </p:spPr>
        <p:txBody>
          <a:bodyPr wrap="square">
            <a:spAutoFit/>
          </a:bodyPr>
          <a:lstStyle/>
          <a:p>
            <a:r>
              <a:rPr lang="fa-IR" sz="3600" dirty="0" smtClean="0">
                <a:solidFill>
                  <a:srgbClr val="C00000"/>
                </a:solidFill>
                <a:cs typeface="2  Kaj" pitchFamily="2" charset="-78"/>
              </a:rPr>
              <a:t>اصول و مفاهيم  مديريت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4"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1"/>
          <p:cNvSpPr>
            <a:spLocks noChangeArrowheads="1"/>
          </p:cNvSpPr>
          <p:nvPr/>
        </p:nvSpPr>
        <p:spPr bwMode="auto">
          <a:xfrm>
            <a:off x="0" y="-7694"/>
            <a:ext cx="9144000" cy="4770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500" b="1" i="0" u="none" strike="noStrike" cap="none" normalizeH="0" baseline="0" dirty="0" smtClean="0">
                <a:ln>
                  <a:noFill/>
                </a:ln>
                <a:solidFill>
                  <a:srgbClr val="0070C0"/>
                </a:solidFill>
                <a:effectLst/>
                <a:latin typeface="Calibri" pitchFamily="34" charset="0"/>
                <a:ea typeface="Calibri" pitchFamily="34" charset="0"/>
                <a:cs typeface="B Traffic" pitchFamily="2" charset="-78"/>
              </a:rPr>
              <a:t>تيلور براي اجراي اصول فوق وسايل و ابزارهاي زير را پيش بيني كرد. </a:t>
            </a:r>
            <a:endParaRPr kumimoji="0" lang="en-US" sz="2500" b="1" i="0" u="none" strike="noStrike" cap="none" normalizeH="0" baseline="0" dirty="0" smtClean="0">
              <a:ln>
                <a:noFill/>
              </a:ln>
              <a:solidFill>
                <a:srgbClr val="0070C0"/>
              </a:solidFill>
              <a:effectLst/>
              <a:latin typeface="Arial" pitchFamily="34" charset="0"/>
              <a:cs typeface="Arial" pitchFamily="34" charset="0"/>
            </a:endParaRPr>
          </a:p>
        </p:txBody>
      </p:sp>
      <p:sp>
        <p:nvSpPr>
          <p:cNvPr id="3" name="Rectangle 2"/>
          <p:cNvSpPr/>
          <p:nvPr/>
        </p:nvSpPr>
        <p:spPr>
          <a:xfrm>
            <a:off x="457200" y="685800"/>
            <a:ext cx="8305800" cy="461665"/>
          </a:xfrm>
          <a:prstGeom prst="rect">
            <a:avLst/>
          </a:prstGeom>
        </p:spPr>
        <p:txBody>
          <a:bodyPr wrap="square">
            <a:spAutoFit/>
          </a:bodyPr>
          <a:lstStyle/>
          <a:p>
            <a:pPr lvl="0" algn="justLow" rtl="1" eaLnBrk="0" fontAlgn="base" hangingPunct="0">
              <a:spcBef>
                <a:spcPct val="0"/>
              </a:spcBef>
              <a:spcAft>
                <a:spcPct val="0"/>
              </a:spcAft>
            </a:pPr>
            <a:r>
              <a:rPr lang="fa-IR" sz="2400" dirty="0" smtClean="0">
                <a:solidFill>
                  <a:srgbClr val="FF0000"/>
                </a:solidFill>
                <a:latin typeface="Calibri" pitchFamily="34" charset="0"/>
                <a:ea typeface="Calibri" pitchFamily="34" charset="0"/>
                <a:cs typeface="B Traffic" pitchFamily="2" charset="-78"/>
              </a:rPr>
              <a:t>الف- استاندارد كردن وسايل و روشهاي كار</a:t>
            </a:r>
            <a:endParaRPr lang="en-US" sz="2400" dirty="0" smtClean="0">
              <a:solidFill>
                <a:srgbClr val="FF0000"/>
              </a:solidFill>
              <a:latin typeface="Arial" pitchFamily="34" charset="0"/>
              <a:cs typeface="Arial" pitchFamily="34" charset="0"/>
            </a:endParaRPr>
          </a:p>
        </p:txBody>
      </p:sp>
      <p:sp>
        <p:nvSpPr>
          <p:cNvPr id="4" name="Rectangle 3"/>
          <p:cNvSpPr/>
          <p:nvPr/>
        </p:nvSpPr>
        <p:spPr>
          <a:xfrm>
            <a:off x="381000" y="1447800"/>
            <a:ext cx="8763000" cy="430887"/>
          </a:xfrm>
          <a:prstGeom prst="rect">
            <a:avLst/>
          </a:prstGeom>
        </p:spPr>
        <p:txBody>
          <a:bodyPr wrap="square">
            <a:spAutoFit/>
          </a:bodyPr>
          <a:lstStyle/>
          <a:p>
            <a:pPr lvl="0" algn="justLow" rtl="1" eaLnBrk="0" fontAlgn="base" hangingPunct="0">
              <a:spcBef>
                <a:spcPct val="0"/>
              </a:spcBef>
              <a:spcAft>
                <a:spcPct val="0"/>
              </a:spcAft>
            </a:pPr>
            <a:r>
              <a:rPr lang="fa-IR" sz="2200" b="1" dirty="0" smtClean="0">
                <a:latin typeface="Calibri" pitchFamily="34" charset="0"/>
                <a:ea typeface="Calibri" pitchFamily="34" charset="0"/>
                <a:cs typeface="B Traffic" pitchFamily="2" charset="-78"/>
              </a:rPr>
              <a:t> 1-بررسي وتعيين نحوه انجام كار و اندازه گيري دقيق هر جزء كار </a:t>
            </a:r>
            <a:endParaRPr lang="fa-IR" sz="2200" b="1" dirty="0" smtClean="0">
              <a:latin typeface="Arial" pitchFamily="34" charset="0"/>
              <a:cs typeface="Arial" pitchFamily="34" charset="0"/>
            </a:endParaRPr>
          </a:p>
        </p:txBody>
      </p:sp>
      <p:sp>
        <p:nvSpPr>
          <p:cNvPr id="5" name="Rectangle 4"/>
          <p:cNvSpPr/>
          <p:nvPr/>
        </p:nvSpPr>
        <p:spPr>
          <a:xfrm>
            <a:off x="381000" y="2133600"/>
            <a:ext cx="8763000" cy="430887"/>
          </a:xfrm>
          <a:prstGeom prst="rect">
            <a:avLst/>
          </a:prstGeom>
        </p:spPr>
        <p:txBody>
          <a:bodyPr wrap="square">
            <a:spAutoFit/>
          </a:bodyPr>
          <a:lstStyle/>
          <a:p>
            <a:pPr lvl="0" algn="justLow" rtl="1" eaLnBrk="0" fontAlgn="base" hangingPunct="0">
              <a:spcBef>
                <a:spcPct val="0"/>
              </a:spcBef>
              <a:spcAft>
                <a:spcPct val="0"/>
              </a:spcAft>
            </a:pPr>
            <a:r>
              <a:rPr lang="fa-IR" sz="2200" b="1" dirty="0" smtClean="0">
                <a:latin typeface="Calibri" pitchFamily="34" charset="0"/>
                <a:ea typeface="Calibri" pitchFamily="34" charset="0"/>
                <a:cs typeface="B Traffic" pitchFamily="2" charset="-78"/>
              </a:rPr>
              <a:t>2- تخصصي كردن كارها در سازمان و ايجاد سرپرستي هاي جداگانه </a:t>
            </a:r>
          </a:p>
        </p:txBody>
      </p:sp>
      <p:sp>
        <p:nvSpPr>
          <p:cNvPr id="6" name="Rectangle 5"/>
          <p:cNvSpPr/>
          <p:nvPr/>
        </p:nvSpPr>
        <p:spPr>
          <a:xfrm>
            <a:off x="1066800" y="2667000"/>
            <a:ext cx="8077200" cy="400110"/>
          </a:xfrm>
          <a:prstGeom prst="rect">
            <a:avLst/>
          </a:prstGeom>
        </p:spPr>
        <p:txBody>
          <a:bodyPr wrap="square">
            <a:spAutoFit/>
          </a:bodyPr>
          <a:lstStyle/>
          <a:p>
            <a:pPr lvl="0" algn="justLow" rtl="1" eaLnBrk="0" fontAlgn="base" hangingPunct="0">
              <a:spcBef>
                <a:spcPct val="0"/>
              </a:spcBef>
              <a:spcAft>
                <a:spcPct val="0"/>
              </a:spcAft>
            </a:pPr>
            <a:r>
              <a:rPr lang="fa-IR" sz="2000" b="1" dirty="0" smtClean="0">
                <a:latin typeface="Calibri" pitchFamily="34" charset="0"/>
                <a:ea typeface="Calibri" pitchFamily="34" charset="0"/>
                <a:cs typeface="B Traffic" pitchFamily="2" charset="-78"/>
              </a:rPr>
              <a:t>3- استاندارد كردن كليه ابزارها و وسايل كار و تجهيزات و تامين بهترين شيوه كار </a:t>
            </a:r>
            <a:endParaRPr lang="en-US" sz="2000" b="1" dirty="0" smtClean="0">
              <a:latin typeface="Arial" pitchFamily="34" charset="0"/>
              <a:cs typeface="Arial" pitchFamily="34" charset="0"/>
            </a:endParaRPr>
          </a:p>
        </p:txBody>
      </p:sp>
      <p:sp>
        <p:nvSpPr>
          <p:cNvPr id="7" name="Rectangle 6"/>
          <p:cNvSpPr/>
          <p:nvPr/>
        </p:nvSpPr>
        <p:spPr>
          <a:xfrm>
            <a:off x="2362200" y="3048000"/>
            <a:ext cx="6400800" cy="461665"/>
          </a:xfrm>
          <a:prstGeom prst="rect">
            <a:avLst/>
          </a:prstGeom>
        </p:spPr>
        <p:txBody>
          <a:bodyPr wrap="square">
            <a:spAutoFit/>
          </a:bodyPr>
          <a:lstStyle/>
          <a:p>
            <a:pPr lvl="0" algn="justLow" rtl="1" eaLnBrk="0" fontAlgn="base" hangingPunct="0">
              <a:spcBef>
                <a:spcPct val="0"/>
              </a:spcBef>
              <a:spcAft>
                <a:spcPct val="0"/>
              </a:spcAft>
            </a:pPr>
            <a:r>
              <a:rPr lang="fa-IR" sz="2400" b="1" dirty="0" smtClean="0">
                <a:latin typeface="Calibri" pitchFamily="34" charset="0"/>
                <a:ea typeface="Calibri" pitchFamily="34" charset="0"/>
                <a:cs typeface="B Traffic" pitchFamily="2" charset="-78"/>
              </a:rPr>
              <a:t>4- تهيه شرح وظايف براي كليه </a:t>
            </a:r>
            <a:r>
              <a:rPr lang="fa-IR" sz="2200" b="1" dirty="0" smtClean="0">
                <a:latin typeface="Calibri" pitchFamily="34" charset="0"/>
                <a:ea typeface="Calibri" pitchFamily="34" charset="0"/>
                <a:cs typeface="B Traffic" pitchFamily="2" charset="-78"/>
              </a:rPr>
              <a:t>كاركنان</a:t>
            </a:r>
            <a:r>
              <a:rPr lang="fa-IR" sz="2400" b="1" dirty="0" smtClean="0">
                <a:latin typeface="Calibri" pitchFamily="34" charset="0"/>
                <a:ea typeface="Calibri" pitchFamily="34" charset="0"/>
                <a:cs typeface="B Traffic" pitchFamily="2" charset="-78"/>
              </a:rPr>
              <a:t> </a:t>
            </a:r>
            <a:endParaRPr lang="en-US" sz="2400" b="1" dirty="0" smtClean="0">
              <a:latin typeface="Arial" pitchFamily="34" charset="0"/>
              <a:cs typeface="Arial" pitchFamily="34" charset="0"/>
            </a:endParaRPr>
          </a:p>
        </p:txBody>
      </p:sp>
      <p:sp>
        <p:nvSpPr>
          <p:cNvPr id="8" name="Rectangle 7"/>
          <p:cNvSpPr/>
          <p:nvPr/>
        </p:nvSpPr>
        <p:spPr>
          <a:xfrm>
            <a:off x="2514600" y="3657600"/>
            <a:ext cx="6324600" cy="430887"/>
          </a:xfrm>
          <a:prstGeom prst="rect">
            <a:avLst/>
          </a:prstGeom>
        </p:spPr>
        <p:txBody>
          <a:bodyPr wrap="square">
            <a:spAutoFit/>
          </a:bodyPr>
          <a:lstStyle/>
          <a:p>
            <a:pPr lvl="0" algn="justLow" rtl="1" eaLnBrk="0" fontAlgn="base" hangingPunct="0">
              <a:spcBef>
                <a:spcPct val="0"/>
              </a:spcBef>
              <a:spcAft>
                <a:spcPct val="0"/>
              </a:spcAft>
            </a:pPr>
            <a:r>
              <a:rPr lang="fa-IR" sz="2200" b="1" dirty="0" smtClean="0">
                <a:latin typeface="Calibri" pitchFamily="34" charset="0"/>
                <a:ea typeface="Calibri" pitchFamily="34" charset="0"/>
                <a:cs typeface="B Traffic" pitchFamily="2" charset="-78"/>
              </a:rPr>
              <a:t> 5- استفاده از يك نظام كار ساده و روتین </a:t>
            </a:r>
            <a:endParaRPr lang="en-US" sz="2200" b="1" dirty="0" smtClean="0">
              <a:latin typeface="Arial" pitchFamily="34" charset="0"/>
              <a:cs typeface="Arial" pitchFamily="34" charset="0"/>
            </a:endParaRPr>
          </a:p>
        </p:txBody>
      </p:sp>
      <p:sp>
        <p:nvSpPr>
          <p:cNvPr id="9" name="Rectangle 8"/>
          <p:cNvSpPr/>
          <p:nvPr/>
        </p:nvSpPr>
        <p:spPr>
          <a:xfrm>
            <a:off x="990600" y="4114800"/>
            <a:ext cx="7924800" cy="400110"/>
          </a:xfrm>
          <a:prstGeom prst="rect">
            <a:avLst/>
          </a:prstGeom>
        </p:spPr>
        <p:txBody>
          <a:bodyPr wrap="square">
            <a:spAutoFit/>
          </a:bodyPr>
          <a:lstStyle/>
          <a:p>
            <a:pPr lvl="0" algn="justLow" rtl="1" eaLnBrk="0" fontAlgn="base" hangingPunct="0">
              <a:spcBef>
                <a:spcPct val="0"/>
              </a:spcBef>
              <a:spcAft>
                <a:spcPct val="0"/>
              </a:spcAft>
            </a:pPr>
            <a:r>
              <a:rPr lang="fa-IR" sz="2000" b="1" dirty="0" smtClean="0">
                <a:latin typeface="Calibri" pitchFamily="34" charset="0"/>
                <a:ea typeface="Calibri" pitchFamily="34" charset="0"/>
                <a:cs typeface="B Traffic" pitchFamily="2" charset="-78"/>
              </a:rPr>
              <a:t> 6- تهيه سيستم پرداخت حقوق و دستمزد متناسب با كيفيت كاري كاركنان</a:t>
            </a:r>
            <a:endParaRPr lang="en-US" sz="2000" b="1" dirty="0" smtClean="0">
              <a:latin typeface="Arial" pitchFamily="34" charset="0"/>
              <a:cs typeface="Arial" pitchFamily="34" charset="0"/>
            </a:endParaRPr>
          </a:p>
        </p:txBody>
      </p:sp>
      <p:sp>
        <p:nvSpPr>
          <p:cNvPr id="10" name="Rectangle 9"/>
          <p:cNvSpPr/>
          <p:nvPr/>
        </p:nvSpPr>
        <p:spPr>
          <a:xfrm>
            <a:off x="1066800" y="4648200"/>
            <a:ext cx="7848600" cy="769441"/>
          </a:xfrm>
          <a:prstGeom prst="rect">
            <a:avLst/>
          </a:prstGeom>
        </p:spPr>
        <p:txBody>
          <a:bodyPr wrap="square">
            <a:spAutoFit/>
          </a:bodyPr>
          <a:lstStyle/>
          <a:p>
            <a:pPr lvl="0" algn="justLow" rtl="1" eaLnBrk="0" fontAlgn="base" hangingPunct="0">
              <a:spcBef>
                <a:spcPct val="0"/>
              </a:spcBef>
              <a:spcAft>
                <a:spcPct val="0"/>
              </a:spcAft>
            </a:pPr>
            <a:r>
              <a:rPr lang="fa-IR" sz="2200" b="1" dirty="0" smtClean="0">
                <a:latin typeface="Calibri" pitchFamily="34" charset="0"/>
                <a:ea typeface="Calibri" pitchFamily="34" charset="0"/>
                <a:cs typeface="B Traffic" pitchFamily="2" charset="-78"/>
              </a:rPr>
              <a:t>7- استفاده از اصل استثنا در پرداخت دستمزد تشويقي و تنبيه براي كساني  كه توليد آنها از استاندارد تعيين شده بيشتر يا كمتر باشد. </a:t>
            </a:r>
            <a:endParaRPr lang="fa-IR" sz="2200" b="1" dirty="0"/>
          </a:p>
        </p:txBody>
      </p:sp>
      <p:sp>
        <p:nvSpPr>
          <p:cNvPr id="118786" name="Rectangle 2"/>
          <p:cNvSpPr>
            <a:spLocks noChangeArrowheads="1"/>
          </p:cNvSpPr>
          <p:nvPr/>
        </p:nvSpPr>
        <p:spPr bwMode="auto">
          <a:xfrm>
            <a:off x="5715000" y="5486400"/>
            <a:ext cx="29718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rgbClr val="FF0000"/>
                </a:solidFill>
                <a:effectLst/>
                <a:latin typeface="Calibri" pitchFamily="34" charset="0"/>
                <a:ea typeface="Calibri" pitchFamily="34" charset="0"/>
                <a:cs typeface="B Traffic" pitchFamily="2" charset="-78"/>
              </a:rPr>
              <a:t>ب- مطالعه زمان وحركات </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rgbClr val="FF0000"/>
                </a:solidFill>
                <a:effectLst/>
                <a:latin typeface="Calibri" pitchFamily="34" charset="0"/>
                <a:ea typeface="Calibri" pitchFamily="34" charset="0"/>
                <a:cs typeface="B Traffic" pitchFamily="2" charset="-78"/>
              </a:rPr>
              <a:t>ج- سيستم پاداشهاي نقدي </a:t>
            </a:r>
          </a:p>
          <a:p>
            <a:pPr marL="0" marR="0" lvl="0" indent="0" algn="l" defTabSz="914400" rtl="0"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rgbClr val="FF0000"/>
                </a:solidFill>
                <a:effectLst/>
                <a:latin typeface="Calibri" pitchFamily="34" charset="0"/>
                <a:ea typeface="Calibri" pitchFamily="34" charset="0"/>
                <a:cs typeface="B Traffic" pitchFamily="2" charset="-78"/>
              </a:rPr>
              <a:t>د- سرپرستي چند جانبه </a:t>
            </a:r>
            <a:endParaRPr kumimoji="0" lang="fa-IR"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2" name="Rectangle 3"/>
          <p:cNvSpPr>
            <a:spLocks noChangeArrowheads="1"/>
          </p:cNvSpPr>
          <p:nvPr/>
        </p:nvSpPr>
        <p:spPr bwMode="auto">
          <a:xfrm rot="16200000">
            <a:off x="-1799057" y="2256256"/>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13" name="Left Arrow 12"/>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 calcmode="lin" valueType="num">
                                      <p:cBhvr additive="base">
                                        <p:cTn id="3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xEl>
                                              <p:pRg st="0" end="0"/>
                                            </p:txEl>
                                          </p:spTgt>
                                        </p:tgtEl>
                                        <p:attrNameLst>
                                          <p:attrName>style.visibility</p:attrName>
                                        </p:attrNameLst>
                                      </p:cBhvr>
                                      <p:to>
                                        <p:strVal val="visible"/>
                                      </p:to>
                                    </p:set>
                                    <p:anim calcmode="lin" valueType="num">
                                      <p:cBhvr additive="base">
                                        <p:cTn id="4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xEl>
                                              <p:pRg st="0" end="0"/>
                                            </p:txEl>
                                          </p:spTgt>
                                        </p:tgtEl>
                                        <p:attrNameLst>
                                          <p:attrName>style.visibility</p:attrName>
                                        </p:attrNameLst>
                                      </p:cBhvr>
                                      <p:to>
                                        <p:strVal val="visible"/>
                                      </p:to>
                                    </p:set>
                                    <p:anim calcmode="lin" valueType="num">
                                      <p:cBhvr additive="base">
                                        <p:cTn id="49"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18786">
                                            <p:txEl>
                                              <p:pRg st="0" end="0"/>
                                            </p:txEl>
                                          </p:spTgt>
                                        </p:tgtEl>
                                        <p:attrNameLst>
                                          <p:attrName>style.visibility</p:attrName>
                                        </p:attrNameLst>
                                      </p:cBhvr>
                                      <p:to>
                                        <p:strVal val="visible"/>
                                      </p:to>
                                    </p:set>
                                    <p:anim calcmode="lin" valueType="num">
                                      <p:cBhvr additive="base">
                                        <p:cTn id="55" dur="500" fill="hold"/>
                                        <p:tgtEl>
                                          <p:spTgt spid="118786">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1878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18786">
                                            <p:txEl>
                                              <p:pRg st="1" end="1"/>
                                            </p:txEl>
                                          </p:spTgt>
                                        </p:tgtEl>
                                        <p:attrNameLst>
                                          <p:attrName>style.visibility</p:attrName>
                                        </p:attrNameLst>
                                      </p:cBhvr>
                                      <p:to>
                                        <p:strVal val="visible"/>
                                      </p:to>
                                    </p:set>
                                    <p:anim calcmode="lin" valueType="num">
                                      <p:cBhvr additive="base">
                                        <p:cTn id="61" dur="500" fill="hold"/>
                                        <p:tgtEl>
                                          <p:spTgt spid="118786">
                                            <p:txEl>
                                              <p:pRg st="1" end="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1878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18786">
                                            <p:txEl>
                                              <p:pRg st="2" end="2"/>
                                            </p:txEl>
                                          </p:spTgt>
                                        </p:tgtEl>
                                        <p:attrNameLst>
                                          <p:attrName>style.visibility</p:attrName>
                                        </p:attrNameLst>
                                      </p:cBhvr>
                                      <p:to>
                                        <p:strVal val="visible"/>
                                      </p:to>
                                    </p:set>
                                    <p:anim calcmode="lin" valueType="num">
                                      <p:cBhvr additive="base">
                                        <p:cTn id="67" dur="500" fill="hold"/>
                                        <p:tgtEl>
                                          <p:spTgt spid="118786">
                                            <p:txEl>
                                              <p:pRg st="2" end="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1878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P spid="7" grpId="0" build="p"/>
      <p:bldP spid="8" grpId="0" build="p"/>
      <p:bldP spid="9" grpId="0" build="p"/>
      <p:bldP spid="10" grpId="0" build="p"/>
      <p:bldP spid="118786"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1"/>
          <p:cNvSpPr>
            <a:spLocks noChangeArrowheads="1"/>
          </p:cNvSpPr>
          <p:nvPr/>
        </p:nvSpPr>
        <p:spPr bwMode="auto">
          <a:xfrm>
            <a:off x="1219200" y="0"/>
            <a:ext cx="6914072"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Char char="•"/>
              <a:tabLst/>
            </a:pPr>
            <a:r>
              <a:rPr kumimoji="0" lang="fa-IR" sz="3200" b="1" i="0" u="none" strike="noStrike" cap="none" normalizeH="0" baseline="0" dirty="0" smtClean="0">
                <a:ln>
                  <a:noFill/>
                </a:ln>
                <a:solidFill>
                  <a:srgbClr val="0070C0"/>
                </a:solidFill>
                <a:effectLst/>
                <a:latin typeface="Calibri" pitchFamily="34" charset="0"/>
                <a:ea typeface="Calibri" pitchFamily="34" charset="0"/>
                <a:cs typeface="B Traffic" pitchFamily="2" charset="-78"/>
              </a:rPr>
              <a:t>محدوديتها و معايب مديريت علمي تيلور :</a:t>
            </a:r>
            <a:endParaRPr kumimoji="0" lang="en-US" sz="3200" b="1" i="0" u="none" strike="noStrike" cap="none" normalizeH="0" baseline="0" dirty="0" smtClean="0">
              <a:ln>
                <a:noFill/>
              </a:ln>
              <a:solidFill>
                <a:srgbClr val="0070C0"/>
              </a:solidFill>
              <a:effectLst/>
              <a:latin typeface="Arial" pitchFamily="34" charset="0"/>
              <a:cs typeface="Arial" pitchFamily="34" charset="0"/>
            </a:endParaRPr>
          </a:p>
        </p:txBody>
      </p:sp>
      <p:sp>
        <p:nvSpPr>
          <p:cNvPr id="3" name="Rectangle 2"/>
          <p:cNvSpPr/>
          <p:nvPr/>
        </p:nvSpPr>
        <p:spPr>
          <a:xfrm>
            <a:off x="2971800" y="762000"/>
            <a:ext cx="5486400" cy="800219"/>
          </a:xfrm>
          <a:prstGeom prst="rect">
            <a:avLst/>
          </a:prstGeom>
        </p:spPr>
        <p:txBody>
          <a:bodyPr wrap="square">
            <a:spAutoFit/>
          </a:bodyPr>
          <a:lstStyle/>
          <a:p>
            <a:pPr lvl="0" algn="ctr" rtl="1" fontAlgn="base">
              <a:spcBef>
                <a:spcPct val="0"/>
              </a:spcBef>
              <a:spcAft>
                <a:spcPct val="0"/>
              </a:spcAft>
            </a:pPr>
            <a:r>
              <a:rPr lang="fa-IR" sz="2300" b="1" dirty="0" smtClean="0">
                <a:latin typeface="Calibri" pitchFamily="34" charset="0"/>
                <a:ea typeface="Calibri" pitchFamily="34" charset="0"/>
                <a:cs typeface="B Traffic" pitchFamily="2" charset="-78"/>
              </a:rPr>
              <a:t>مهمترين اشكال و نارسايي مديريت علمي تيلور، در </a:t>
            </a:r>
            <a:r>
              <a:rPr lang="fa-IR" sz="2300" b="1" dirty="0" smtClean="0">
                <a:solidFill>
                  <a:srgbClr val="00B050"/>
                </a:solidFill>
                <a:latin typeface="Calibri" pitchFamily="34" charset="0"/>
                <a:ea typeface="Calibri" pitchFamily="34" charset="0"/>
                <a:cs typeface="B Traffic" pitchFamily="2" charset="-78"/>
              </a:rPr>
              <a:t>نگرش</a:t>
            </a:r>
            <a:r>
              <a:rPr lang="fa-IR" sz="2300" b="1" dirty="0" smtClean="0">
                <a:latin typeface="Calibri" pitchFamily="34" charset="0"/>
                <a:ea typeface="Calibri" pitchFamily="34" charset="0"/>
                <a:cs typeface="B Traffic" pitchFamily="2" charset="-78"/>
              </a:rPr>
              <a:t> او به </a:t>
            </a:r>
            <a:r>
              <a:rPr lang="fa-IR" sz="2000" b="1" dirty="0" smtClean="0">
                <a:latin typeface="Calibri" pitchFamily="34" charset="0"/>
                <a:ea typeface="Calibri" pitchFamily="34" charset="0"/>
                <a:cs typeface="B Traffic" pitchFamily="2" charset="-78"/>
              </a:rPr>
              <a:t>انسان</a:t>
            </a:r>
            <a:r>
              <a:rPr lang="fa-IR" sz="2300" b="1" dirty="0" smtClean="0">
                <a:latin typeface="Calibri" pitchFamily="34" charset="0"/>
                <a:ea typeface="Calibri" pitchFamily="34" charset="0"/>
                <a:cs typeface="B Traffic" pitchFamily="2" charset="-78"/>
              </a:rPr>
              <a:t> مي باشد.</a:t>
            </a:r>
          </a:p>
        </p:txBody>
      </p:sp>
      <p:sp>
        <p:nvSpPr>
          <p:cNvPr id="4" name="Rectangle 3"/>
          <p:cNvSpPr/>
          <p:nvPr/>
        </p:nvSpPr>
        <p:spPr>
          <a:xfrm>
            <a:off x="1600200" y="1905000"/>
            <a:ext cx="6934200" cy="461665"/>
          </a:xfrm>
          <a:prstGeom prst="rect">
            <a:avLst/>
          </a:prstGeom>
        </p:spPr>
        <p:txBody>
          <a:bodyPr wrap="square">
            <a:spAutoFit/>
          </a:bodyPr>
          <a:lstStyle/>
          <a:p>
            <a:pPr lvl="0" rtl="1" fontAlgn="base">
              <a:spcBef>
                <a:spcPct val="0"/>
              </a:spcBef>
              <a:spcAft>
                <a:spcPct val="0"/>
              </a:spcAft>
            </a:pPr>
            <a:r>
              <a:rPr lang="fa-IR" sz="2400" b="1" dirty="0" smtClean="0">
                <a:latin typeface="Calibri" pitchFamily="34" charset="0"/>
                <a:ea typeface="Calibri" pitchFamily="34" charset="0"/>
                <a:cs typeface="B Traffic" pitchFamily="2" charset="-78"/>
              </a:rPr>
              <a:t> تيلور كاركنان سازمان را «</a:t>
            </a:r>
            <a:r>
              <a:rPr lang="fa-IR" sz="2400" b="1" dirty="0" smtClean="0">
                <a:solidFill>
                  <a:srgbClr val="00B050"/>
                </a:solidFill>
                <a:latin typeface="Calibri" pitchFamily="34" charset="0"/>
                <a:ea typeface="Calibri" pitchFamily="34" charset="0"/>
                <a:cs typeface="B Traffic" pitchFamily="2" charset="-78"/>
              </a:rPr>
              <a:t>انسان اقتصادي</a:t>
            </a:r>
            <a:r>
              <a:rPr lang="fa-IR" sz="2400" b="1" dirty="0" smtClean="0">
                <a:latin typeface="Calibri" pitchFamily="34" charset="0"/>
                <a:ea typeface="Calibri" pitchFamily="34" charset="0"/>
                <a:cs typeface="B Traffic" pitchFamily="2" charset="-78"/>
              </a:rPr>
              <a:t>» فرض مي كرد </a:t>
            </a:r>
          </a:p>
        </p:txBody>
      </p:sp>
      <p:sp>
        <p:nvSpPr>
          <p:cNvPr id="5" name="Rectangle 4"/>
          <p:cNvSpPr/>
          <p:nvPr/>
        </p:nvSpPr>
        <p:spPr>
          <a:xfrm>
            <a:off x="1295400" y="3352800"/>
            <a:ext cx="7620000" cy="707886"/>
          </a:xfrm>
          <a:prstGeom prst="rect">
            <a:avLst/>
          </a:prstGeom>
        </p:spPr>
        <p:txBody>
          <a:bodyPr wrap="square">
            <a:spAutoFit/>
          </a:bodyPr>
          <a:lstStyle/>
          <a:p>
            <a:pPr lvl="0" algn="r" rtl="1" fontAlgn="base">
              <a:spcBef>
                <a:spcPct val="0"/>
              </a:spcBef>
              <a:spcAft>
                <a:spcPct val="0"/>
              </a:spcAft>
            </a:pPr>
            <a:r>
              <a:rPr lang="fa-IR" sz="2000" b="1" dirty="0" smtClean="0">
                <a:latin typeface="Calibri" pitchFamily="34" charset="0"/>
                <a:ea typeface="Calibri" pitchFamily="34" charset="0"/>
                <a:cs typeface="B Traffic" pitchFamily="2" charset="-78"/>
              </a:rPr>
              <a:t>كه صرفا تحت تاثير انگيزه هاي مادي قرار مي گيرند. و در اين ميان نقش و كرامت انسانها، روابط آنها با يكديگر مورد توجه قرار نمي گيرد.</a:t>
            </a:r>
          </a:p>
        </p:txBody>
      </p:sp>
      <p:sp>
        <p:nvSpPr>
          <p:cNvPr id="6" name="Rectangle 5"/>
          <p:cNvSpPr/>
          <p:nvPr/>
        </p:nvSpPr>
        <p:spPr>
          <a:xfrm>
            <a:off x="990600" y="5181600"/>
            <a:ext cx="8153400" cy="400110"/>
          </a:xfrm>
          <a:prstGeom prst="rect">
            <a:avLst/>
          </a:prstGeom>
        </p:spPr>
        <p:txBody>
          <a:bodyPr wrap="square">
            <a:spAutoFit/>
          </a:bodyPr>
          <a:lstStyle/>
          <a:p>
            <a:pPr lvl="0" rtl="1" fontAlgn="base">
              <a:spcBef>
                <a:spcPct val="0"/>
              </a:spcBef>
              <a:spcAft>
                <a:spcPct val="0"/>
              </a:spcAft>
            </a:pPr>
            <a:r>
              <a:rPr lang="fa-IR" sz="2000" b="1" dirty="0" smtClean="0">
                <a:latin typeface="Calibri" pitchFamily="34" charset="0"/>
                <a:ea typeface="Calibri" pitchFamily="34" charset="0"/>
                <a:cs typeface="B Traffic" pitchFamily="2" charset="-78"/>
              </a:rPr>
              <a:t> تا آنجا كه همكاران او نامبرده را متهم به فقدان «</a:t>
            </a:r>
            <a:r>
              <a:rPr lang="fa-IR" sz="2000" b="1" dirty="0" smtClean="0">
                <a:solidFill>
                  <a:srgbClr val="00B050"/>
                </a:solidFill>
                <a:latin typeface="Calibri" pitchFamily="34" charset="0"/>
                <a:ea typeface="Calibri" pitchFamily="34" charset="0"/>
                <a:cs typeface="B Traffic" pitchFamily="2" charset="-78"/>
              </a:rPr>
              <a:t>حس نوعدوستي</a:t>
            </a:r>
            <a:r>
              <a:rPr lang="fa-IR" sz="2000" b="1" dirty="0" smtClean="0">
                <a:latin typeface="Calibri" pitchFamily="34" charset="0"/>
                <a:ea typeface="Calibri" pitchFamily="34" charset="0"/>
                <a:cs typeface="B Traffic" pitchFamily="2" charset="-78"/>
              </a:rPr>
              <a:t>» كردند. </a:t>
            </a:r>
          </a:p>
        </p:txBody>
      </p:sp>
      <p:sp>
        <p:nvSpPr>
          <p:cNvPr id="7" name="Rectangle 3"/>
          <p:cNvSpPr>
            <a:spLocks noChangeArrowheads="1"/>
          </p:cNvSpPr>
          <p:nvPr/>
        </p:nvSpPr>
        <p:spPr bwMode="auto">
          <a:xfrm rot="16200000">
            <a:off x="-1799057" y="2256256"/>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8" name="Left Arrow 7"/>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0800" y="152400"/>
            <a:ext cx="5791200" cy="1077218"/>
          </a:xfrm>
          <a:prstGeom prst="rect">
            <a:avLst/>
          </a:prstGeom>
        </p:spPr>
        <p:txBody>
          <a:bodyPr wrap="square">
            <a:spAutoFit/>
          </a:bodyPr>
          <a:lstStyle/>
          <a:p>
            <a:r>
              <a:rPr lang="fa-IR" sz="3200" b="1" dirty="0" smtClean="0">
                <a:solidFill>
                  <a:srgbClr val="0070C0"/>
                </a:solidFill>
              </a:rPr>
              <a:t>دوم- نظريه فرايندي مديريت</a:t>
            </a:r>
            <a:r>
              <a:rPr lang="fa-IR" sz="3200" dirty="0" smtClean="0">
                <a:solidFill>
                  <a:srgbClr val="0070C0"/>
                </a:solidFill>
              </a:rPr>
              <a:t> </a:t>
            </a:r>
          </a:p>
          <a:p>
            <a:r>
              <a:rPr lang="fa-IR" sz="3200" dirty="0" smtClean="0">
                <a:solidFill>
                  <a:srgbClr val="0070C0"/>
                </a:solidFill>
              </a:rPr>
              <a:t>(اصول گرايان / وظيفه گرايان) : </a:t>
            </a:r>
            <a:endParaRPr lang="fa-IR" sz="3200" dirty="0">
              <a:solidFill>
                <a:srgbClr val="0070C0"/>
              </a:solidFill>
            </a:endParaRPr>
          </a:p>
        </p:txBody>
      </p:sp>
      <p:sp>
        <p:nvSpPr>
          <p:cNvPr id="116737" name="Rectangle 1"/>
          <p:cNvSpPr>
            <a:spLocks noChangeArrowheads="1"/>
          </p:cNvSpPr>
          <p:nvPr/>
        </p:nvSpPr>
        <p:spPr bwMode="auto">
          <a:xfrm>
            <a:off x="1066800" y="2667000"/>
            <a:ext cx="80772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rgbClr val="0070C0"/>
                </a:solidFill>
                <a:effectLst/>
                <a:latin typeface="Calibri" pitchFamily="34" charset="0"/>
                <a:ea typeface="Calibri" pitchFamily="34" charset="0"/>
                <a:cs typeface="B Traffic" pitchFamily="2" charset="-78"/>
              </a:rPr>
              <a:t>هنري فايول </a:t>
            </a:r>
            <a:r>
              <a:rPr kumimoji="0" lang="fa-IR" sz="2400" b="1" i="0" u="none" strike="noStrike" cap="none" normalizeH="0" baseline="0" dirty="0" smtClean="0">
                <a:ln>
                  <a:noFill/>
                </a:ln>
                <a:solidFill>
                  <a:srgbClr val="FF0000"/>
                </a:solidFill>
                <a:effectLst/>
                <a:latin typeface="Calibri" pitchFamily="34" charset="0"/>
                <a:ea typeface="Calibri" pitchFamily="34" charset="0"/>
                <a:cs typeface="B Traffic" pitchFamily="2" charset="-78"/>
              </a:rPr>
              <a:t>كل سازمان را (يك پيكره واحدي مي ديد و  فعاليت هاي آن را به شش دسته تقسيم مي كرد.) </a:t>
            </a:r>
            <a:endParaRPr kumimoji="0" lang="fa-IR" sz="2400" b="1" i="0" u="none" strike="noStrike" cap="none" normalizeH="0" baseline="0" dirty="0" smtClean="0">
              <a:ln>
                <a:noFill/>
              </a:ln>
              <a:solidFill>
                <a:srgbClr val="FF0000"/>
              </a:solidFill>
              <a:effectLst/>
              <a:latin typeface="Arial" pitchFamily="34" charset="0"/>
              <a:cs typeface="Arial" pitchFamily="34" charset="0"/>
            </a:endParaRPr>
          </a:p>
        </p:txBody>
      </p:sp>
      <p:sp>
        <p:nvSpPr>
          <p:cNvPr id="116738" name="Rectangle 2"/>
          <p:cNvSpPr>
            <a:spLocks noChangeArrowheads="1"/>
          </p:cNvSpPr>
          <p:nvPr/>
        </p:nvSpPr>
        <p:spPr bwMode="auto">
          <a:xfrm>
            <a:off x="6248400" y="3429000"/>
            <a:ext cx="1895071"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فني (توليدي) </a:t>
            </a:r>
            <a:endParaRPr kumimoji="0" lang="fa-IR"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3733800" y="3810000"/>
            <a:ext cx="4572000" cy="461665"/>
          </a:xfrm>
          <a:prstGeom prst="rect">
            <a:avLst/>
          </a:prstGeom>
        </p:spPr>
        <p:txBody>
          <a:bodyPr>
            <a:spAutoFit/>
          </a:bodyPr>
          <a:lstStyle/>
          <a:p>
            <a:pPr lvl="0" algn="justLow" rtl="1" fontAlgn="base">
              <a:spcBef>
                <a:spcPct val="0"/>
              </a:spcBef>
              <a:spcAft>
                <a:spcPct val="0"/>
              </a:spcAft>
            </a:pPr>
            <a:r>
              <a:rPr lang="fa-IR" sz="2400" b="1" dirty="0" smtClean="0">
                <a:latin typeface="Calibri" pitchFamily="34" charset="0"/>
                <a:ea typeface="Calibri" pitchFamily="34" charset="0"/>
                <a:cs typeface="B Traffic" pitchFamily="2" charset="-78"/>
              </a:rPr>
              <a:t>بازرگاني (خريد و فروش و مبادله)، </a:t>
            </a:r>
            <a:endParaRPr lang="fa-IR" sz="2400" b="1" dirty="0" smtClean="0">
              <a:latin typeface="Arial" pitchFamily="34" charset="0"/>
              <a:cs typeface="Arial" pitchFamily="34" charset="0"/>
            </a:endParaRPr>
          </a:p>
        </p:txBody>
      </p:sp>
      <p:sp>
        <p:nvSpPr>
          <p:cNvPr id="6" name="Rectangle 5"/>
          <p:cNvSpPr/>
          <p:nvPr/>
        </p:nvSpPr>
        <p:spPr>
          <a:xfrm>
            <a:off x="1447800" y="4343400"/>
            <a:ext cx="6781800" cy="461665"/>
          </a:xfrm>
          <a:prstGeom prst="rect">
            <a:avLst/>
          </a:prstGeom>
        </p:spPr>
        <p:txBody>
          <a:bodyPr wrap="square">
            <a:spAutoFit/>
          </a:bodyPr>
          <a:lstStyle/>
          <a:p>
            <a:pPr lvl="0" algn="justLow" rtl="1" fontAlgn="base">
              <a:spcBef>
                <a:spcPct val="0"/>
              </a:spcBef>
              <a:spcAft>
                <a:spcPct val="0"/>
              </a:spcAft>
            </a:pPr>
            <a:r>
              <a:rPr lang="fa-IR" sz="2400" b="1" dirty="0" smtClean="0">
                <a:latin typeface="Calibri" pitchFamily="34" charset="0"/>
                <a:ea typeface="Calibri" pitchFamily="34" charset="0"/>
                <a:cs typeface="B Traffic" pitchFamily="2" charset="-78"/>
              </a:rPr>
              <a:t>مالي (تعيين منابع مالي و مصرف بهينه)</a:t>
            </a:r>
          </a:p>
        </p:txBody>
      </p:sp>
      <p:sp>
        <p:nvSpPr>
          <p:cNvPr id="7" name="Rectangle 6"/>
          <p:cNvSpPr/>
          <p:nvPr/>
        </p:nvSpPr>
        <p:spPr>
          <a:xfrm>
            <a:off x="3657600" y="4953000"/>
            <a:ext cx="4572000" cy="461665"/>
          </a:xfrm>
          <a:prstGeom prst="rect">
            <a:avLst/>
          </a:prstGeom>
        </p:spPr>
        <p:txBody>
          <a:bodyPr>
            <a:spAutoFit/>
          </a:bodyPr>
          <a:lstStyle/>
          <a:p>
            <a:pPr lvl="0" algn="justLow" rtl="1" fontAlgn="base">
              <a:spcBef>
                <a:spcPct val="0"/>
              </a:spcBef>
              <a:spcAft>
                <a:spcPct val="0"/>
              </a:spcAft>
            </a:pPr>
            <a:r>
              <a:rPr lang="fa-IR" sz="2400" b="1" dirty="0" smtClean="0">
                <a:latin typeface="Calibri" pitchFamily="34" charset="0"/>
                <a:ea typeface="Calibri" pitchFamily="34" charset="0"/>
                <a:cs typeface="B Traffic" pitchFamily="2" charset="-78"/>
              </a:rPr>
              <a:t>‌ ايمني (حفاظت از اموال و افراد)، </a:t>
            </a:r>
            <a:endParaRPr lang="fa-IR" sz="2400" b="1" dirty="0" smtClean="0">
              <a:latin typeface="Arial" pitchFamily="34" charset="0"/>
              <a:cs typeface="Arial" pitchFamily="34" charset="0"/>
            </a:endParaRPr>
          </a:p>
        </p:txBody>
      </p:sp>
      <p:sp>
        <p:nvSpPr>
          <p:cNvPr id="8" name="Rectangle 7"/>
          <p:cNvSpPr/>
          <p:nvPr/>
        </p:nvSpPr>
        <p:spPr>
          <a:xfrm>
            <a:off x="3810000" y="5486400"/>
            <a:ext cx="4572000" cy="461665"/>
          </a:xfrm>
          <a:prstGeom prst="rect">
            <a:avLst/>
          </a:prstGeom>
        </p:spPr>
        <p:txBody>
          <a:bodyPr>
            <a:spAutoFit/>
          </a:bodyPr>
          <a:lstStyle/>
          <a:p>
            <a:pPr lvl="0" algn="justLow" rtl="1" fontAlgn="base">
              <a:spcBef>
                <a:spcPct val="0"/>
              </a:spcBef>
              <a:spcAft>
                <a:spcPct val="0"/>
              </a:spcAft>
            </a:pPr>
            <a:r>
              <a:rPr lang="fa-IR" sz="2400" b="1" dirty="0" smtClean="0">
                <a:latin typeface="Calibri" pitchFamily="34" charset="0"/>
                <a:ea typeface="Calibri" pitchFamily="34" charset="0"/>
                <a:cs typeface="B Traffic" pitchFamily="2" charset="-78"/>
              </a:rPr>
              <a:t>حسابداري (تعيين وضوع موجود مالي) </a:t>
            </a:r>
          </a:p>
        </p:txBody>
      </p:sp>
      <p:sp>
        <p:nvSpPr>
          <p:cNvPr id="9" name="Rectangle 8"/>
          <p:cNvSpPr/>
          <p:nvPr/>
        </p:nvSpPr>
        <p:spPr>
          <a:xfrm>
            <a:off x="0" y="6027003"/>
            <a:ext cx="9144000" cy="400110"/>
          </a:xfrm>
          <a:prstGeom prst="rect">
            <a:avLst/>
          </a:prstGeom>
        </p:spPr>
        <p:txBody>
          <a:bodyPr wrap="square">
            <a:spAutoFit/>
          </a:bodyPr>
          <a:lstStyle/>
          <a:p>
            <a:pPr lvl="0" algn="justLow" rtl="1" fontAlgn="base">
              <a:spcBef>
                <a:spcPct val="0"/>
              </a:spcBef>
              <a:spcAft>
                <a:spcPct val="0"/>
              </a:spcAft>
            </a:pPr>
            <a:r>
              <a:rPr lang="fa-IR" sz="2000" b="1" dirty="0" smtClean="0">
                <a:latin typeface="Calibri" pitchFamily="34" charset="0"/>
                <a:ea typeface="Calibri" pitchFamily="34" charset="0"/>
                <a:cs typeface="B Traffic" pitchFamily="2" charset="-78"/>
              </a:rPr>
              <a:t>وظايف مديريتي (برنامه ريزي، سازماندهي و فرماندهي، هماهنگي و كنترل) </a:t>
            </a:r>
            <a:endParaRPr lang="fa-IR" sz="2000" b="1" dirty="0" smtClean="0">
              <a:latin typeface="Arial" pitchFamily="34" charset="0"/>
              <a:cs typeface="Arial" pitchFamily="34" charset="0"/>
            </a:endParaRPr>
          </a:p>
        </p:txBody>
      </p:sp>
      <p:sp>
        <p:nvSpPr>
          <p:cNvPr id="10" name="Rectangle 9"/>
          <p:cNvSpPr/>
          <p:nvPr/>
        </p:nvSpPr>
        <p:spPr>
          <a:xfrm>
            <a:off x="762000" y="1143000"/>
            <a:ext cx="8382000" cy="1200329"/>
          </a:xfrm>
          <a:prstGeom prst="rect">
            <a:avLst/>
          </a:prstGeom>
        </p:spPr>
        <p:txBody>
          <a:bodyPr wrap="square">
            <a:spAutoFit/>
          </a:bodyPr>
          <a:lstStyle/>
          <a:p>
            <a:pPr algn="r" rtl="1">
              <a:buFont typeface="Wingdings" pitchFamily="2" charset="2"/>
              <a:buChar char="v"/>
            </a:pPr>
            <a:r>
              <a:rPr lang="fa-IR" sz="2400" b="1" dirty="0" smtClean="0">
                <a:solidFill>
                  <a:schemeClr val="tx1">
                    <a:lumMod val="95000"/>
                  </a:schemeClr>
                </a:solidFill>
                <a:cs typeface="B Traffic" pitchFamily="2" charset="-78"/>
              </a:rPr>
              <a:t>مدیریت اداری بر سطح مدیریت در راس سلسله مراتب سازمانی  توجه نمود و برای قابلیتها ،توانایی ها ، و خصایص مدیران  و وظایف آنان اهمیت خاص قایل بود </a:t>
            </a:r>
            <a:r>
              <a:rPr lang="fa-IR" sz="2400" b="1" dirty="0" smtClean="0">
                <a:solidFill>
                  <a:schemeClr val="bg1"/>
                </a:solidFill>
                <a:cs typeface="B Traffic" pitchFamily="2" charset="-78"/>
              </a:rPr>
              <a:t>. </a:t>
            </a:r>
          </a:p>
        </p:txBody>
      </p:sp>
      <p:sp>
        <p:nvSpPr>
          <p:cNvPr id="11" name="Rectangle 3"/>
          <p:cNvSpPr>
            <a:spLocks noChangeArrowheads="1"/>
          </p:cNvSpPr>
          <p:nvPr/>
        </p:nvSpPr>
        <p:spPr bwMode="auto">
          <a:xfrm rot="16200000">
            <a:off x="-1799057" y="2256256"/>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12" name="Left Arrow 11"/>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6737">
                                            <p:txEl>
                                              <p:pRg st="0" end="0"/>
                                            </p:txEl>
                                          </p:spTgt>
                                        </p:tgtEl>
                                        <p:attrNameLst>
                                          <p:attrName>style.visibility</p:attrName>
                                        </p:attrNameLst>
                                      </p:cBhvr>
                                      <p:to>
                                        <p:strVal val="visible"/>
                                      </p:to>
                                    </p:set>
                                    <p:anim calcmode="lin" valueType="num">
                                      <p:cBhvr additive="base">
                                        <p:cTn id="13" dur="500" fill="hold"/>
                                        <p:tgtEl>
                                          <p:spTgt spid="11673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673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6738">
                                            <p:txEl>
                                              <p:pRg st="0" end="0"/>
                                            </p:txEl>
                                          </p:spTgt>
                                        </p:tgtEl>
                                        <p:attrNameLst>
                                          <p:attrName>style.visibility</p:attrName>
                                        </p:attrNameLst>
                                      </p:cBhvr>
                                      <p:to>
                                        <p:strVal val="visible"/>
                                      </p:to>
                                    </p:set>
                                    <p:anim calcmode="lin" valueType="num">
                                      <p:cBhvr additive="base">
                                        <p:cTn id="19" dur="500" fill="hold"/>
                                        <p:tgtEl>
                                          <p:spTgt spid="116738">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67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anim calcmode="lin" valueType="num">
                                      <p:cBhvr additive="base">
                                        <p:cTn id="3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xEl>
                                              <p:pRg st="0" end="0"/>
                                            </p:txEl>
                                          </p:spTgt>
                                        </p:tgtEl>
                                        <p:attrNameLst>
                                          <p:attrName>style.visibility</p:attrName>
                                        </p:attrNameLst>
                                      </p:cBhvr>
                                      <p:to>
                                        <p:strVal val="visible"/>
                                      </p:to>
                                    </p:set>
                                    <p:anim calcmode="lin" valueType="num">
                                      <p:cBhvr additive="base">
                                        <p:cTn id="4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xEl>
                                              <p:pRg st="0" end="0"/>
                                            </p:txEl>
                                          </p:spTgt>
                                        </p:tgtEl>
                                        <p:attrNameLst>
                                          <p:attrName>style.visibility</p:attrName>
                                        </p:attrNameLst>
                                      </p:cBhvr>
                                      <p:to>
                                        <p:strVal val="visible"/>
                                      </p:to>
                                    </p:set>
                                    <p:anim calcmode="lin" valueType="num">
                                      <p:cBhvr additive="base">
                                        <p:cTn id="49"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7" grpId="0" build="p"/>
      <p:bldP spid="116738" grpId="0" build="p"/>
      <p:bldP spid="5" grpId="0" build="p"/>
      <p:bldP spid="6" grpId="0" build="p"/>
      <p:bldP spid="7" grpId="0" build="p"/>
      <p:bldP spid="8" grpId="0" build="p"/>
      <p:bldP spid="9" grpId="0" build="p"/>
      <p:bldP spid="10"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0"/>
            <a:ext cx="6477000" cy="584775"/>
          </a:xfrm>
          <a:prstGeom prst="rect">
            <a:avLst/>
          </a:prstGeom>
        </p:spPr>
        <p:txBody>
          <a:bodyPr wrap="square">
            <a:spAutoFit/>
          </a:bodyPr>
          <a:lstStyle/>
          <a:p>
            <a:r>
              <a:rPr lang="fa-IR" sz="3200" b="1" dirty="0" smtClean="0">
                <a:solidFill>
                  <a:srgbClr val="0070C0"/>
                </a:solidFill>
              </a:rPr>
              <a:t>اصول چهارگانه مديريت فايول</a:t>
            </a:r>
            <a:endParaRPr lang="fa-IR" sz="3200" b="1" dirty="0">
              <a:solidFill>
                <a:srgbClr val="0070C0"/>
              </a:solidFill>
            </a:endParaRPr>
          </a:p>
        </p:txBody>
      </p:sp>
      <p:sp>
        <p:nvSpPr>
          <p:cNvPr id="3" name="Rectangle 2"/>
          <p:cNvSpPr/>
          <p:nvPr/>
        </p:nvSpPr>
        <p:spPr>
          <a:xfrm>
            <a:off x="990600" y="762000"/>
            <a:ext cx="8153400" cy="1015663"/>
          </a:xfrm>
          <a:prstGeom prst="rect">
            <a:avLst/>
          </a:prstGeom>
        </p:spPr>
        <p:txBody>
          <a:bodyPr wrap="square">
            <a:spAutoFit/>
          </a:bodyPr>
          <a:lstStyle/>
          <a:p>
            <a:pPr algn="r"/>
            <a:r>
              <a:rPr lang="fa-IR" sz="2000" b="1" dirty="0" smtClean="0"/>
              <a:t>فايول ضمن بيان اين واقعيت كه </a:t>
            </a:r>
            <a:r>
              <a:rPr lang="fa-IR" sz="2000" b="1" dirty="0" smtClean="0">
                <a:solidFill>
                  <a:srgbClr val="FF0000"/>
                </a:solidFill>
              </a:rPr>
              <a:t>« در امور مديريتي هيچ چيز مطلق نيست»</a:t>
            </a:r>
            <a:r>
              <a:rPr lang="fa-IR" sz="2000" b="1" dirty="0" smtClean="0"/>
              <a:t> . </a:t>
            </a:r>
          </a:p>
          <a:p>
            <a:pPr algn="r"/>
            <a:r>
              <a:rPr lang="fa-IR" sz="2000" b="1" dirty="0" smtClean="0"/>
              <a:t>روشها و فنوني را كه در تجربه به آنها رسيده بود بعنوان اصول چهارگانه مديريت ارائه كرد: </a:t>
            </a:r>
            <a:endParaRPr lang="fa-IR" sz="2000" b="1" dirty="0"/>
          </a:p>
        </p:txBody>
      </p:sp>
      <p:sp>
        <p:nvSpPr>
          <p:cNvPr id="115713" name="Rectangle 1"/>
          <p:cNvSpPr>
            <a:spLocks noChangeArrowheads="1"/>
          </p:cNvSpPr>
          <p:nvPr/>
        </p:nvSpPr>
        <p:spPr bwMode="auto">
          <a:xfrm>
            <a:off x="990600" y="1888867"/>
            <a:ext cx="81534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rgbClr val="FF0000"/>
                </a:solidFill>
                <a:effectLst/>
                <a:latin typeface="Calibri" pitchFamily="34" charset="0"/>
                <a:ea typeface="Calibri" pitchFamily="34" charset="0"/>
                <a:cs typeface="B Traffic" pitchFamily="2" charset="-78"/>
              </a:rPr>
              <a:t>1-تقسيم كار : </a:t>
            </a:r>
            <a:r>
              <a:rPr kumimoji="0" lang="fa-IR" sz="2400" b="1"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كاهش تعداد كارهايي كه هر فرد در محدوده معيني انجام  مي دهد. موجب افزايش مهارت و بهبود عملكردش مي گردد.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1066800" y="2895600"/>
            <a:ext cx="8077200" cy="707886"/>
          </a:xfrm>
          <a:prstGeom prst="rect">
            <a:avLst/>
          </a:prstGeom>
        </p:spPr>
        <p:txBody>
          <a:bodyPr wrap="square">
            <a:spAutoFit/>
          </a:bodyPr>
          <a:lstStyle/>
          <a:p>
            <a:pPr lvl="0" algn="justLow" rtl="1" eaLnBrk="0" fontAlgn="base" hangingPunct="0">
              <a:spcBef>
                <a:spcPct val="0"/>
              </a:spcBef>
              <a:spcAft>
                <a:spcPct val="0"/>
              </a:spcAft>
            </a:pPr>
            <a:r>
              <a:rPr lang="fa-IR" sz="2000" b="1" dirty="0" smtClean="0">
                <a:solidFill>
                  <a:srgbClr val="FF0000"/>
                </a:solidFill>
                <a:latin typeface="Calibri" pitchFamily="34" charset="0"/>
                <a:ea typeface="Calibri" pitchFamily="34" charset="0"/>
                <a:cs typeface="B Traffic" pitchFamily="2" charset="-78"/>
              </a:rPr>
              <a:t>2- اختيار :‌ </a:t>
            </a:r>
            <a:r>
              <a:rPr lang="fa-IR" sz="2000" b="1" dirty="0" smtClean="0">
                <a:latin typeface="Calibri" pitchFamily="34" charset="0"/>
                <a:ea typeface="Calibri" pitchFamily="34" charset="0"/>
                <a:cs typeface="B Traffic" pitchFamily="2" charset="-78"/>
              </a:rPr>
              <a:t>اختيار و مسئوليت بايد با هم متناسب باشند (حق صدور دستور و به اجرا در آوردن آن را به كمك پاداش يا تنبيه، اختيار گويند). </a:t>
            </a:r>
            <a:endParaRPr lang="fa-IR" sz="2000" b="1" dirty="0" smtClean="0">
              <a:latin typeface="Arial" pitchFamily="34" charset="0"/>
              <a:cs typeface="Arial" pitchFamily="34" charset="0"/>
            </a:endParaRPr>
          </a:p>
        </p:txBody>
      </p:sp>
      <p:sp>
        <p:nvSpPr>
          <p:cNvPr id="6" name="Rectangle 5"/>
          <p:cNvSpPr/>
          <p:nvPr/>
        </p:nvSpPr>
        <p:spPr>
          <a:xfrm>
            <a:off x="1143000" y="4114800"/>
            <a:ext cx="8001000" cy="707886"/>
          </a:xfrm>
          <a:prstGeom prst="rect">
            <a:avLst/>
          </a:prstGeom>
        </p:spPr>
        <p:txBody>
          <a:bodyPr wrap="square">
            <a:spAutoFit/>
          </a:bodyPr>
          <a:lstStyle/>
          <a:p>
            <a:pPr algn="r"/>
            <a:r>
              <a:rPr lang="fa-IR" sz="2000" b="1" dirty="0" smtClean="0">
                <a:solidFill>
                  <a:srgbClr val="FF0000"/>
                </a:solidFill>
                <a:latin typeface="Calibri" pitchFamily="34" charset="0"/>
                <a:ea typeface="Calibri" pitchFamily="34" charset="0"/>
                <a:cs typeface="B Traffic" pitchFamily="2" charset="-78"/>
              </a:rPr>
              <a:t>3- انضباط : </a:t>
            </a:r>
            <a:r>
              <a:rPr lang="fa-IR" sz="2000" b="1" dirty="0" smtClean="0">
                <a:latin typeface="Calibri" pitchFamily="34" charset="0"/>
                <a:ea typeface="Calibri" pitchFamily="34" charset="0"/>
                <a:cs typeface="B Traffic" pitchFamily="2" charset="-78"/>
              </a:rPr>
              <a:t>اطاعت و تعهد ناشي از توافق مدير با كاركنان را انضباط مي نامند. انضباط بيشتر حاصل توان رهبري مدير است</a:t>
            </a:r>
            <a:endParaRPr lang="fa-IR" sz="2000" b="1" dirty="0"/>
          </a:p>
        </p:txBody>
      </p:sp>
      <p:sp>
        <p:nvSpPr>
          <p:cNvPr id="115714" name="Rectangle 2"/>
          <p:cNvSpPr>
            <a:spLocks noChangeArrowheads="1"/>
          </p:cNvSpPr>
          <p:nvPr/>
        </p:nvSpPr>
        <p:spPr bwMode="auto">
          <a:xfrm>
            <a:off x="1066800" y="5149335"/>
            <a:ext cx="80772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tabLst/>
            </a:pPr>
            <a:r>
              <a:rPr kumimoji="0" lang="fa-IR" sz="2000" b="1" i="0" u="none" strike="noStrike" cap="none" normalizeH="0" baseline="0" dirty="0" smtClean="0">
                <a:ln>
                  <a:noFill/>
                </a:ln>
                <a:solidFill>
                  <a:srgbClr val="FF0000"/>
                </a:solidFill>
                <a:effectLst/>
                <a:latin typeface="Calibri" pitchFamily="34" charset="0"/>
                <a:ea typeface="Calibri" pitchFamily="34" charset="0"/>
                <a:cs typeface="B Traffic" pitchFamily="2" charset="-78"/>
              </a:rPr>
              <a:t>4-وحدت فرماندهي : </a:t>
            </a:r>
            <a:r>
              <a:rPr kumimoji="0" lang="fa-IR" sz="2000" b="1"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اختيار دستور دادن به كارمند بايد مختص يك مدير باشد. </a:t>
            </a:r>
          </a:p>
          <a:p>
            <a:pPr marL="0" marR="0" lvl="0" indent="0" algn="justLow" defTabSz="914400" rtl="1" eaLnBrk="1" fontAlgn="base" latinLnBrk="0" hangingPunct="1">
              <a:lnSpc>
                <a:spcPct val="100000"/>
              </a:lnSpc>
              <a:spcBef>
                <a:spcPct val="0"/>
              </a:spcBef>
              <a:spcAft>
                <a:spcPct val="0"/>
              </a:spcAft>
              <a:buClrTx/>
              <a:buSzTx/>
              <a:buFontTx/>
              <a:buChar char="-"/>
              <a:tabLst/>
            </a:pPr>
            <a:r>
              <a:rPr kumimoji="0" lang="fa-IR" sz="2000" b="1"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كارمند بايد بداند از چه كسي دستور مي گيرد و مسئول پاسخگويي در برابر چه كسي است. </a:t>
            </a:r>
            <a:endParaRPr kumimoji="0" lang="fa-IR"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3"/>
          <p:cNvSpPr>
            <a:spLocks noChangeArrowheads="1"/>
          </p:cNvSpPr>
          <p:nvPr/>
        </p:nvSpPr>
        <p:spPr bwMode="auto">
          <a:xfrm rot="16200000">
            <a:off x="-1799057" y="2256256"/>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9" name="Left Arrow 8"/>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5713">
                                            <p:txEl>
                                              <p:pRg st="0" end="0"/>
                                            </p:txEl>
                                          </p:spTgt>
                                        </p:tgtEl>
                                        <p:attrNameLst>
                                          <p:attrName>style.visibility</p:attrName>
                                        </p:attrNameLst>
                                      </p:cBhvr>
                                      <p:to>
                                        <p:strVal val="visible"/>
                                      </p:to>
                                    </p:set>
                                    <p:anim calcmode="lin" valueType="num">
                                      <p:cBhvr additive="base">
                                        <p:cTn id="19" dur="500" fill="hold"/>
                                        <p:tgtEl>
                                          <p:spTgt spid="11571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57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5714">
                                            <p:txEl>
                                              <p:pRg st="0" end="0"/>
                                            </p:txEl>
                                          </p:spTgt>
                                        </p:tgtEl>
                                        <p:attrNameLst>
                                          <p:attrName>style.visibility</p:attrName>
                                        </p:attrNameLst>
                                      </p:cBhvr>
                                      <p:to>
                                        <p:strVal val="visible"/>
                                      </p:to>
                                    </p:set>
                                    <p:anim calcmode="lin" valueType="num">
                                      <p:cBhvr additive="base">
                                        <p:cTn id="37" dur="500" fill="hold"/>
                                        <p:tgtEl>
                                          <p:spTgt spid="115714">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57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5714">
                                            <p:txEl>
                                              <p:pRg st="1" end="1"/>
                                            </p:txEl>
                                          </p:spTgt>
                                        </p:tgtEl>
                                        <p:attrNameLst>
                                          <p:attrName>style.visibility</p:attrName>
                                        </p:attrNameLst>
                                      </p:cBhvr>
                                      <p:to>
                                        <p:strVal val="visible"/>
                                      </p:to>
                                    </p:set>
                                    <p:anim calcmode="lin" valueType="num">
                                      <p:cBhvr additive="base">
                                        <p:cTn id="43" dur="500" fill="hold"/>
                                        <p:tgtEl>
                                          <p:spTgt spid="115714">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571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15713" grpId="0" build="p"/>
      <p:bldP spid="5" grpId="0" build="p"/>
      <p:bldP spid="6" grpId="0" build="p"/>
      <p:bldP spid="115714"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0"/>
            <a:ext cx="6477000" cy="584775"/>
          </a:xfrm>
          <a:prstGeom prst="rect">
            <a:avLst/>
          </a:prstGeom>
        </p:spPr>
        <p:txBody>
          <a:bodyPr wrap="square">
            <a:spAutoFit/>
          </a:bodyPr>
          <a:lstStyle/>
          <a:p>
            <a:r>
              <a:rPr lang="fa-IR" sz="3200" b="1" dirty="0" smtClean="0">
                <a:solidFill>
                  <a:srgbClr val="0070C0"/>
                </a:solidFill>
              </a:rPr>
              <a:t>اصول چهارگانه مديريت فايول</a:t>
            </a:r>
            <a:endParaRPr lang="fa-IR" sz="3200" b="1" dirty="0">
              <a:solidFill>
                <a:srgbClr val="0070C0"/>
              </a:solidFill>
            </a:endParaRPr>
          </a:p>
        </p:txBody>
      </p:sp>
      <p:sp>
        <p:nvSpPr>
          <p:cNvPr id="125953" name="Rectangle 1"/>
          <p:cNvSpPr>
            <a:spLocks noChangeArrowheads="1"/>
          </p:cNvSpPr>
          <p:nvPr/>
        </p:nvSpPr>
        <p:spPr bwMode="auto">
          <a:xfrm>
            <a:off x="1066800" y="865257"/>
            <a:ext cx="80772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rgbClr val="FF0000"/>
                </a:solidFill>
                <a:effectLst/>
                <a:latin typeface="Calibri" pitchFamily="34" charset="0"/>
                <a:ea typeface="Calibri" pitchFamily="34" charset="0"/>
                <a:cs typeface="B Traffic" pitchFamily="2" charset="-78"/>
              </a:rPr>
              <a:t>5- وحدت مديريت </a:t>
            </a:r>
            <a:r>
              <a:rPr kumimoji="0" lang="fa-IR" sz="2400" b="1"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 براي اجراي برنامه واحد، بايد مدير واحدي وجود داشته باشد. مدير بايد تمام فعاليت هايي را كه داراي هدف يگانه هستند با هم هماهنگ و رهبري كند.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990600" y="2286000"/>
            <a:ext cx="8153400" cy="1569660"/>
          </a:xfrm>
          <a:prstGeom prst="rect">
            <a:avLst/>
          </a:prstGeom>
        </p:spPr>
        <p:txBody>
          <a:bodyPr wrap="square">
            <a:spAutoFit/>
          </a:bodyPr>
          <a:lstStyle/>
          <a:p>
            <a:pPr lvl="0" algn="justLow" rtl="1" eaLnBrk="0" fontAlgn="base" hangingPunct="0">
              <a:spcBef>
                <a:spcPct val="0"/>
              </a:spcBef>
              <a:spcAft>
                <a:spcPct val="0"/>
              </a:spcAft>
            </a:pPr>
            <a:r>
              <a:rPr lang="fa-IR" sz="2400" b="1" dirty="0" smtClean="0">
                <a:solidFill>
                  <a:srgbClr val="FF0000"/>
                </a:solidFill>
                <a:latin typeface="Calibri" pitchFamily="34" charset="0"/>
                <a:ea typeface="Calibri" pitchFamily="34" charset="0"/>
                <a:cs typeface="B Traffic" pitchFamily="2" charset="-78"/>
              </a:rPr>
              <a:t>6- وابستگي منافع فردي به هدف كلي </a:t>
            </a:r>
            <a:r>
              <a:rPr lang="fa-IR" sz="2400" b="1" dirty="0" smtClean="0">
                <a:latin typeface="Calibri" pitchFamily="34" charset="0"/>
                <a:ea typeface="Calibri" pitchFamily="34" charset="0"/>
                <a:cs typeface="B Traffic" pitchFamily="2" charset="-78"/>
              </a:rPr>
              <a:t>: در هر سازمان، منافع يك عضو يا گروه نبايد بالاتر از منافع و هدف هاي كلي سازمان قرار گيرد. بنابراين اعضا بايد براي رسيدن به اهداف شخصي از تحقق هدفهاي سازماني تبعيت نموده و آن را حمايت كنند. </a:t>
            </a:r>
            <a:endParaRPr lang="en-US" sz="2400" b="1" dirty="0" smtClean="0">
              <a:latin typeface="Arial" pitchFamily="34" charset="0"/>
              <a:cs typeface="Arial" pitchFamily="34" charset="0"/>
            </a:endParaRPr>
          </a:p>
        </p:txBody>
      </p:sp>
      <p:sp>
        <p:nvSpPr>
          <p:cNvPr id="5" name="Rectangle 4"/>
          <p:cNvSpPr/>
          <p:nvPr/>
        </p:nvSpPr>
        <p:spPr>
          <a:xfrm>
            <a:off x="990600" y="4038600"/>
            <a:ext cx="8153400" cy="1200329"/>
          </a:xfrm>
          <a:prstGeom prst="rect">
            <a:avLst/>
          </a:prstGeom>
        </p:spPr>
        <p:txBody>
          <a:bodyPr wrap="square">
            <a:spAutoFit/>
          </a:bodyPr>
          <a:lstStyle/>
          <a:p>
            <a:pPr lvl="0" algn="justLow" rtl="1" eaLnBrk="0" fontAlgn="base" hangingPunct="0">
              <a:spcBef>
                <a:spcPct val="0"/>
              </a:spcBef>
              <a:spcAft>
                <a:spcPct val="0"/>
              </a:spcAft>
            </a:pPr>
            <a:r>
              <a:rPr lang="fa-IR" sz="2400" b="1" dirty="0" smtClean="0">
                <a:solidFill>
                  <a:srgbClr val="FF0000"/>
                </a:solidFill>
                <a:latin typeface="Calibri" pitchFamily="34" charset="0"/>
                <a:ea typeface="Calibri" pitchFamily="34" charset="0"/>
                <a:cs typeface="B Traffic" pitchFamily="2" charset="-78"/>
              </a:rPr>
              <a:t>7- جبران خدمات كاركنان در ازاي كار انجام شده </a:t>
            </a:r>
            <a:r>
              <a:rPr lang="fa-IR" sz="2400" b="1" dirty="0" smtClean="0">
                <a:latin typeface="Calibri" pitchFamily="34" charset="0"/>
                <a:ea typeface="Calibri" pitchFamily="34" charset="0"/>
                <a:cs typeface="B Traffic" pitchFamily="2" charset="-78"/>
              </a:rPr>
              <a:t>: ‌بايد به تمام كساني كه بطور موثر براي رسيدن به هدف سازمان كوشيده اند، پاداش منصفانه پرداخت شود. </a:t>
            </a:r>
            <a:endParaRPr lang="en-US" sz="2400" b="1" dirty="0" smtClean="0">
              <a:latin typeface="Arial" pitchFamily="34" charset="0"/>
              <a:cs typeface="Arial" pitchFamily="34" charset="0"/>
            </a:endParaRPr>
          </a:p>
        </p:txBody>
      </p:sp>
      <p:sp>
        <p:nvSpPr>
          <p:cNvPr id="6" name="Rectangle 5"/>
          <p:cNvSpPr/>
          <p:nvPr/>
        </p:nvSpPr>
        <p:spPr>
          <a:xfrm>
            <a:off x="1066800" y="5410200"/>
            <a:ext cx="7848600" cy="1200329"/>
          </a:xfrm>
          <a:prstGeom prst="rect">
            <a:avLst/>
          </a:prstGeom>
        </p:spPr>
        <p:txBody>
          <a:bodyPr wrap="square">
            <a:spAutoFit/>
          </a:bodyPr>
          <a:lstStyle/>
          <a:p>
            <a:pPr lvl="0" algn="justLow" rtl="1" eaLnBrk="0" fontAlgn="base" hangingPunct="0">
              <a:spcBef>
                <a:spcPct val="0"/>
              </a:spcBef>
              <a:spcAft>
                <a:spcPct val="0"/>
              </a:spcAft>
            </a:pPr>
            <a:r>
              <a:rPr lang="fa-IR" sz="2400" b="1" dirty="0" smtClean="0">
                <a:solidFill>
                  <a:srgbClr val="FF0000"/>
                </a:solidFill>
                <a:latin typeface="Calibri" pitchFamily="34" charset="0"/>
                <a:ea typeface="Calibri" pitchFamily="34" charset="0"/>
                <a:cs typeface="B Traffic" pitchFamily="2" charset="-78"/>
              </a:rPr>
              <a:t>8- تمركز </a:t>
            </a:r>
            <a:r>
              <a:rPr lang="fa-IR" sz="2400" b="1" dirty="0" smtClean="0">
                <a:latin typeface="Calibri" pitchFamily="34" charset="0"/>
                <a:ea typeface="Calibri" pitchFamily="34" charset="0"/>
                <a:cs typeface="B Traffic" pitchFamily="2" charset="-78"/>
              </a:rPr>
              <a:t>: ميزان تمركز و عدم تمركز بايد متناسب با اوضاع و شرايط خاص سازمان باشد معمولا درجه اي از تمركز مطلوبست كه باعث بكار افتادن توانايي هاي كاركنان به بهترين وجه باشد. </a:t>
            </a:r>
            <a:endParaRPr lang="fa-IR" sz="2400" b="1" dirty="0" smtClean="0">
              <a:latin typeface="Arial" pitchFamily="34" charset="0"/>
              <a:cs typeface="Arial" pitchFamily="34" charset="0"/>
            </a:endParaRPr>
          </a:p>
        </p:txBody>
      </p:sp>
      <p:sp>
        <p:nvSpPr>
          <p:cNvPr id="7" name="Rectangle 3"/>
          <p:cNvSpPr>
            <a:spLocks noChangeArrowheads="1"/>
          </p:cNvSpPr>
          <p:nvPr/>
        </p:nvSpPr>
        <p:spPr bwMode="auto">
          <a:xfrm rot="16200000">
            <a:off x="-1799057" y="2256256"/>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8" name="Left Arrow 7"/>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5953">
                                            <p:txEl>
                                              <p:pRg st="0" end="0"/>
                                            </p:txEl>
                                          </p:spTgt>
                                        </p:tgtEl>
                                        <p:attrNameLst>
                                          <p:attrName>style.visibility</p:attrName>
                                        </p:attrNameLst>
                                      </p:cBhvr>
                                      <p:to>
                                        <p:strVal val="visible"/>
                                      </p:to>
                                    </p:set>
                                    <p:anim calcmode="lin" valueType="num">
                                      <p:cBhvr additive="base">
                                        <p:cTn id="7" dur="500" fill="hold"/>
                                        <p:tgtEl>
                                          <p:spTgt spid="12595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595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3" grpId="0" build="p"/>
      <p:bldP spid="4" grpId="0" build="p"/>
      <p:bldP spid="5" grpId="0" build="p"/>
      <p:bldP spid="6"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0"/>
            <a:ext cx="6477000" cy="584775"/>
          </a:xfrm>
          <a:prstGeom prst="rect">
            <a:avLst/>
          </a:prstGeom>
        </p:spPr>
        <p:txBody>
          <a:bodyPr wrap="square">
            <a:spAutoFit/>
          </a:bodyPr>
          <a:lstStyle/>
          <a:p>
            <a:r>
              <a:rPr lang="fa-IR" sz="3200" b="1" dirty="0" smtClean="0">
                <a:solidFill>
                  <a:srgbClr val="0070C0"/>
                </a:solidFill>
              </a:rPr>
              <a:t>اصول چهارگانه مديريت فايول</a:t>
            </a:r>
            <a:endParaRPr lang="fa-IR" sz="3200" b="1" dirty="0">
              <a:solidFill>
                <a:srgbClr val="0070C0"/>
              </a:solidFill>
            </a:endParaRPr>
          </a:p>
        </p:txBody>
      </p:sp>
      <p:sp>
        <p:nvSpPr>
          <p:cNvPr id="124929" name="Rectangle 1"/>
          <p:cNvSpPr>
            <a:spLocks noChangeArrowheads="1"/>
          </p:cNvSpPr>
          <p:nvPr/>
        </p:nvSpPr>
        <p:spPr bwMode="auto">
          <a:xfrm>
            <a:off x="1066800" y="685800"/>
            <a:ext cx="80772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rgbClr val="FF0000"/>
                </a:solidFill>
                <a:effectLst/>
                <a:latin typeface="Calibri" pitchFamily="34" charset="0"/>
                <a:ea typeface="Calibri" pitchFamily="34" charset="0"/>
                <a:cs typeface="B Traffic" pitchFamily="2" charset="-78"/>
              </a:rPr>
              <a:t>9- سلسله مراتب </a:t>
            </a:r>
            <a:r>
              <a:rPr kumimoji="0" lang="fa-IR" sz="2000" b="1"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 خط فرمان يا مسير دستور، برحسب اهميت از مقامات بالاي سازمان شروع و به كارمندان جزء ختم مي گردد. سلسله مراتب اداري براي تسهيل در هماهنگي و وحدت مديريت ضرورت دارد. گاهي طولاني شدن مسير خط فرمان موجب كندي ارتباطات و تصميم گيري ها مي گردد.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2057400" y="2209800"/>
            <a:ext cx="6781800" cy="1323439"/>
          </a:xfrm>
          <a:prstGeom prst="rect">
            <a:avLst/>
          </a:prstGeom>
        </p:spPr>
        <p:txBody>
          <a:bodyPr wrap="square">
            <a:spAutoFit/>
          </a:bodyPr>
          <a:lstStyle/>
          <a:p>
            <a:pPr lvl="0" algn="justLow" rtl="1" eaLnBrk="0" fontAlgn="base" hangingPunct="0">
              <a:spcBef>
                <a:spcPct val="0"/>
              </a:spcBef>
              <a:spcAft>
                <a:spcPct val="0"/>
              </a:spcAft>
            </a:pPr>
            <a:r>
              <a:rPr lang="fa-IR" sz="2000" b="1" dirty="0" smtClean="0">
                <a:solidFill>
                  <a:srgbClr val="FF0000"/>
                </a:solidFill>
                <a:latin typeface="Calibri" pitchFamily="34" charset="0"/>
                <a:ea typeface="Calibri" pitchFamily="34" charset="0"/>
                <a:cs typeface="B Traffic" pitchFamily="2" charset="-78"/>
              </a:rPr>
              <a:t>10- نظم :    </a:t>
            </a:r>
            <a:r>
              <a:rPr lang="fa-IR" sz="2000" b="1" dirty="0" smtClean="0">
                <a:latin typeface="Calibri" pitchFamily="34" charset="0"/>
                <a:ea typeface="Calibri" pitchFamily="34" charset="0"/>
                <a:cs typeface="B Traffic" pitchFamily="2" charset="-78"/>
              </a:rPr>
              <a:t>براي گردش خوب كارها در سازمان  ،  برای این منظور</a:t>
            </a:r>
          </a:p>
          <a:p>
            <a:pPr lvl="0" algn="justLow" rtl="1" eaLnBrk="0" fontAlgn="base" hangingPunct="0">
              <a:spcBef>
                <a:spcPct val="0"/>
              </a:spcBef>
              <a:spcAft>
                <a:spcPct val="0"/>
              </a:spcAft>
            </a:pPr>
            <a:r>
              <a:rPr lang="fa-IR" sz="2000" b="1" dirty="0" smtClean="0">
                <a:latin typeface="Calibri" pitchFamily="34" charset="0"/>
                <a:ea typeface="Calibri" pitchFamily="34" charset="0"/>
                <a:cs typeface="B Traffic" pitchFamily="2" charset="-78"/>
              </a:rPr>
              <a:t> اولا: هر يك از افراد بايد به كاري مناسب گمارده شود. </a:t>
            </a:r>
          </a:p>
          <a:p>
            <a:pPr lvl="0" algn="justLow" rtl="1" eaLnBrk="0" fontAlgn="base" hangingPunct="0">
              <a:spcBef>
                <a:spcPct val="0"/>
              </a:spcBef>
              <a:spcAft>
                <a:spcPct val="0"/>
              </a:spcAft>
            </a:pPr>
            <a:r>
              <a:rPr lang="fa-IR" sz="2000" b="1" dirty="0" smtClean="0">
                <a:latin typeface="Calibri" pitchFamily="34" charset="0"/>
                <a:ea typeface="Calibri" pitchFamily="34" charset="0"/>
                <a:cs typeface="B Traffic" pitchFamily="2" charset="-78"/>
              </a:rPr>
              <a:t>ثانيا: امكانات و تجهيزات صحيح انتخاب گردد </a:t>
            </a:r>
          </a:p>
          <a:p>
            <a:pPr lvl="0" algn="justLow" rtl="1" eaLnBrk="0" fontAlgn="base" hangingPunct="0">
              <a:spcBef>
                <a:spcPct val="0"/>
              </a:spcBef>
              <a:spcAft>
                <a:spcPct val="0"/>
              </a:spcAft>
            </a:pPr>
            <a:r>
              <a:rPr lang="fa-IR" sz="2000" b="1" dirty="0" smtClean="0">
                <a:latin typeface="Calibri" pitchFamily="34" charset="0"/>
                <a:ea typeface="Calibri" pitchFamily="34" charset="0"/>
                <a:cs typeface="B Traffic" pitchFamily="2" charset="-78"/>
              </a:rPr>
              <a:t>و استفاده از آنها در شرايط مناسب انجام گيرد. </a:t>
            </a:r>
            <a:endParaRPr lang="en-US" sz="2000" b="1" dirty="0" smtClean="0">
              <a:latin typeface="Arial" pitchFamily="34" charset="0"/>
              <a:cs typeface="Arial" pitchFamily="34" charset="0"/>
            </a:endParaRPr>
          </a:p>
        </p:txBody>
      </p:sp>
      <p:sp>
        <p:nvSpPr>
          <p:cNvPr id="5" name="Rectangle 4"/>
          <p:cNvSpPr/>
          <p:nvPr/>
        </p:nvSpPr>
        <p:spPr>
          <a:xfrm>
            <a:off x="1066800" y="4114800"/>
            <a:ext cx="8077200" cy="1015663"/>
          </a:xfrm>
          <a:prstGeom prst="rect">
            <a:avLst/>
          </a:prstGeom>
        </p:spPr>
        <p:txBody>
          <a:bodyPr wrap="square">
            <a:spAutoFit/>
          </a:bodyPr>
          <a:lstStyle/>
          <a:p>
            <a:pPr lvl="0" algn="justLow" rtl="1" eaLnBrk="0" fontAlgn="base" hangingPunct="0">
              <a:spcBef>
                <a:spcPct val="0"/>
              </a:spcBef>
              <a:spcAft>
                <a:spcPct val="0"/>
              </a:spcAft>
            </a:pPr>
            <a:r>
              <a:rPr lang="fa-IR" sz="2000" b="1" dirty="0" smtClean="0">
                <a:solidFill>
                  <a:srgbClr val="FF0000"/>
                </a:solidFill>
                <a:latin typeface="Calibri" pitchFamily="34" charset="0"/>
                <a:ea typeface="Calibri" pitchFamily="34" charset="0"/>
                <a:cs typeface="B Traffic" pitchFamily="2" charset="-78"/>
              </a:rPr>
              <a:t>11- عدالت : </a:t>
            </a:r>
            <a:r>
              <a:rPr lang="fa-IR" sz="2000" b="1" dirty="0" smtClean="0">
                <a:latin typeface="Calibri" pitchFamily="34" charset="0"/>
                <a:ea typeface="Calibri" pitchFamily="34" charset="0"/>
                <a:cs typeface="B Traffic" pitchFamily="2" charset="-78"/>
              </a:rPr>
              <a:t>رعايت عدالت و انصاف در رفتار با كاركنان موجب مي شود آنان نيز با جديت درجهت تحقق بخشيدن اهداف سازماني تلاش نمايند. و نسبت به سازمان وفادار بمانند. </a:t>
            </a:r>
            <a:endParaRPr lang="en-US" sz="2000" b="1" dirty="0" smtClean="0">
              <a:latin typeface="Arial" pitchFamily="34" charset="0"/>
              <a:cs typeface="Arial" pitchFamily="34" charset="0"/>
            </a:endParaRPr>
          </a:p>
        </p:txBody>
      </p:sp>
      <p:sp>
        <p:nvSpPr>
          <p:cNvPr id="6" name="Rectangle 5"/>
          <p:cNvSpPr/>
          <p:nvPr/>
        </p:nvSpPr>
        <p:spPr>
          <a:xfrm>
            <a:off x="990600" y="5334000"/>
            <a:ext cx="8153400" cy="1015663"/>
          </a:xfrm>
          <a:prstGeom prst="rect">
            <a:avLst/>
          </a:prstGeom>
        </p:spPr>
        <p:txBody>
          <a:bodyPr wrap="square">
            <a:spAutoFit/>
          </a:bodyPr>
          <a:lstStyle/>
          <a:p>
            <a:pPr lvl="0" algn="justLow" rtl="1" eaLnBrk="0" fontAlgn="base" hangingPunct="0">
              <a:spcBef>
                <a:spcPct val="0"/>
              </a:spcBef>
              <a:spcAft>
                <a:spcPct val="0"/>
              </a:spcAft>
            </a:pPr>
            <a:r>
              <a:rPr lang="fa-IR" sz="2000" b="1" dirty="0" smtClean="0">
                <a:solidFill>
                  <a:srgbClr val="FF0000"/>
                </a:solidFill>
                <a:latin typeface="Calibri" pitchFamily="34" charset="0"/>
                <a:ea typeface="Calibri" pitchFamily="34" charset="0"/>
                <a:cs typeface="B Traffic" pitchFamily="2" charset="-78"/>
              </a:rPr>
              <a:t>12- ثبات : </a:t>
            </a:r>
            <a:r>
              <a:rPr lang="fa-IR" sz="2000" b="1" dirty="0" smtClean="0">
                <a:latin typeface="Calibri" pitchFamily="34" charset="0"/>
                <a:ea typeface="Calibri" pitchFamily="34" charset="0"/>
                <a:cs typeface="B Traffic" pitchFamily="2" charset="-78"/>
              </a:rPr>
              <a:t>بايد به كاركنان فرصت داده شود تا به كار خود مسلط شوند كارمند براي تطبيق خود با محيط و خواسته هاي سازمان به زمان نياز دارد تا به بهره دهي برسد. </a:t>
            </a:r>
            <a:endParaRPr lang="fa-IR" sz="2000" b="1" dirty="0" smtClean="0">
              <a:latin typeface="Arial" pitchFamily="34" charset="0"/>
              <a:cs typeface="Arial" pitchFamily="34" charset="0"/>
            </a:endParaRPr>
          </a:p>
        </p:txBody>
      </p:sp>
      <p:sp>
        <p:nvSpPr>
          <p:cNvPr id="7" name="Rectangle 3"/>
          <p:cNvSpPr>
            <a:spLocks noChangeArrowheads="1"/>
          </p:cNvSpPr>
          <p:nvPr/>
        </p:nvSpPr>
        <p:spPr bwMode="auto">
          <a:xfrm rot="16200000">
            <a:off x="-1799057" y="2256256"/>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8" name="Left Arrow 7"/>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4929">
                                            <p:txEl>
                                              <p:pRg st="0" end="0"/>
                                            </p:txEl>
                                          </p:spTgt>
                                        </p:tgtEl>
                                        <p:attrNameLst>
                                          <p:attrName>style.visibility</p:attrName>
                                        </p:attrNameLst>
                                      </p:cBhvr>
                                      <p:to>
                                        <p:strVal val="visible"/>
                                      </p:to>
                                    </p:set>
                                    <p:anim calcmode="lin" valueType="num">
                                      <p:cBhvr additive="base">
                                        <p:cTn id="7" dur="500" fill="hold"/>
                                        <p:tgtEl>
                                          <p:spTgt spid="12492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492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 calcmode="lin" valueType="num">
                                      <p:cBhvr additive="base">
                                        <p:cTn id="3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 calcmode="lin" valueType="num">
                                      <p:cBhvr additive="base">
                                        <p:cTn id="4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29" grpId="0" build="p"/>
      <p:bldP spid="4" grpId="0" build="p"/>
      <p:bldP spid="5" grpId="0" build="p"/>
      <p:bldP spid="6"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0"/>
            <a:ext cx="6477000" cy="584775"/>
          </a:xfrm>
          <a:prstGeom prst="rect">
            <a:avLst/>
          </a:prstGeom>
        </p:spPr>
        <p:txBody>
          <a:bodyPr wrap="square">
            <a:spAutoFit/>
          </a:bodyPr>
          <a:lstStyle/>
          <a:p>
            <a:r>
              <a:rPr lang="fa-IR" sz="3200" b="1" dirty="0" smtClean="0">
                <a:solidFill>
                  <a:srgbClr val="0070C0"/>
                </a:solidFill>
              </a:rPr>
              <a:t>اصول چهارگانه مديريت فايول</a:t>
            </a:r>
            <a:endParaRPr lang="fa-IR" sz="3200" b="1" dirty="0">
              <a:solidFill>
                <a:srgbClr val="0070C0"/>
              </a:solidFill>
            </a:endParaRPr>
          </a:p>
        </p:txBody>
      </p:sp>
      <p:sp>
        <p:nvSpPr>
          <p:cNvPr id="123905" name="Rectangle 1"/>
          <p:cNvSpPr>
            <a:spLocks noChangeArrowheads="1"/>
          </p:cNvSpPr>
          <p:nvPr/>
        </p:nvSpPr>
        <p:spPr bwMode="auto">
          <a:xfrm>
            <a:off x="1143000" y="1222430"/>
            <a:ext cx="8001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rgbClr val="FF0000"/>
                </a:solidFill>
                <a:effectLst/>
                <a:latin typeface="Calibri" pitchFamily="34" charset="0"/>
                <a:ea typeface="Calibri" pitchFamily="34" charset="0"/>
                <a:cs typeface="B Traffic" pitchFamily="2" charset="-78"/>
              </a:rPr>
              <a:t>13- ابتكار عمل </a:t>
            </a:r>
            <a:r>
              <a:rPr kumimoji="0" lang="fa-IR" sz="2400" b="1"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 براي انجام هر كاري بايد برنامه ريزي شود و مدير بايد كاركنان را تشويق كند تا هر چه ممكن است فعاليتهايشان با برنامه و اختيار باشد.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1143000" y="3429000"/>
            <a:ext cx="8001000" cy="1938992"/>
          </a:xfrm>
          <a:prstGeom prst="rect">
            <a:avLst/>
          </a:prstGeom>
        </p:spPr>
        <p:txBody>
          <a:bodyPr wrap="square">
            <a:spAutoFit/>
          </a:bodyPr>
          <a:lstStyle/>
          <a:p>
            <a:pPr lvl="0" algn="justLow" rtl="1" eaLnBrk="0" fontAlgn="base" hangingPunct="0">
              <a:spcBef>
                <a:spcPct val="0"/>
              </a:spcBef>
              <a:spcAft>
                <a:spcPct val="0"/>
              </a:spcAft>
            </a:pPr>
            <a:r>
              <a:rPr lang="fa-IR" sz="2400" b="1" dirty="0" smtClean="0">
                <a:solidFill>
                  <a:srgbClr val="FF0000"/>
                </a:solidFill>
                <a:latin typeface="Calibri" pitchFamily="34" charset="0"/>
                <a:ea typeface="Calibri" pitchFamily="34" charset="0"/>
                <a:cs typeface="B Traffic" pitchFamily="2" charset="-78"/>
              </a:rPr>
              <a:t>14- احساس يگانگي : </a:t>
            </a:r>
            <a:r>
              <a:rPr lang="fa-IR" sz="2400" b="1" dirty="0" smtClean="0">
                <a:latin typeface="Calibri" pitchFamily="34" charset="0"/>
                <a:ea typeface="Calibri" pitchFamily="34" charset="0"/>
                <a:cs typeface="B Traffic" pitchFamily="2" charset="-78"/>
              </a:rPr>
              <a:t>مدير بايد بكوشد تا كاركنان بطور دسته جمعي، هدفهاي سازمان را تحقق بخشند زيرا وحدت كاركنان موجب قدرت و استحكام سازمان مي شود. بايد كاركنان درك كنند كه رسيدن به منافع شخصي از طريق ارائه خدمات سودمند دسته جمعي ميسر است. </a:t>
            </a:r>
            <a:endParaRPr lang="fa-IR" sz="2400" b="1" dirty="0" smtClean="0">
              <a:latin typeface="Arial" pitchFamily="34" charset="0"/>
              <a:cs typeface="Arial" pitchFamily="34" charset="0"/>
            </a:endParaRPr>
          </a:p>
        </p:txBody>
      </p:sp>
      <p:sp>
        <p:nvSpPr>
          <p:cNvPr id="5" name="Rectangle 3"/>
          <p:cNvSpPr>
            <a:spLocks noChangeArrowheads="1"/>
          </p:cNvSpPr>
          <p:nvPr/>
        </p:nvSpPr>
        <p:spPr bwMode="auto">
          <a:xfrm rot="16200000">
            <a:off x="-1799057" y="2256256"/>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6" name="Left Arrow 5"/>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3905">
                                            <p:txEl>
                                              <p:pRg st="0" end="0"/>
                                            </p:txEl>
                                          </p:spTgt>
                                        </p:tgtEl>
                                        <p:attrNameLst>
                                          <p:attrName>style.visibility</p:attrName>
                                        </p:attrNameLst>
                                      </p:cBhvr>
                                      <p:to>
                                        <p:strVal val="visible"/>
                                      </p:to>
                                    </p:set>
                                    <p:anim calcmode="lin" valueType="num">
                                      <p:cBhvr additive="base">
                                        <p:cTn id="7" dur="500" fill="hold"/>
                                        <p:tgtEl>
                                          <p:spTgt spid="12390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390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5" grpId="0" build="p"/>
      <p:bldP spid="4"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990600" y="0"/>
            <a:ext cx="8153400" cy="6858000"/>
          </a:xfrm>
        </p:spPr>
        <p:txBody>
          <a:bodyPr/>
          <a:lstStyle/>
          <a:p>
            <a:pPr algn="r" rtl="1" eaLnBrk="1" hangingPunct="1">
              <a:buFont typeface="Wingdings 3" pitchFamily="18" charset="2"/>
              <a:buNone/>
            </a:pPr>
            <a:endParaRPr lang="fa-IR" sz="3200" dirty="0" smtClean="0">
              <a:solidFill>
                <a:srgbClr val="66FF33"/>
              </a:solidFill>
            </a:endParaRPr>
          </a:p>
          <a:p>
            <a:pPr algn="r" rtl="1" eaLnBrk="1" hangingPunct="1">
              <a:buFont typeface="Wingdings 3" pitchFamily="18" charset="2"/>
              <a:buNone/>
            </a:pPr>
            <a:r>
              <a:rPr lang="fa-IR" sz="3200" b="1" dirty="0" smtClean="0">
                <a:solidFill>
                  <a:srgbClr val="7030A0"/>
                </a:solidFill>
                <a:cs typeface="B Traffic" pitchFamily="2" charset="-78"/>
              </a:rPr>
              <a:t>فرق بين نظریه تیلور و</a:t>
            </a:r>
            <a:r>
              <a:rPr lang="en-US" sz="3200" b="1" dirty="0" smtClean="0">
                <a:solidFill>
                  <a:srgbClr val="7030A0"/>
                </a:solidFill>
                <a:cs typeface="B Traffic" pitchFamily="2" charset="-78"/>
              </a:rPr>
              <a:t> </a:t>
            </a:r>
            <a:r>
              <a:rPr lang="fa-IR" sz="3200" b="1" dirty="0" smtClean="0">
                <a:solidFill>
                  <a:srgbClr val="7030A0"/>
                </a:solidFill>
                <a:cs typeface="B Traffic" pitchFamily="2" charset="-78"/>
              </a:rPr>
              <a:t>فایول :</a:t>
            </a:r>
            <a:endParaRPr lang="en-US" sz="3200" b="1" dirty="0" smtClean="0">
              <a:solidFill>
                <a:srgbClr val="7030A0"/>
              </a:solidFill>
              <a:cs typeface="B Traffic" pitchFamily="2" charset="-78"/>
            </a:endParaRPr>
          </a:p>
          <a:p>
            <a:pPr algn="r" rtl="1" eaLnBrk="1" hangingPunct="1">
              <a:buFont typeface="Wingdings 3" pitchFamily="18" charset="2"/>
              <a:buNone/>
            </a:pPr>
            <a:endParaRPr lang="fa-IR" sz="2400" dirty="0" smtClean="0">
              <a:cs typeface="B Traffic" pitchFamily="2" charset="-78"/>
            </a:endParaRPr>
          </a:p>
          <a:p>
            <a:pPr algn="r" rtl="1" eaLnBrk="1" hangingPunct="1">
              <a:buFont typeface="Wingdings 3" pitchFamily="18" charset="2"/>
              <a:buNone/>
            </a:pPr>
            <a:endParaRPr lang="fa-IR" sz="2400" dirty="0" smtClean="0">
              <a:cs typeface="B Traffic" pitchFamily="2" charset="-78"/>
            </a:endParaRPr>
          </a:p>
          <a:p>
            <a:pPr marL="596646" indent="-514350" algn="r" rtl="1" eaLnBrk="1" hangingPunct="1">
              <a:buFont typeface="Wingdings 3" pitchFamily="18" charset="2"/>
              <a:buAutoNum type="arabicParenR"/>
            </a:pPr>
            <a:r>
              <a:rPr lang="fa-IR" sz="2800" b="1" dirty="0" smtClean="0">
                <a:cs typeface="B Traffic" pitchFamily="2" charset="-78"/>
              </a:rPr>
              <a:t>نظریه تیلور به این صورت است که یک مدیر باید طبقه به طبقه صعود كند تا یک  مدیر عالی شود. </a:t>
            </a:r>
          </a:p>
          <a:p>
            <a:pPr marL="596646" indent="-514350" algn="r" rtl="1" eaLnBrk="1" hangingPunct="1">
              <a:buNone/>
            </a:pPr>
            <a:r>
              <a:rPr lang="fa-IR" sz="2800" b="1" dirty="0" smtClean="0">
                <a:cs typeface="B Traffic" pitchFamily="2" charset="-78"/>
              </a:rPr>
              <a:t>      مثل ارتش </a:t>
            </a:r>
          </a:p>
          <a:p>
            <a:pPr algn="r" rtl="1" eaLnBrk="1" hangingPunct="1">
              <a:buFont typeface="Wingdings 3" pitchFamily="18" charset="2"/>
              <a:buNone/>
            </a:pPr>
            <a:endParaRPr lang="fa-IR" sz="2800" b="1" dirty="0" smtClean="0">
              <a:cs typeface="B Traffic" pitchFamily="2" charset="-78"/>
            </a:endParaRPr>
          </a:p>
          <a:p>
            <a:pPr algn="r" rtl="1" eaLnBrk="1" hangingPunct="1">
              <a:buFont typeface="Wingdings 3" pitchFamily="18" charset="2"/>
              <a:buNone/>
            </a:pPr>
            <a:endParaRPr lang="fa-IR" sz="2800" b="1" dirty="0" smtClean="0">
              <a:cs typeface="B Traffic" pitchFamily="2" charset="-78"/>
            </a:endParaRPr>
          </a:p>
          <a:p>
            <a:pPr algn="r" rtl="1" eaLnBrk="1" hangingPunct="1">
              <a:buFont typeface="Wingdings 3" pitchFamily="18" charset="2"/>
              <a:buNone/>
            </a:pPr>
            <a:r>
              <a:rPr lang="fa-IR" sz="2800" b="1" dirty="0" smtClean="0">
                <a:cs typeface="B Traffic" pitchFamily="2" charset="-78"/>
              </a:rPr>
              <a:t>2) ولی فایول می گوید اگر کسی لیاقت وتوانایی داشته باشد با توجه به  توانايي هاي او  می تواند در هر طبقه از مديريت منصوب شود .</a:t>
            </a:r>
          </a:p>
          <a:p>
            <a:pPr eaLnBrk="1" hangingPunct="1">
              <a:buFont typeface="Wingdings 3" pitchFamily="18" charset="2"/>
              <a:buNone/>
            </a:pPr>
            <a:endParaRPr lang="en-US" sz="2800" b="1" dirty="0" smtClean="0"/>
          </a:p>
        </p:txBody>
      </p:sp>
      <p:sp>
        <p:nvSpPr>
          <p:cNvPr id="5" name="Rectangle 3"/>
          <p:cNvSpPr>
            <a:spLocks noChangeArrowheads="1"/>
          </p:cNvSpPr>
          <p:nvPr/>
        </p:nvSpPr>
        <p:spPr bwMode="auto">
          <a:xfrm rot="16200000">
            <a:off x="-1799057" y="2256256"/>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6" name="Left Arrow 5"/>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anim calcmode="lin" valueType="num">
                                      <p:cBhvr additive="base">
                                        <p:cTn id="7" dur="500" fill="hold"/>
                                        <p:tgtEl>
                                          <p:spTgt spid="1945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458">
                                            <p:txEl>
                                              <p:pRg st="4" end="4"/>
                                            </p:txEl>
                                          </p:spTgt>
                                        </p:tgtEl>
                                        <p:attrNameLst>
                                          <p:attrName>style.visibility</p:attrName>
                                        </p:attrNameLst>
                                      </p:cBhvr>
                                      <p:to>
                                        <p:strVal val="visible"/>
                                      </p:to>
                                    </p:set>
                                    <p:anim calcmode="lin" valueType="num">
                                      <p:cBhvr additive="base">
                                        <p:cTn id="13" dur="500" fill="hold"/>
                                        <p:tgtEl>
                                          <p:spTgt spid="19458">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458">
                                            <p:txEl>
                                              <p:pRg st="5" end="5"/>
                                            </p:txEl>
                                          </p:spTgt>
                                        </p:tgtEl>
                                        <p:attrNameLst>
                                          <p:attrName>style.visibility</p:attrName>
                                        </p:attrNameLst>
                                      </p:cBhvr>
                                      <p:to>
                                        <p:strVal val="visible"/>
                                      </p:to>
                                    </p:set>
                                    <p:anim calcmode="lin" valueType="num">
                                      <p:cBhvr additive="base">
                                        <p:cTn id="19" dur="500" fill="hold"/>
                                        <p:tgtEl>
                                          <p:spTgt spid="19458">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5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458">
                                            <p:txEl>
                                              <p:pRg st="8" end="8"/>
                                            </p:txEl>
                                          </p:spTgt>
                                        </p:tgtEl>
                                        <p:attrNameLst>
                                          <p:attrName>style.visibility</p:attrName>
                                        </p:attrNameLst>
                                      </p:cBhvr>
                                      <p:to>
                                        <p:strVal val="visible"/>
                                      </p:to>
                                    </p:set>
                                    <p:anim calcmode="lin" valueType="num">
                                      <p:cBhvr additive="base">
                                        <p:cTn id="25" dur="500" fill="hold"/>
                                        <p:tgtEl>
                                          <p:spTgt spid="19458">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458">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8313" y="533400"/>
            <a:ext cx="8388350" cy="609600"/>
          </a:xfrm>
        </p:spPr>
        <p:txBody>
          <a:bodyPr>
            <a:normAutofit fontScale="90000"/>
          </a:bodyPr>
          <a:lstStyle/>
          <a:p>
            <a:pPr algn="r" eaLnBrk="1" hangingPunct="1">
              <a:defRPr/>
            </a:pPr>
            <a:r>
              <a:rPr lang="fa-IR" altLang="en-US" sz="2800" b="1" dirty="0" smtClean="0">
                <a:solidFill>
                  <a:schemeClr val="tx1"/>
                </a:solidFill>
                <a:effectLst>
                  <a:outerShdw blurRad="38100" dist="38100" dir="2700000" algn="tl">
                    <a:srgbClr val="C0C0C0"/>
                  </a:outerShdw>
                </a:effectLst>
                <a:cs typeface="B Traffic" pitchFamily="2" charset="-78"/>
              </a:rPr>
              <a:t>- مدیریت</a:t>
            </a:r>
            <a:r>
              <a:rPr lang="ar-SA" altLang="en-US" sz="2800" b="1" dirty="0" smtClean="0">
                <a:solidFill>
                  <a:schemeClr val="tx1"/>
                </a:solidFill>
                <a:effectLst>
                  <a:outerShdw blurRad="38100" dist="38100" dir="2700000" algn="tl">
                    <a:srgbClr val="C0C0C0"/>
                  </a:outerShdw>
                </a:effectLst>
                <a:cs typeface="B Traffic" pitchFamily="2" charset="-78"/>
              </a:rPr>
              <a:t> بروكراسی</a:t>
            </a:r>
            <a:r>
              <a:rPr lang="en-US" altLang="en-US" sz="2800" b="1" dirty="0" smtClean="0">
                <a:solidFill>
                  <a:schemeClr val="tx1"/>
                </a:solidFill>
                <a:effectLst>
                  <a:outerShdw blurRad="38100" dist="38100" dir="2700000" algn="tl">
                    <a:srgbClr val="C0C0C0"/>
                  </a:outerShdw>
                </a:effectLst>
                <a:cs typeface="B Traffic" pitchFamily="2" charset="-78"/>
              </a:rPr>
              <a:t> </a:t>
            </a:r>
            <a:r>
              <a:rPr lang="fa-IR" altLang="en-US" sz="2800" b="1" dirty="0" smtClean="0">
                <a:solidFill>
                  <a:schemeClr val="tx1"/>
                </a:solidFill>
                <a:effectLst>
                  <a:outerShdw blurRad="38100" dist="38100" dir="2700000" algn="tl">
                    <a:srgbClr val="C0C0C0"/>
                  </a:outerShdw>
                </a:effectLst>
                <a:cs typeface="B Traffic" pitchFamily="2" charset="-78"/>
              </a:rPr>
              <a:t>( دیوانسالاری اداری ) 1920 (( ماکس وبر ))</a:t>
            </a:r>
            <a:endParaRPr lang="en-US" altLang="en-US" sz="2800" b="1" dirty="0" smtClean="0">
              <a:solidFill>
                <a:schemeClr val="tx1"/>
              </a:solidFill>
              <a:effectLst>
                <a:outerShdw blurRad="38100" dist="38100" dir="2700000" algn="tl">
                  <a:srgbClr val="C0C0C0"/>
                </a:outerShdw>
              </a:effectLst>
              <a:cs typeface="B Traffic" pitchFamily="2" charset="-78"/>
            </a:endParaRPr>
          </a:p>
        </p:txBody>
      </p:sp>
      <p:sp>
        <p:nvSpPr>
          <p:cNvPr id="17411" name="Rectangle 3"/>
          <p:cNvSpPr>
            <a:spLocks noChangeArrowheads="1"/>
          </p:cNvSpPr>
          <p:nvPr/>
        </p:nvSpPr>
        <p:spPr bwMode="auto">
          <a:xfrm>
            <a:off x="990600" y="1219200"/>
            <a:ext cx="7959725" cy="5638800"/>
          </a:xfrm>
          <a:prstGeom prst="rect">
            <a:avLst/>
          </a:prstGeom>
          <a:noFill/>
          <a:ln w="9525">
            <a:noFill/>
            <a:miter lim="800000"/>
            <a:headEnd/>
            <a:tailEnd/>
          </a:ln>
        </p:spPr>
        <p:txBody>
          <a:bodyPr lIns="92075" tIns="46038" rIns="92075" bIns="46038"/>
          <a:lstStyle/>
          <a:p>
            <a:pPr marL="342900" indent="-342900" algn="r" rtl="1">
              <a:spcBef>
                <a:spcPct val="20000"/>
              </a:spcBef>
              <a:buFont typeface="Wingdings" pitchFamily="2" charset="2"/>
              <a:buChar char="q"/>
            </a:pPr>
            <a:r>
              <a:rPr lang="ar-SA" altLang="en-US" sz="2600" b="1" dirty="0" smtClean="0">
                <a:solidFill>
                  <a:srgbClr val="0070C0"/>
                </a:solidFill>
                <a:latin typeface="B Compset" pitchFamily="2" charset="-78"/>
                <a:cs typeface="B Traffic" pitchFamily="2" charset="-78"/>
              </a:rPr>
              <a:t>بروكراسی</a:t>
            </a:r>
            <a:r>
              <a:rPr lang="fa-IR" altLang="en-US" sz="2600" b="1" dirty="0" smtClean="0">
                <a:solidFill>
                  <a:srgbClr val="0070C0"/>
                </a:solidFill>
                <a:latin typeface="B Compset" pitchFamily="2" charset="-78"/>
                <a:cs typeface="B Traffic" pitchFamily="2" charset="-78"/>
              </a:rPr>
              <a:t> در نظر عامه مردم ، غالبا با مفاهیم منفی ازقبیل تشریفات زاید اداری ، دوباره کاری ، کاغذ پراکنی و حاکمیت مقررات خشک و بی روح و...بکار برده می شود. </a:t>
            </a:r>
            <a:endParaRPr lang="en-US" altLang="en-US" sz="2600" b="1" dirty="0">
              <a:solidFill>
                <a:srgbClr val="0070C0"/>
              </a:solidFill>
              <a:latin typeface="B Compset" pitchFamily="2" charset="-78"/>
              <a:cs typeface="B Traffic" pitchFamily="2" charset="-78"/>
            </a:endParaRPr>
          </a:p>
          <a:p>
            <a:pPr marL="342900" indent="-342900" algn="r" rtl="1">
              <a:spcBef>
                <a:spcPct val="20000"/>
              </a:spcBef>
              <a:buFont typeface="Wingdings" pitchFamily="2" charset="2"/>
              <a:buChar char="q"/>
            </a:pPr>
            <a:r>
              <a:rPr lang="ar-SA" altLang="en-US" sz="2600" b="1" dirty="0" smtClean="0">
                <a:solidFill>
                  <a:srgbClr val="FF0000"/>
                </a:solidFill>
                <a:latin typeface="B Compset" pitchFamily="2" charset="-78"/>
                <a:cs typeface="B Traffic" pitchFamily="2" charset="-78"/>
              </a:rPr>
              <a:t>ماكس وبر</a:t>
            </a:r>
            <a:r>
              <a:rPr lang="fa-IR" altLang="en-US" sz="2600" b="1" dirty="0" smtClean="0">
                <a:solidFill>
                  <a:srgbClr val="FF0000"/>
                </a:solidFill>
                <a:latin typeface="B Compset" pitchFamily="2" charset="-78"/>
                <a:cs typeface="B Traffic" pitchFamily="2" charset="-78"/>
              </a:rPr>
              <a:t> </a:t>
            </a:r>
            <a:r>
              <a:rPr lang="fa-IR" altLang="en-US" sz="2600" b="1" dirty="0" smtClean="0">
                <a:solidFill>
                  <a:srgbClr val="0070C0"/>
                </a:solidFill>
                <a:latin typeface="B Compset" pitchFamily="2" charset="-78"/>
                <a:cs typeface="B Traffic" pitchFamily="2" charset="-78"/>
              </a:rPr>
              <a:t>مدل ایده آل خود را بر اساس پرداختن به نوعی سازمان که دارای اقتدار (قانونی – منطقی ) است بنا نهاد ، که دارای ویژگیهایی نظیر : تقسیم کار ، حاکمیت مقررات و قوانین  ، غیر شخصی بودن ، رعایت سلسله مراتب ، ضبط و نگهداری سوابق تصمیمات و اقدامات ، و استخدام بر اساس توانایی و  دانش فنی است .</a:t>
            </a:r>
          </a:p>
          <a:p>
            <a:pPr marL="342900" indent="-342900" algn="r" rtl="1">
              <a:spcBef>
                <a:spcPct val="20000"/>
              </a:spcBef>
              <a:buFont typeface="Wingdings" pitchFamily="2" charset="2"/>
              <a:buChar char="q"/>
            </a:pPr>
            <a:r>
              <a:rPr lang="ar-SA" altLang="en-US" sz="2600" b="1" dirty="0" smtClean="0">
                <a:solidFill>
                  <a:srgbClr val="0070C0"/>
                </a:solidFill>
                <a:latin typeface="B Compset" pitchFamily="2" charset="-78"/>
                <a:cs typeface="B Traffic" pitchFamily="2" charset="-78"/>
              </a:rPr>
              <a:t>از نظر </a:t>
            </a:r>
            <a:r>
              <a:rPr lang="ar-SA" altLang="en-US" sz="2600" b="1" dirty="0" smtClean="0">
                <a:solidFill>
                  <a:srgbClr val="FF0000"/>
                </a:solidFill>
                <a:latin typeface="B Compset" pitchFamily="2" charset="-78"/>
                <a:cs typeface="B Traffic" pitchFamily="2" charset="-78"/>
              </a:rPr>
              <a:t>ماركس</a:t>
            </a:r>
            <a:r>
              <a:rPr lang="ar-SA" altLang="en-US" sz="2600" b="1" dirty="0" smtClean="0">
                <a:solidFill>
                  <a:srgbClr val="0070C0"/>
                </a:solidFill>
                <a:latin typeface="B Compset" pitchFamily="2" charset="-78"/>
                <a:cs typeface="B Traffic" pitchFamily="2" charset="-78"/>
              </a:rPr>
              <a:t> ابزار فشار در دست طبقه مسلط</a:t>
            </a:r>
            <a:r>
              <a:rPr lang="fa-IR" altLang="en-US" sz="2600" b="1" dirty="0" smtClean="0">
                <a:solidFill>
                  <a:srgbClr val="0070C0"/>
                </a:solidFill>
                <a:latin typeface="B Compset" pitchFamily="2" charset="-78"/>
                <a:cs typeface="B Traffic" pitchFamily="2" charset="-78"/>
              </a:rPr>
              <a:t>( حاکمان ) است </a:t>
            </a:r>
            <a:r>
              <a:rPr lang="ar-SA" altLang="en-US" sz="2600" b="1" dirty="0" smtClean="0">
                <a:solidFill>
                  <a:srgbClr val="0070C0"/>
                </a:solidFill>
                <a:latin typeface="B Compset" pitchFamily="2" charset="-78"/>
                <a:cs typeface="B Traffic" pitchFamily="2" charset="-78"/>
              </a:rPr>
              <a:t>(یعنی </a:t>
            </a:r>
            <a:r>
              <a:rPr lang="ar-SA" altLang="en-US" sz="2600" b="1" dirty="0">
                <a:solidFill>
                  <a:srgbClr val="0070C0"/>
                </a:solidFill>
                <a:latin typeface="B Compset" pitchFamily="2" charset="-78"/>
                <a:cs typeface="B Traffic" pitchFamily="2" charset="-78"/>
              </a:rPr>
              <a:t>تحمیل اراده </a:t>
            </a:r>
            <a:r>
              <a:rPr lang="ar-SA" altLang="en-US" sz="2600" b="1" dirty="0" smtClean="0">
                <a:solidFill>
                  <a:srgbClr val="0070C0"/>
                </a:solidFill>
                <a:latin typeface="B Compset" pitchFamily="2" charset="-78"/>
                <a:cs typeface="B Traffic" pitchFamily="2" charset="-78"/>
              </a:rPr>
              <a:t>انسان</a:t>
            </a:r>
            <a:r>
              <a:rPr lang="fa-IR" altLang="en-US" sz="2600" b="1" dirty="0" smtClean="0">
                <a:solidFill>
                  <a:srgbClr val="0070C0"/>
                </a:solidFill>
                <a:latin typeface="B Compset" pitchFamily="2" charset="-78"/>
                <a:cs typeface="B Traffic" pitchFamily="2" charset="-78"/>
              </a:rPr>
              <a:t>  </a:t>
            </a:r>
            <a:r>
              <a:rPr lang="ar-SA" altLang="en-US" sz="2600" b="1" dirty="0" smtClean="0">
                <a:solidFill>
                  <a:srgbClr val="0070C0"/>
                </a:solidFill>
                <a:latin typeface="B Compset" pitchFamily="2" charset="-78"/>
                <a:cs typeface="B Traffic" pitchFamily="2" charset="-78"/>
              </a:rPr>
              <a:t>بر رفتار اشخاص)</a:t>
            </a:r>
            <a:r>
              <a:rPr lang="fa-IR" altLang="en-US" sz="2600" b="1" dirty="0" smtClean="0">
                <a:solidFill>
                  <a:srgbClr val="0070C0"/>
                </a:solidFill>
                <a:latin typeface="B Compset" pitchFamily="2" charset="-78"/>
                <a:cs typeface="B Traffic" pitchFamily="2" charset="-78"/>
              </a:rPr>
              <a:t>که </a:t>
            </a:r>
            <a:r>
              <a:rPr lang="fa-IR" altLang="en-US" sz="2600" b="1" dirty="0">
                <a:solidFill>
                  <a:srgbClr val="0070C0"/>
                </a:solidFill>
                <a:latin typeface="B Compset" pitchFamily="2" charset="-78"/>
                <a:cs typeface="B Traffic" pitchFamily="2" charset="-78"/>
              </a:rPr>
              <a:t>او</a:t>
            </a:r>
            <a:r>
              <a:rPr lang="ar-SA" altLang="en-US" sz="2600" b="1" dirty="0">
                <a:solidFill>
                  <a:srgbClr val="0070C0"/>
                </a:solidFill>
                <a:latin typeface="B Compset" pitchFamily="2" charset="-78"/>
                <a:cs typeface="B Traffic" pitchFamily="2" charset="-78"/>
              </a:rPr>
              <a:t> سه </a:t>
            </a:r>
            <a:r>
              <a:rPr lang="ar-SA" altLang="en-US" sz="2600" b="1" dirty="0" smtClean="0">
                <a:solidFill>
                  <a:srgbClr val="0070C0"/>
                </a:solidFill>
                <a:latin typeface="B Compset" pitchFamily="2" charset="-78"/>
                <a:cs typeface="B Traffic" pitchFamily="2" charset="-78"/>
              </a:rPr>
              <a:t>نوع</a:t>
            </a:r>
            <a:r>
              <a:rPr lang="fa-IR" altLang="en-US" sz="2600" b="1" dirty="0" smtClean="0">
                <a:solidFill>
                  <a:srgbClr val="0070C0"/>
                </a:solidFill>
                <a:latin typeface="B Compset" pitchFamily="2" charset="-78"/>
                <a:cs typeface="B Traffic" pitchFamily="2" charset="-78"/>
              </a:rPr>
              <a:t> </a:t>
            </a:r>
            <a:r>
              <a:rPr lang="ar-SA" altLang="en-US" sz="2600" b="1" dirty="0" smtClean="0">
                <a:solidFill>
                  <a:srgbClr val="0070C0"/>
                </a:solidFill>
                <a:latin typeface="B Compset" pitchFamily="2" charset="-78"/>
                <a:cs typeface="B Traffic" pitchFamily="2" charset="-78"/>
              </a:rPr>
              <a:t>مشروعیت </a:t>
            </a:r>
            <a:r>
              <a:rPr lang="ar-SA" altLang="en-US" sz="2600" b="1" dirty="0">
                <a:solidFill>
                  <a:srgbClr val="0070C0"/>
                </a:solidFill>
                <a:latin typeface="B Compset" pitchFamily="2" charset="-78"/>
                <a:cs typeface="B Traffic" pitchFamily="2" charset="-78"/>
              </a:rPr>
              <a:t>برای اعمال اقتدار </a:t>
            </a:r>
            <a:r>
              <a:rPr lang="ar-SA" altLang="en-US" sz="2600" b="1" dirty="0" smtClean="0">
                <a:solidFill>
                  <a:srgbClr val="0070C0"/>
                </a:solidFill>
                <a:latin typeface="B Compset" pitchFamily="2" charset="-78"/>
                <a:cs typeface="B Traffic" pitchFamily="2" charset="-78"/>
              </a:rPr>
              <a:t>خویش</a:t>
            </a:r>
            <a:r>
              <a:rPr lang="fa-IR" altLang="en-US" sz="2600" b="1" dirty="0" smtClean="0">
                <a:solidFill>
                  <a:srgbClr val="0070C0"/>
                </a:solidFill>
                <a:latin typeface="B Compset" pitchFamily="2" charset="-78"/>
                <a:cs typeface="B Traffic" pitchFamily="2" charset="-78"/>
              </a:rPr>
              <a:t> </a:t>
            </a:r>
            <a:r>
              <a:rPr lang="ar-SA" altLang="en-US" sz="2600" b="1" dirty="0" smtClean="0">
                <a:solidFill>
                  <a:srgbClr val="0070C0"/>
                </a:solidFill>
                <a:latin typeface="B Compset" pitchFamily="2" charset="-78"/>
                <a:cs typeface="B Traffic" pitchFamily="2" charset="-78"/>
              </a:rPr>
              <a:t> </a:t>
            </a:r>
            <a:r>
              <a:rPr lang="ar-SA" altLang="en-US" sz="2600" b="1" dirty="0">
                <a:solidFill>
                  <a:srgbClr val="0070C0"/>
                </a:solidFill>
                <a:latin typeface="B Compset" pitchFamily="2" charset="-78"/>
                <a:cs typeface="B Traffic" pitchFamily="2" charset="-78"/>
              </a:rPr>
              <a:t>تشخیص می‌دهد كه هر یك با شكل معینی از دستگاه اداری تطابق دارد</a:t>
            </a:r>
            <a:r>
              <a:rPr lang="en-US" altLang="en-US" sz="2600" b="1" dirty="0">
                <a:solidFill>
                  <a:srgbClr val="0070C0"/>
                </a:solidFill>
                <a:latin typeface="B Compset" pitchFamily="2" charset="-78"/>
                <a:cs typeface="B Traffic" pitchFamily="2" charset="-78"/>
              </a:rPr>
              <a:t> </a:t>
            </a:r>
          </a:p>
        </p:txBody>
      </p:sp>
      <p:sp>
        <p:nvSpPr>
          <p:cNvPr id="4" name="Rectangle 3"/>
          <p:cNvSpPr>
            <a:spLocks noChangeArrowheads="1"/>
          </p:cNvSpPr>
          <p:nvPr/>
        </p:nvSpPr>
        <p:spPr bwMode="auto">
          <a:xfrm rot="16200000">
            <a:off x="-1875256" y="3018257"/>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5" name="Left Arrow 4"/>
          <p:cNvSpPr/>
          <p:nvPr/>
        </p:nvSpPr>
        <p:spPr>
          <a:xfrm>
            <a:off x="0" y="64770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411">
                                            <p:txEl>
                                              <p:pRg st="2" end="2"/>
                                            </p:txEl>
                                          </p:spTgt>
                                        </p:tgtEl>
                                        <p:attrNameLst>
                                          <p:attrName>style.visibility</p:attrName>
                                        </p:attrNameLst>
                                      </p:cBhvr>
                                      <p:to>
                                        <p:strVal val="visible"/>
                                      </p:to>
                                    </p:set>
                                    <p:anim calcmode="lin" valueType="num">
                                      <p:cBhvr additive="base">
                                        <p:cTn id="19" dur="5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1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133600" y="152400"/>
            <a:ext cx="5029200" cy="838200"/>
          </a:xfrm>
        </p:spPr>
        <p:txBody>
          <a:bodyPr>
            <a:noAutofit/>
          </a:bodyPr>
          <a:lstStyle/>
          <a:p>
            <a:pPr eaLnBrk="1" hangingPunct="1">
              <a:defRPr/>
            </a:pPr>
            <a:r>
              <a:rPr lang="ar-SA" altLang="en-US" sz="3600" b="1" dirty="0" smtClean="0">
                <a:solidFill>
                  <a:schemeClr val="tx1"/>
                </a:solidFill>
                <a:effectLst>
                  <a:outerShdw blurRad="38100" dist="38100" dir="2700000" algn="tl">
                    <a:srgbClr val="C0C0C0"/>
                  </a:outerShdw>
                </a:effectLst>
                <a:cs typeface="B Traffic" pitchFamily="2" charset="-78"/>
              </a:rPr>
              <a:t>سلطه ه</a:t>
            </a:r>
            <a:r>
              <a:rPr lang="fa-IR" altLang="en-US" sz="3600" b="1" dirty="0" smtClean="0">
                <a:solidFill>
                  <a:schemeClr val="tx1"/>
                </a:solidFill>
                <a:effectLst>
                  <a:outerShdw blurRad="38100" dist="38100" dir="2700000" algn="tl">
                    <a:srgbClr val="C0C0C0"/>
                  </a:outerShdw>
                </a:effectLst>
                <a:cs typeface="B Traffic" pitchFamily="2" charset="-78"/>
              </a:rPr>
              <a:t>ا(منشاء قدرت)</a:t>
            </a:r>
            <a:endParaRPr lang="en-US" altLang="en-US" sz="3600" b="1" dirty="0" smtClean="0">
              <a:solidFill>
                <a:schemeClr val="tx1"/>
              </a:solidFill>
              <a:effectLst>
                <a:outerShdw blurRad="38100" dist="38100" dir="2700000" algn="tl">
                  <a:srgbClr val="C0C0C0"/>
                </a:outerShdw>
              </a:effectLst>
              <a:cs typeface="B Traffic" pitchFamily="2" charset="-78"/>
            </a:endParaRPr>
          </a:p>
        </p:txBody>
      </p:sp>
      <p:sp>
        <p:nvSpPr>
          <p:cNvPr id="20483" name="Rectangle 3"/>
          <p:cNvSpPr>
            <a:spLocks noChangeArrowheads="1"/>
          </p:cNvSpPr>
          <p:nvPr/>
        </p:nvSpPr>
        <p:spPr bwMode="auto">
          <a:xfrm>
            <a:off x="990600" y="914400"/>
            <a:ext cx="8153400" cy="5943600"/>
          </a:xfrm>
          <a:prstGeom prst="rect">
            <a:avLst/>
          </a:prstGeom>
          <a:noFill/>
          <a:ln w="9525">
            <a:noFill/>
            <a:miter lim="800000"/>
            <a:headEnd/>
            <a:tailEnd/>
          </a:ln>
          <a:effectLst/>
        </p:spPr>
        <p:txBody>
          <a:bodyPr lIns="92075" tIns="46038" rIns="92075" bIns="46038"/>
          <a:lstStyle/>
          <a:p>
            <a:pPr marL="342900" indent="-342900" algn="r" rtl="1">
              <a:spcBef>
                <a:spcPct val="20000"/>
              </a:spcBef>
              <a:buFont typeface="Wingdings" pitchFamily="2" charset="2"/>
              <a:buChar char="Ø"/>
              <a:defRPr/>
            </a:pPr>
            <a:r>
              <a:rPr lang="ar-SA" altLang="en-US" sz="2800" b="1" dirty="0" smtClean="0">
                <a:solidFill>
                  <a:srgbClr val="0070C0"/>
                </a:solidFill>
                <a:cs typeface="B Traffic" pitchFamily="2" charset="-78"/>
              </a:rPr>
              <a:t>1ـ سلطه </a:t>
            </a:r>
            <a:r>
              <a:rPr lang="fa-IR" altLang="en-US" sz="2800" b="1" dirty="0" smtClean="0">
                <a:solidFill>
                  <a:srgbClr val="0070C0"/>
                </a:solidFill>
                <a:effectLst>
                  <a:outerShdw blurRad="38100" dist="38100" dir="2700000" algn="tl">
                    <a:srgbClr val="C0C0C0"/>
                  </a:outerShdw>
                </a:effectLst>
                <a:cs typeface="B Traffic" pitchFamily="2" charset="-78"/>
              </a:rPr>
              <a:t>کاریزماتیک</a:t>
            </a:r>
            <a:r>
              <a:rPr lang="ar-SA" altLang="en-US" sz="2800" b="1" dirty="0" smtClean="0">
                <a:solidFill>
                  <a:srgbClr val="0070C0"/>
                </a:solidFill>
                <a:cs typeface="B Traffic" pitchFamily="2" charset="-78"/>
              </a:rPr>
              <a:t> یا </a:t>
            </a:r>
            <a:r>
              <a:rPr lang="ar-SA" altLang="en-US" sz="2800" b="1" dirty="0" smtClean="0">
                <a:solidFill>
                  <a:srgbClr val="0070C0"/>
                </a:solidFill>
                <a:effectLst>
                  <a:outerShdw blurRad="38100" dist="38100" dir="2700000" algn="tl">
                    <a:srgbClr val="C0C0C0"/>
                  </a:outerShdw>
                </a:effectLst>
                <a:cs typeface="B Traffic" pitchFamily="2" charset="-78"/>
              </a:rPr>
              <a:t>محبوبیت</a:t>
            </a:r>
            <a:r>
              <a:rPr lang="fa-IR" altLang="en-US" sz="2800" b="1" dirty="0" smtClean="0">
                <a:solidFill>
                  <a:srgbClr val="0070C0"/>
                </a:solidFill>
                <a:effectLst>
                  <a:outerShdw blurRad="38100" dist="38100" dir="2700000" algn="tl">
                    <a:srgbClr val="C0C0C0"/>
                  </a:outerShdw>
                </a:effectLst>
                <a:cs typeface="B Traffic" pitchFamily="2" charset="-78"/>
              </a:rPr>
              <a:t> طلبی</a:t>
            </a:r>
            <a:r>
              <a:rPr lang="ar-SA" altLang="en-US" sz="2800" b="1" dirty="0" smtClean="0">
                <a:solidFill>
                  <a:srgbClr val="0070C0"/>
                </a:solidFill>
                <a:cs typeface="B Traffic" pitchFamily="2" charset="-78"/>
              </a:rPr>
              <a:t> : </a:t>
            </a:r>
            <a:r>
              <a:rPr lang="fa-IR" altLang="en-US" sz="2800" b="1" dirty="0" smtClean="0">
                <a:solidFill>
                  <a:srgbClr val="0070C0"/>
                </a:solidFill>
                <a:cs typeface="B Traffic" pitchFamily="2" charset="-78"/>
              </a:rPr>
              <a:t>نوعی موهبت </a:t>
            </a:r>
          </a:p>
          <a:p>
            <a:pPr marL="342900" indent="-342900" algn="r" rtl="1">
              <a:spcBef>
                <a:spcPct val="20000"/>
              </a:spcBef>
              <a:defRPr/>
            </a:pPr>
            <a:r>
              <a:rPr lang="fa-IR" altLang="en-US" sz="2800" b="1" dirty="0" smtClean="0">
                <a:solidFill>
                  <a:srgbClr val="0070C0"/>
                </a:solidFill>
                <a:cs typeface="B Traffic" pitchFamily="2" charset="-78"/>
              </a:rPr>
              <a:t>           و جذبه در رهبری است .</a:t>
            </a:r>
            <a:r>
              <a:rPr lang="ar-SA" altLang="en-US" sz="2800" b="1" dirty="0" smtClean="0">
                <a:solidFill>
                  <a:srgbClr val="0070C0"/>
                </a:solidFill>
                <a:cs typeface="B Traffic" pitchFamily="2" charset="-78"/>
              </a:rPr>
              <a:t>اعتقاد پیروان به دلیل استعدادهای استثنایی </a:t>
            </a:r>
            <a:r>
              <a:rPr lang="fa-IR" altLang="en-US" sz="2800" b="1" dirty="0" smtClean="0">
                <a:solidFill>
                  <a:srgbClr val="0070C0"/>
                </a:solidFill>
                <a:cs typeface="B Traffic" pitchFamily="2" charset="-78"/>
              </a:rPr>
              <a:t>اوست . در این این نوع سلطه دستگاه اداری معمولا از ثبات بالایی برخوردار نیست . </a:t>
            </a:r>
          </a:p>
          <a:p>
            <a:pPr marL="342900" indent="-342900" algn="r" rtl="1">
              <a:spcBef>
                <a:spcPct val="20000"/>
              </a:spcBef>
              <a:defRPr/>
            </a:pPr>
            <a:endParaRPr lang="ar-SA" altLang="en-US" sz="2800" b="1" dirty="0" smtClean="0">
              <a:solidFill>
                <a:srgbClr val="0070C0"/>
              </a:solidFill>
              <a:cs typeface="B Traffic" pitchFamily="2" charset="-78"/>
            </a:endParaRPr>
          </a:p>
          <a:p>
            <a:pPr marL="342900" indent="-342900" algn="r" rtl="1">
              <a:spcBef>
                <a:spcPct val="20000"/>
              </a:spcBef>
              <a:buFont typeface="Wingdings" pitchFamily="2" charset="2"/>
              <a:buChar char="Ø"/>
              <a:defRPr/>
            </a:pPr>
            <a:r>
              <a:rPr lang="ar-SA" altLang="en-US" sz="2800" b="1" dirty="0" smtClean="0">
                <a:solidFill>
                  <a:srgbClr val="0070C0"/>
                </a:solidFill>
                <a:cs typeface="B Traffic" pitchFamily="2" charset="-78"/>
              </a:rPr>
              <a:t>2ـ </a:t>
            </a:r>
            <a:r>
              <a:rPr lang="ar-SA" altLang="en-US" sz="2800" b="1" dirty="0" smtClean="0">
                <a:solidFill>
                  <a:srgbClr val="0070C0"/>
                </a:solidFill>
                <a:effectLst>
                  <a:outerShdw blurRad="38100" dist="38100" dir="2700000" algn="tl">
                    <a:srgbClr val="C0C0C0"/>
                  </a:outerShdw>
                </a:effectLst>
                <a:cs typeface="B Traffic" pitchFamily="2" charset="-78"/>
              </a:rPr>
              <a:t>سلطه سنتی</a:t>
            </a:r>
            <a:r>
              <a:rPr lang="ar-SA" altLang="en-US" sz="2800" b="1" dirty="0" smtClean="0">
                <a:solidFill>
                  <a:srgbClr val="0070C0"/>
                </a:solidFill>
                <a:cs typeface="B Traffic" pitchFamily="2" charset="-78"/>
              </a:rPr>
              <a:t> : </a:t>
            </a:r>
            <a:r>
              <a:rPr lang="fa-IR" altLang="en-US" sz="2800" b="1" dirty="0" smtClean="0">
                <a:solidFill>
                  <a:srgbClr val="0070C0"/>
                </a:solidFill>
                <a:cs typeface="B Traffic" pitchFamily="2" charset="-78"/>
              </a:rPr>
              <a:t>رهبر سنتی به اعتبار موقعیت و پایگاه موروثی فرمانروایی می کند .دستورات او </a:t>
            </a:r>
            <a:r>
              <a:rPr lang="ar-SA" altLang="en-US" sz="2800" b="1" dirty="0" smtClean="0">
                <a:solidFill>
                  <a:srgbClr val="0070C0"/>
                </a:solidFill>
                <a:cs typeface="B Traffic" pitchFamily="2" charset="-78"/>
              </a:rPr>
              <a:t>در محدوده آداب و سنن </a:t>
            </a:r>
            <a:r>
              <a:rPr lang="fa-IR" altLang="en-US" sz="2800" b="1" dirty="0" smtClean="0">
                <a:solidFill>
                  <a:srgbClr val="0070C0"/>
                </a:solidFill>
                <a:cs typeface="B Traffic" pitchFamily="2" charset="-78"/>
              </a:rPr>
              <a:t> شخصی و مستبدانه است </a:t>
            </a:r>
            <a:r>
              <a:rPr lang="ar-SA" altLang="en-US" sz="2800" b="1" dirty="0" smtClean="0">
                <a:solidFill>
                  <a:srgbClr val="0070C0"/>
                </a:solidFill>
                <a:cs typeface="B Traffic" pitchFamily="2" charset="-78"/>
              </a:rPr>
              <a:t>ـ </a:t>
            </a:r>
            <a:r>
              <a:rPr lang="fa-IR" altLang="en-US" sz="2800" b="1" dirty="0" smtClean="0">
                <a:solidFill>
                  <a:srgbClr val="0070C0"/>
                </a:solidFill>
                <a:cs typeface="B Traffic" pitchFamily="2" charset="-78"/>
              </a:rPr>
              <a:t>فرمانبرداران </a:t>
            </a:r>
            <a:r>
              <a:rPr lang="ar-SA" altLang="en-US" sz="2800" b="1" dirty="0" smtClean="0">
                <a:solidFill>
                  <a:srgbClr val="0070C0"/>
                </a:solidFill>
                <a:cs typeface="B Traffic" pitchFamily="2" charset="-78"/>
              </a:rPr>
              <a:t> بدون</a:t>
            </a:r>
            <a:r>
              <a:rPr lang="fa-IR" altLang="en-US" sz="2800" b="1" dirty="0" smtClean="0">
                <a:solidFill>
                  <a:srgbClr val="0070C0"/>
                </a:solidFill>
                <a:cs typeface="B Traffic" pitchFamily="2" charset="-78"/>
              </a:rPr>
              <a:t> </a:t>
            </a:r>
            <a:r>
              <a:rPr lang="ar-SA" altLang="en-US" sz="2800" b="1" dirty="0" smtClean="0">
                <a:solidFill>
                  <a:srgbClr val="0070C0"/>
                </a:solidFill>
                <a:cs typeface="B Traffic" pitchFamily="2" charset="-78"/>
              </a:rPr>
              <a:t>احساس</a:t>
            </a:r>
            <a:r>
              <a:rPr lang="fa-IR" altLang="en-US" sz="2800" b="1" dirty="0" smtClean="0">
                <a:solidFill>
                  <a:srgbClr val="0070C0"/>
                </a:solidFill>
                <a:cs typeface="B Traffic" pitchFamily="2" charset="-78"/>
              </a:rPr>
              <a:t> وفاداری و احترام قایل شدن دستورات او را اجرا می کنند </a:t>
            </a:r>
            <a:endParaRPr lang="en-US" altLang="en-US" sz="2800" b="1" dirty="0" smtClean="0">
              <a:solidFill>
                <a:srgbClr val="0070C0"/>
              </a:solidFill>
              <a:cs typeface="B Traffic" pitchFamily="2" charset="-78"/>
            </a:endParaRPr>
          </a:p>
          <a:p>
            <a:pPr marL="342900" indent="-342900" algn="r" rtl="1">
              <a:spcBef>
                <a:spcPct val="20000"/>
              </a:spcBef>
              <a:defRPr/>
            </a:pPr>
            <a:endParaRPr lang="ar-SA" altLang="en-US" sz="2800" b="1" dirty="0" smtClean="0">
              <a:solidFill>
                <a:srgbClr val="0070C0"/>
              </a:solidFill>
              <a:cs typeface="B Traffic" pitchFamily="2" charset="-78"/>
            </a:endParaRPr>
          </a:p>
          <a:p>
            <a:pPr marL="342900" indent="-342900" algn="r" rtl="1">
              <a:spcBef>
                <a:spcPct val="20000"/>
              </a:spcBef>
              <a:buFont typeface="Wingdings" pitchFamily="2" charset="2"/>
              <a:buChar char="Ø"/>
              <a:defRPr/>
            </a:pPr>
            <a:r>
              <a:rPr lang="ar-SA" altLang="en-US" sz="2800" b="1" dirty="0" smtClean="0">
                <a:solidFill>
                  <a:srgbClr val="0070C0"/>
                </a:solidFill>
                <a:cs typeface="B Traffic" pitchFamily="2" charset="-78"/>
              </a:rPr>
              <a:t>3ـ </a:t>
            </a:r>
            <a:r>
              <a:rPr lang="ar-SA" altLang="en-US" sz="2800" b="1" dirty="0" smtClean="0">
                <a:solidFill>
                  <a:srgbClr val="0070C0"/>
                </a:solidFill>
                <a:effectLst>
                  <a:outerShdw blurRad="38100" dist="38100" dir="2700000" algn="tl">
                    <a:srgbClr val="C0C0C0"/>
                  </a:outerShdw>
                </a:effectLst>
                <a:cs typeface="B Traffic" pitchFamily="2" charset="-78"/>
              </a:rPr>
              <a:t>سلطه قانونی</a:t>
            </a:r>
            <a:r>
              <a:rPr lang="ar-SA" altLang="en-US" sz="2800" b="1" dirty="0" smtClean="0">
                <a:solidFill>
                  <a:srgbClr val="0070C0"/>
                </a:solidFill>
                <a:cs typeface="B Traffic" pitchFamily="2" charset="-78"/>
              </a:rPr>
              <a:t> : مشروعیت با اعتقاد به قانون </a:t>
            </a:r>
            <a:endParaRPr lang="en-US" altLang="en-US" sz="2800" b="1" dirty="0">
              <a:solidFill>
                <a:srgbClr val="0070C0"/>
              </a:solidFill>
              <a:cs typeface="B Traffic" pitchFamily="2" charset="-78"/>
            </a:endParaRPr>
          </a:p>
        </p:txBody>
      </p:sp>
      <p:sp>
        <p:nvSpPr>
          <p:cNvPr id="4" name="Rectangle 3"/>
          <p:cNvSpPr>
            <a:spLocks noChangeArrowheads="1"/>
          </p:cNvSpPr>
          <p:nvPr/>
        </p:nvSpPr>
        <p:spPr bwMode="auto">
          <a:xfrm rot="16200000">
            <a:off x="-1799056" y="3246857"/>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5" name="Left Arrow 4"/>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483">
                                            <p:txEl>
                                              <p:pRg st="3" end="3"/>
                                            </p:txEl>
                                          </p:spTgt>
                                        </p:tgtEl>
                                        <p:attrNameLst>
                                          <p:attrName>style.visibility</p:attrName>
                                        </p:attrNameLst>
                                      </p:cBhvr>
                                      <p:to>
                                        <p:strVal val="visible"/>
                                      </p:to>
                                    </p:set>
                                    <p:anim calcmode="lin" valueType="num">
                                      <p:cBhvr additive="base">
                                        <p:cTn id="19" dur="5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4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483">
                                            <p:txEl>
                                              <p:pRg st="5" end="5"/>
                                            </p:txEl>
                                          </p:spTgt>
                                        </p:tgtEl>
                                        <p:attrNameLst>
                                          <p:attrName>style.visibility</p:attrName>
                                        </p:attrNameLst>
                                      </p:cBhvr>
                                      <p:to>
                                        <p:strVal val="visible"/>
                                      </p:to>
                                    </p:set>
                                    <p:anim calcmode="lin" valueType="num">
                                      <p:cBhvr additive="base">
                                        <p:cTn id="25" dur="500" fill="hold"/>
                                        <p:tgtEl>
                                          <p:spTgt spid="2048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48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90600" y="685800"/>
            <a:ext cx="8153400" cy="5909310"/>
          </a:xfrm>
          <a:prstGeom prst="rect">
            <a:avLst/>
          </a:prstGeom>
        </p:spPr>
        <p:txBody>
          <a:bodyPr wrap="square">
            <a:spAutoFit/>
          </a:bodyPr>
          <a:lstStyle/>
          <a:p>
            <a:pPr marL="457200" indent="-457200" algn="ctr" rtl="1">
              <a:buFont typeface="Wingdings" pitchFamily="2" charset="2"/>
              <a:buChar char="q"/>
            </a:pPr>
            <a:r>
              <a:rPr lang="ar-SA" altLang="en-US" sz="2700" b="1" dirty="0" smtClean="0">
                <a:cs typeface="B Traffic" pitchFamily="2" charset="-78"/>
              </a:rPr>
              <a:t>فرایندی</a:t>
            </a:r>
            <a:r>
              <a:rPr lang="en-US" altLang="en-US" sz="2700" b="1" dirty="0" smtClean="0">
                <a:cs typeface="B Traffic" pitchFamily="2" charset="-78"/>
              </a:rPr>
              <a:t> </a:t>
            </a:r>
            <a:r>
              <a:rPr lang="ar-SA" altLang="en-US" sz="2700" b="1" dirty="0" smtClean="0">
                <a:cs typeface="B Traffic" pitchFamily="2" charset="-78"/>
              </a:rPr>
              <a:t>نظام مند</a:t>
            </a:r>
            <a:r>
              <a:rPr lang="en-US" altLang="en-US" sz="2700" b="1" dirty="0" smtClean="0">
                <a:cs typeface="B Traffic" pitchFamily="2" charset="-78"/>
              </a:rPr>
              <a:t> </a:t>
            </a:r>
            <a:r>
              <a:rPr lang="ar-SA" altLang="en-US" sz="2700" b="1" dirty="0" smtClean="0">
                <a:cs typeface="B Traffic" pitchFamily="2" charset="-78"/>
              </a:rPr>
              <a:t>كه با استفاده از</a:t>
            </a:r>
            <a:r>
              <a:rPr lang="en-US" altLang="en-US" sz="2700" b="1" dirty="0" smtClean="0">
                <a:cs typeface="B Traffic" pitchFamily="2" charset="-78"/>
              </a:rPr>
              <a:t> </a:t>
            </a:r>
            <a:r>
              <a:rPr lang="ar-SA" altLang="en-US" sz="2700" b="1" dirty="0" smtClean="0">
                <a:cs typeface="B Traffic" pitchFamily="2" charset="-78"/>
              </a:rPr>
              <a:t>آن بتوان</a:t>
            </a:r>
            <a:r>
              <a:rPr lang="en-US" altLang="en-US" sz="2700" b="1" dirty="0" smtClean="0">
                <a:cs typeface="B Traffic" pitchFamily="2" charset="-78"/>
              </a:rPr>
              <a:t> </a:t>
            </a:r>
            <a:r>
              <a:rPr lang="ar-SA" altLang="en-US" sz="2700" b="1" dirty="0" smtClean="0">
                <a:cs typeface="B Traffic" pitchFamily="2" charset="-78"/>
              </a:rPr>
              <a:t>كوشش های</a:t>
            </a:r>
            <a:r>
              <a:rPr lang="fa-IR" altLang="en-US" sz="2700" b="1" dirty="0" smtClean="0">
                <a:cs typeface="B Traffic" pitchFamily="2" charset="-78"/>
              </a:rPr>
              <a:t> </a:t>
            </a:r>
            <a:r>
              <a:rPr lang="ar-SA" altLang="en-US" sz="2700" b="1" dirty="0" smtClean="0">
                <a:cs typeface="B Traffic" pitchFamily="2" charset="-78"/>
              </a:rPr>
              <a:t>فردی </a:t>
            </a:r>
            <a:r>
              <a:rPr lang="fa-IR" altLang="en-US" sz="2700" b="1" dirty="0" smtClean="0">
                <a:cs typeface="B Traffic" pitchFamily="2" charset="-78"/>
              </a:rPr>
              <a:t> </a:t>
            </a:r>
            <a:r>
              <a:rPr lang="ar-SA" altLang="en-US" sz="2700" b="1" dirty="0" smtClean="0">
                <a:cs typeface="B Traffic" pitchFamily="2" charset="-78"/>
              </a:rPr>
              <a:t>و</a:t>
            </a:r>
            <a:r>
              <a:rPr lang="en-US" altLang="en-US" sz="2700" b="1" dirty="0" smtClean="0">
                <a:cs typeface="B Traffic" pitchFamily="2" charset="-78"/>
              </a:rPr>
              <a:t> </a:t>
            </a:r>
            <a:r>
              <a:rPr lang="ar-SA" altLang="en-US" sz="2700" b="1" dirty="0" smtClean="0">
                <a:cs typeface="B Traffic" pitchFamily="2" charset="-78"/>
              </a:rPr>
              <a:t>گروهی را</a:t>
            </a:r>
            <a:r>
              <a:rPr lang="en-US" altLang="en-US" sz="2700" b="1" dirty="0" smtClean="0">
                <a:cs typeface="B Traffic" pitchFamily="2" charset="-78"/>
              </a:rPr>
              <a:t> </a:t>
            </a:r>
            <a:r>
              <a:rPr lang="ar-SA" altLang="en-US" sz="2700" b="1" dirty="0" smtClean="0">
                <a:cs typeface="B Traffic" pitchFamily="2" charset="-78"/>
              </a:rPr>
              <a:t>به منظور</a:t>
            </a:r>
            <a:r>
              <a:rPr lang="en-US" altLang="en-US" sz="2700" b="1" dirty="0" smtClean="0">
                <a:cs typeface="B Traffic" pitchFamily="2" charset="-78"/>
              </a:rPr>
              <a:t> </a:t>
            </a:r>
            <a:r>
              <a:rPr lang="ar-SA" altLang="en-US" sz="2700" b="1" dirty="0" smtClean="0">
                <a:cs typeface="B Traffic" pitchFamily="2" charset="-78"/>
              </a:rPr>
              <a:t>دستیابی</a:t>
            </a:r>
            <a:r>
              <a:rPr lang="en-US" altLang="en-US" sz="2700" b="1" dirty="0" smtClean="0">
                <a:cs typeface="B Traffic" pitchFamily="2" charset="-78"/>
              </a:rPr>
              <a:t> </a:t>
            </a:r>
            <a:r>
              <a:rPr lang="ar-SA" altLang="en-US" sz="2700" b="1" dirty="0" smtClean="0">
                <a:cs typeface="B Traffic" pitchFamily="2" charset="-78"/>
              </a:rPr>
              <a:t>به اهداف مشترك</a:t>
            </a:r>
            <a:r>
              <a:rPr lang="en-US" altLang="en-US" sz="2700" b="1" dirty="0" smtClean="0">
                <a:cs typeface="B Traffic" pitchFamily="2" charset="-78"/>
              </a:rPr>
              <a:t> </a:t>
            </a:r>
            <a:r>
              <a:rPr lang="ar-SA" altLang="en-US" sz="2700" b="1" dirty="0" smtClean="0">
                <a:cs typeface="B Traffic" pitchFamily="2" charset="-78"/>
              </a:rPr>
              <a:t>هماهنگ نمود</a:t>
            </a:r>
            <a:endParaRPr lang="fa-IR" altLang="en-US" sz="2700" b="1" dirty="0" smtClean="0">
              <a:cs typeface="B Traffic" pitchFamily="2" charset="-78"/>
            </a:endParaRPr>
          </a:p>
          <a:p>
            <a:pPr marL="457200" indent="-457200" algn="r" rtl="1">
              <a:buFont typeface="Wingdings" pitchFamily="2" charset="2"/>
              <a:buChar char="q"/>
            </a:pPr>
            <a:r>
              <a:rPr lang="ar-SA" altLang="en-US" sz="2700" b="1" dirty="0" smtClean="0">
                <a:cs typeface="B Traffic" pitchFamily="2" charset="-78"/>
              </a:rPr>
              <a:t>كنترل</a:t>
            </a:r>
            <a:r>
              <a:rPr lang="en-US" altLang="en-US" sz="2700" b="1" dirty="0" smtClean="0">
                <a:cs typeface="B Traffic" pitchFamily="2" charset="-78"/>
              </a:rPr>
              <a:t> </a:t>
            </a:r>
            <a:r>
              <a:rPr lang="ar-SA" altLang="en-US" sz="2700" b="1" dirty="0" smtClean="0">
                <a:cs typeface="B Traffic" pitchFamily="2" charset="-78"/>
              </a:rPr>
              <a:t>عناصر مسئول وزیر دست به</a:t>
            </a:r>
            <a:r>
              <a:rPr lang="en-US" altLang="en-US" sz="2700" b="1" dirty="0" smtClean="0">
                <a:cs typeface="B Traffic" pitchFamily="2" charset="-78"/>
              </a:rPr>
              <a:t> </a:t>
            </a:r>
            <a:r>
              <a:rPr lang="ar-SA" altLang="en-US" sz="2700" b="1" dirty="0" smtClean="0">
                <a:cs typeface="B Traffic" pitchFamily="2" charset="-78"/>
              </a:rPr>
              <a:t>طوریكه</a:t>
            </a:r>
            <a:r>
              <a:rPr lang="en-US" altLang="en-US" sz="2700" b="1" dirty="0" smtClean="0">
                <a:cs typeface="B Traffic" pitchFamily="2" charset="-78"/>
              </a:rPr>
              <a:t> </a:t>
            </a:r>
            <a:r>
              <a:rPr lang="ar-SA" altLang="en-US" sz="2700" b="1" dirty="0" smtClean="0">
                <a:cs typeface="B Traffic" pitchFamily="2" charset="-78"/>
              </a:rPr>
              <a:t>تلاش</a:t>
            </a:r>
            <a:r>
              <a:rPr lang="en-US" altLang="en-US" sz="2700" b="1" dirty="0" smtClean="0">
                <a:cs typeface="B Traffic" pitchFamily="2" charset="-78"/>
              </a:rPr>
              <a:t> </a:t>
            </a:r>
            <a:r>
              <a:rPr lang="ar-SA" altLang="en-US" sz="2700" b="1" dirty="0" smtClean="0">
                <a:cs typeface="B Traffic" pitchFamily="2" charset="-78"/>
              </a:rPr>
              <a:t>های آنان</a:t>
            </a:r>
            <a:r>
              <a:rPr lang="en-US" altLang="en-US" sz="2700" b="1" dirty="0" smtClean="0">
                <a:cs typeface="B Traffic" pitchFamily="2" charset="-78"/>
              </a:rPr>
              <a:t> </a:t>
            </a:r>
            <a:r>
              <a:rPr lang="ar-SA" altLang="en-US" sz="2700" b="1" dirty="0" smtClean="0">
                <a:cs typeface="B Traffic" pitchFamily="2" charset="-78"/>
              </a:rPr>
              <a:t>در تحقق اهداف</a:t>
            </a:r>
            <a:r>
              <a:rPr lang="en-US" altLang="en-US" sz="2700" b="1" dirty="0" smtClean="0">
                <a:cs typeface="B Traffic" pitchFamily="2" charset="-78"/>
              </a:rPr>
              <a:t> </a:t>
            </a:r>
            <a:r>
              <a:rPr lang="ar-SA" altLang="en-US" sz="2700" b="1" dirty="0" smtClean="0">
                <a:cs typeface="B Traffic" pitchFamily="2" charset="-78"/>
              </a:rPr>
              <a:t>دستگاه مربوطه هماهنگ</a:t>
            </a:r>
            <a:r>
              <a:rPr lang="en-US" altLang="en-US" sz="2700" b="1" dirty="0" smtClean="0">
                <a:cs typeface="B Traffic" pitchFamily="2" charset="-78"/>
              </a:rPr>
              <a:t> </a:t>
            </a:r>
            <a:r>
              <a:rPr lang="ar-SA" altLang="en-US" sz="2700" b="1" dirty="0" smtClean="0">
                <a:cs typeface="B Traffic" pitchFamily="2" charset="-78"/>
              </a:rPr>
              <a:t>گردد</a:t>
            </a:r>
            <a:endParaRPr lang="fa-IR" altLang="en-US" sz="2700" b="1" dirty="0" smtClean="0">
              <a:cs typeface="B Traffic" pitchFamily="2" charset="-78"/>
            </a:endParaRPr>
          </a:p>
          <a:p>
            <a:pPr marL="457200" indent="-457200" algn="r" rtl="1"/>
            <a:r>
              <a:rPr lang="fa-IR" altLang="en-US" sz="2700" b="1" dirty="0" smtClean="0">
                <a:cs typeface="B Traffic" pitchFamily="2" charset="-78"/>
              </a:rPr>
              <a:t>                                                             «</a:t>
            </a:r>
            <a:r>
              <a:rPr lang="ar-SA" altLang="en-US" sz="2700" b="1" dirty="0" smtClean="0">
                <a:cs typeface="B Traffic" pitchFamily="2" charset="-78"/>
              </a:rPr>
              <a:t>آرتارنن</a:t>
            </a:r>
            <a:r>
              <a:rPr lang="en-US" altLang="en-US" sz="2700" b="1" dirty="0" smtClean="0">
                <a:cs typeface="B Traffic" pitchFamily="2" charset="-78"/>
              </a:rPr>
              <a:t> </a:t>
            </a:r>
            <a:r>
              <a:rPr lang="ar-SA" altLang="en-US" sz="2700" b="1" dirty="0" smtClean="0">
                <a:cs typeface="B Traffic" pitchFamily="2" charset="-78"/>
              </a:rPr>
              <a:t>بوم 1961</a:t>
            </a:r>
            <a:r>
              <a:rPr lang="fa-IR" altLang="en-US" sz="2700" b="1" dirty="0" smtClean="0">
                <a:cs typeface="B Traffic" pitchFamily="2" charset="-78"/>
              </a:rPr>
              <a:t>»</a:t>
            </a:r>
          </a:p>
          <a:p>
            <a:pPr marL="457200" indent="-457200" algn="r" rtl="1">
              <a:buFont typeface="Wingdings" pitchFamily="2" charset="2"/>
              <a:buChar char="q"/>
            </a:pPr>
            <a:endParaRPr lang="en-US" altLang="en-US" sz="2700" b="1" dirty="0" smtClean="0">
              <a:cs typeface="B Traffic" pitchFamily="2" charset="-78"/>
            </a:endParaRPr>
          </a:p>
          <a:p>
            <a:pPr marL="457200" indent="-457200" algn="r" rtl="1">
              <a:buFont typeface="Wingdings" pitchFamily="2" charset="2"/>
              <a:buChar char="q"/>
            </a:pPr>
            <a:r>
              <a:rPr lang="ar-SA" altLang="en-US" sz="2700" b="1" dirty="0" smtClean="0">
                <a:cs typeface="B Traffic" pitchFamily="2" charset="-78"/>
              </a:rPr>
              <a:t>كنترل</a:t>
            </a:r>
            <a:r>
              <a:rPr lang="en-US" altLang="en-US" sz="2700" b="1" dirty="0" smtClean="0">
                <a:cs typeface="B Traffic" pitchFamily="2" charset="-78"/>
              </a:rPr>
              <a:t> </a:t>
            </a:r>
            <a:r>
              <a:rPr lang="ar-SA" altLang="en-US" sz="2700" b="1" dirty="0" smtClean="0">
                <a:cs typeface="B Traffic" pitchFamily="2" charset="-78"/>
              </a:rPr>
              <a:t>عملیات</a:t>
            </a:r>
            <a:r>
              <a:rPr lang="en-US" altLang="en-US" sz="2700" b="1" dirty="0" smtClean="0">
                <a:cs typeface="B Traffic" pitchFamily="2" charset="-78"/>
              </a:rPr>
              <a:t> </a:t>
            </a:r>
            <a:r>
              <a:rPr lang="ar-SA" altLang="en-US" sz="2700" b="1" dirty="0" smtClean="0">
                <a:cs typeface="B Traffic" pitchFamily="2" charset="-78"/>
              </a:rPr>
              <a:t>سازمانی</a:t>
            </a:r>
            <a:r>
              <a:rPr lang="en-US" altLang="en-US" sz="2700" b="1" dirty="0" smtClean="0">
                <a:cs typeface="B Traffic" pitchFamily="2" charset="-78"/>
              </a:rPr>
              <a:t> </a:t>
            </a:r>
            <a:r>
              <a:rPr lang="ar-SA" altLang="en-US" sz="2700" b="1" dirty="0" smtClean="0">
                <a:cs typeface="B Traffic" pitchFamily="2" charset="-78"/>
              </a:rPr>
              <a:t>به</a:t>
            </a:r>
            <a:r>
              <a:rPr lang="en-US" altLang="en-US" sz="2700" b="1" dirty="0" smtClean="0">
                <a:cs typeface="B Traffic" pitchFamily="2" charset="-78"/>
              </a:rPr>
              <a:t> </a:t>
            </a:r>
            <a:r>
              <a:rPr lang="ar-SA" altLang="en-US" sz="2700" b="1" dirty="0" smtClean="0">
                <a:cs typeface="B Traffic" pitchFamily="2" charset="-78"/>
              </a:rPr>
              <a:t>طوریكه</a:t>
            </a:r>
            <a:r>
              <a:rPr lang="en-US" altLang="en-US" sz="2700" b="1" dirty="0" smtClean="0">
                <a:cs typeface="B Traffic" pitchFamily="2" charset="-78"/>
              </a:rPr>
              <a:t> </a:t>
            </a:r>
            <a:r>
              <a:rPr lang="ar-SA" altLang="en-US" sz="2700" b="1" dirty="0" smtClean="0">
                <a:cs typeface="B Traffic" pitchFamily="2" charset="-78"/>
              </a:rPr>
              <a:t>بتوان در</a:t>
            </a:r>
            <a:r>
              <a:rPr lang="en-US" altLang="en-US" sz="2700" b="1" dirty="0" smtClean="0">
                <a:cs typeface="B Traffic" pitchFamily="2" charset="-78"/>
              </a:rPr>
              <a:t> </a:t>
            </a:r>
            <a:r>
              <a:rPr lang="ar-SA" altLang="en-US" sz="2700" b="1" dirty="0" smtClean="0">
                <a:cs typeface="B Traffic" pitchFamily="2" charset="-78"/>
              </a:rPr>
              <a:t>راستای</a:t>
            </a:r>
            <a:r>
              <a:rPr lang="en-US" altLang="en-US" sz="2700" b="1" dirty="0" smtClean="0">
                <a:cs typeface="B Traffic" pitchFamily="2" charset="-78"/>
              </a:rPr>
              <a:t> </a:t>
            </a:r>
            <a:r>
              <a:rPr lang="ar-SA" altLang="en-US" sz="2700" b="1" dirty="0" smtClean="0">
                <a:cs typeface="B Traffic" pitchFamily="2" charset="-78"/>
              </a:rPr>
              <a:t>نیل به اهداف آن به نحو مؤثر وبا</a:t>
            </a:r>
            <a:r>
              <a:rPr lang="en-US" altLang="en-US" sz="2700" b="1" dirty="0" smtClean="0">
                <a:cs typeface="B Traffic" pitchFamily="2" charset="-78"/>
              </a:rPr>
              <a:t> </a:t>
            </a:r>
            <a:r>
              <a:rPr lang="ar-SA" altLang="en-US" sz="2700" b="1" dirty="0" smtClean="0">
                <a:cs typeface="B Traffic" pitchFamily="2" charset="-78"/>
              </a:rPr>
              <a:t>صرفه</a:t>
            </a:r>
            <a:r>
              <a:rPr lang="en-US" altLang="en-US" sz="2700" b="1" dirty="0" smtClean="0">
                <a:cs typeface="B Traffic" pitchFamily="2" charset="-78"/>
              </a:rPr>
              <a:t> </a:t>
            </a:r>
            <a:r>
              <a:rPr lang="ar-SA" altLang="en-US" sz="2700" b="1" dirty="0" smtClean="0">
                <a:cs typeface="B Traffic" pitchFamily="2" charset="-78"/>
              </a:rPr>
              <a:t>جویی بایسته</a:t>
            </a:r>
            <a:r>
              <a:rPr lang="en-US" altLang="en-US" sz="2700" b="1" dirty="0" smtClean="0">
                <a:cs typeface="B Traffic" pitchFamily="2" charset="-78"/>
              </a:rPr>
              <a:t> </a:t>
            </a:r>
            <a:r>
              <a:rPr lang="ar-SA" altLang="en-US" sz="2700" b="1" dirty="0" smtClean="0">
                <a:cs typeface="B Traffic" pitchFamily="2" charset="-78"/>
              </a:rPr>
              <a:t>گام</a:t>
            </a:r>
            <a:r>
              <a:rPr lang="en-US" altLang="en-US" sz="2700" b="1" dirty="0" smtClean="0">
                <a:cs typeface="B Traffic" pitchFamily="2" charset="-78"/>
              </a:rPr>
              <a:t> </a:t>
            </a:r>
            <a:r>
              <a:rPr lang="ar-SA" altLang="en-US" sz="2700" b="1" dirty="0" smtClean="0">
                <a:cs typeface="B Traffic" pitchFamily="2" charset="-78"/>
              </a:rPr>
              <a:t>برداشت</a:t>
            </a:r>
            <a:r>
              <a:rPr lang="en-US" altLang="en-US" sz="2700" b="1" dirty="0" smtClean="0">
                <a:cs typeface="B Traffic" pitchFamily="2" charset="-78"/>
              </a:rPr>
              <a:t>      </a:t>
            </a:r>
            <a:r>
              <a:rPr lang="fa-IR" altLang="en-US" sz="2700" b="1" dirty="0" smtClean="0">
                <a:cs typeface="B Traffic" pitchFamily="2" charset="-78"/>
              </a:rPr>
              <a:t>                                                      «</a:t>
            </a:r>
            <a:r>
              <a:rPr lang="ar-SA" altLang="en-US" sz="2700" b="1" dirty="0" smtClean="0">
                <a:cs typeface="B Traffic" pitchFamily="2" charset="-78"/>
              </a:rPr>
              <a:t>آی فلی پر</a:t>
            </a:r>
            <a:r>
              <a:rPr lang="fa-IR" altLang="en-US" sz="2700" b="1" dirty="0" smtClean="0">
                <a:cs typeface="B Traffic" pitchFamily="2" charset="-78"/>
              </a:rPr>
              <a:t>»</a:t>
            </a:r>
          </a:p>
          <a:p>
            <a:pPr marL="457200" indent="-457200" algn="r" rtl="1">
              <a:buFont typeface="Wingdings" pitchFamily="2" charset="2"/>
              <a:buChar char="q"/>
            </a:pPr>
            <a:endParaRPr lang="en-US" altLang="en-US" sz="2700" b="1" dirty="0" smtClean="0">
              <a:cs typeface="B Traffic" pitchFamily="2" charset="-78"/>
            </a:endParaRPr>
          </a:p>
          <a:p>
            <a:pPr marL="457200" indent="-457200" algn="r" rtl="1">
              <a:buFont typeface="Wingdings" pitchFamily="2" charset="2"/>
              <a:buChar char="q"/>
            </a:pPr>
            <a:r>
              <a:rPr lang="ar-SA" altLang="en-US" sz="2700" b="1" dirty="0" smtClean="0">
                <a:cs typeface="B Traffic" pitchFamily="2" charset="-78"/>
              </a:rPr>
              <a:t>فرایندی كه</a:t>
            </a:r>
            <a:r>
              <a:rPr lang="en-US" altLang="en-US" sz="2700" b="1" dirty="0" smtClean="0">
                <a:cs typeface="B Traffic" pitchFamily="2" charset="-78"/>
              </a:rPr>
              <a:t> </a:t>
            </a:r>
            <a:r>
              <a:rPr lang="ar-SA" altLang="en-US" sz="2700" b="1" dirty="0" smtClean="0">
                <a:cs typeface="B Traffic" pitchFamily="2" charset="-78"/>
              </a:rPr>
              <a:t>به وسیله آن</a:t>
            </a:r>
            <a:r>
              <a:rPr lang="en-US" altLang="en-US" sz="2700" b="1" dirty="0" smtClean="0">
                <a:cs typeface="B Traffic" pitchFamily="2" charset="-78"/>
              </a:rPr>
              <a:t> </a:t>
            </a:r>
            <a:r>
              <a:rPr lang="ar-SA" altLang="en-US" sz="2700" b="1" dirty="0" smtClean="0">
                <a:cs typeface="B Traffic" pitchFamily="2" charset="-78"/>
              </a:rPr>
              <a:t>فعالیتهای</a:t>
            </a:r>
            <a:r>
              <a:rPr lang="en-US" altLang="en-US" sz="2700" b="1" dirty="0" smtClean="0">
                <a:cs typeface="B Traffic" pitchFamily="2" charset="-78"/>
              </a:rPr>
              <a:t> </a:t>
            </a:r>
            <a:r>
              <a:rPr lang="ar-SA" altLang="en-US" sz="2700" b="1" dirty="0" smtClean="0">
                <a:cs typeface="B Traffic" pitchFamily="2" charset="-78"/>
              </a:rPr>
              <a:t>فردی و</a:t>
            </a:r>
            <a:r>
              <a:rPr lang="en-US" altLang="en-US" sz="2700" b="1" dirty="0" smtClean="0">
                <a:cs typeface="B Traffic" pitchFamily="2" charset="-78"/>
              </a:rPr>
              <a:t> </a:t>
            </a:r>
            <a:r>
              <a:rPr lang="ar-SA" altLang="en-US" sz="2700" b="1" dirty="0" smtClean="0">
                <a:cs typeface="B Traffic" pitchFamily="2" charset="-78"/>
              </a:rPr>
              <a:t>گروهی</a:t>
            </a:r>
            <a:r>
              <a:rPr lang="en-US" altLang="en-US" sz="2700" b="1" dirty="0" smtClean="0">
                <a:cs typeface="B Traffic" pitchFamily="2" charset="-78"/>
              </a:rPr>
              <a:t> </a:t>
            </a:r>
            <a:r>
              <a:rPr lang="ar-SA" altLang="en-US" sz="2700" b="1" dirty="0" smtClean="0">
                <a:cs typeface="B Traffic" pitchFamily="2" charset="-78"/>
              </a:rPr>
              <a:t>متناسب</a:t>
            </a:r>
            <a:r>
              <a:rPr lang="en-US" altLang="en-US" sz="2700" b="1" dirty="0" smtClean="0">
                <a:cs typeface="B Traffic" pitchFamily="2" charset="-78"/>
              </a:rPr>
              <a:t> </a:t>
            </a:r>
            <a:r>
              <a:rPr lang="ar-SA" altLang="en-US" sz="2700" b="1" dirty="0" smtClean="0">
                <a:cs typeface="B Traffic" pitchFamily="2" charset="-78"/>
              </a:rPr>
              <a:t>با</a:t>
            </a:r>
            <a:r>
              <a:rPr lang="en-US" altLang="en-US" sz="2700" b="1" dirty="0" smtClean="0">
                <a:cs typeface="B Traffic" pitchFamily="2" charset="-78"/>
              </a:rPr>
              <a:t> </a:t>
            </a:r>
            <a:r>
              <a:rPr lang="ar-SA" altLang="en-US" sz="2700" b="1" dirty="0" smtClean="0">
                <a:cs typeface="B Traffic" pitchFamily="2" charset="-78"/>
              </a:rPr>
              <a:t>اهداف مشترك</a:t>
            </a:r>
            <a:r>
              <a:rPr lang="en-US" altLang="en-US" sz="2700" b="1" dirty="0" smtClean="0">
                <a:cs typeface="B Traffic" pitchFamily="2" charset="-78"/>
              </a:rPr>
              <a:t> </a:t>
            </a:r>
            <a:r>
              <a:rPr lang="ar-SA" altLang="en-US" sz="2700" b="1" dirty="0" smtClean="0">
                <a:cs typeface="B Traffic" pitchFamily="2" charset="-78"/>
              </a:rPr>
              <a:t>همسو</a:t>
            </a:r>
            <a:r>
              <a:rPr lang="en-US" altLang="en-US" sz="2700" b="1" dirty="0" smtClean="0">
                <a:cs typeface="B Traffic" pitchFamily="2" charset="-78"/>
              </a:rPr>
              <a:t> </a:t>
            </a:r>
            <a:r>
              <a:rPr lang="ar-SA" altLang="en-US" sz="2700" b="1" dirty="0" smtClean="0">
                <a:cs typeface="B Traffic" pitchFamily="2" charset="-78"/>
              </a:rPr>
              <a:t>و</a:t>
            </a:r>
            <a:r>
              <a:rPr lang="en-US" altLang="en-US" sz="2700" b="1" dirty="0" smtClean="0">
                <a:cs typeface="B Traffic" pitchFamily="2" charset="-78"/>
              </a:rPr>
              <a:t> </a:t>
            </a:r>
            <a:r>
              <a:rPr lang="ar-SA" altLang="en-US" sz="2700" b="1" dirty="0" smtClean="0">
                <a:cs typeface="B Traffic" pitchFamily="2" charset="-78"/>
              </a:rPr>
              <a:t>هماهنگ</a:t>
            </a:r>
            <a:r>
              <a:rPr lang="en-US" altLang="en-US" sz="2700" b="1" dirty="0" smtClean="0">
                <a:cs typeface="B Traffic" pitchFamily="2" charset="-78"/>
              </a:rPr>
              <a:t> </a:t>
            </a:r>
            <a:r>
              <a:rPr lang="ar-SA" altLang="en-US" sz="2700" b="1" dirty="0" smtClean="0">
                <a:cs typeface="B Traffic" pitchFamily="2" charset="-78"/>
              </a:rPr>
              <a:t>می</a:t>
            </a:r>
            <a:r>
              <a:rPr lang="en-US" altLang="en-US" sz="2700" b="1" dirty="0" smtClean="0">
                <a:cs typeface="B Traffic" pitchFamily="2" charset="-78"/>
              </a:rPr>
              <a:t> </a:t>
            </a:r>
            <a:r>
              <a:rPr lang="ar-SA" altLang="en-US" sz="2700" b="1" dirty="0" smtClean="0">
                <a:cs typeface="B Traffic" pitchFamily="2" charset="-78"/>
              </a:rPr>
              <a:t>شود</a:t>
            </a:r>
            <a:endParaRPr lang="en-US" altLang="en-US" sz="2700" b="1" dirty="0" smtClean="0">
              <a:cs typeface="B Traffic" pitchFamily="2" charset="-78"/>
            </a:endParaRPr>
          </a:p>
          <a:p>
            <a:pPr marL="457200" indent="-457200" algn="r" rtl="1"/>
            <a:r>
              <a:rPr lang="en-US" altLang="en-US" sz="2700" b="1" dirty="0" smtClean="0">
                <a:cs typeface="B Traffic" pitchFamily="2" charset="-78"/>
              </a:rPr>
              <a:t>  </a:t>
            </a:r>
            <a:r>
              <a:rPr lang="fa-IR" altLang="en-US" sz="2700" b="1" dirty="0" smtClean="0">
                <a:cs typeface="B Traffic" pitchFamily="2" charset="-78"/>
              </a:rPr>
              <a:t>                                                                          «</a:t>
            </a:r>
            <a:r>
              <a:rPr lang="en-US" altLang="en-US" sz="2700" b="1" dirty="0" smtClean="0">
                <a:cs typeface="B Traffic" pitchFamily="2" charset="-78"/>
              </a:rPr>
              <a:t>  </a:t>
            </a:r>
            <a:r>
              <a:rPr lang="ar-SA" altLang="en-US" sz="2700" b="1" dirty="0" smtClean="0">
                <a:cs typeface="B Traffic" pitchFamily="2" charset="-78"/>
              </a:rPr>
              <a:t>ج اچ</a:t>
            </a:r>
            <a:r>
              <a:rPr lang="en-US" altLang="en-US" sz="2700" b="1" dirty="0" smtClean="0">
                <a:cs typeface="B Traffic" pitchFamily="2" charset="-78"/>
              </a:rPr>
              <a:t> </a:t>
            </a:r>
            <a:r>
              <a:rPr lang="ar-SA" altLang="en-US" sz="2700" b="1" dirty="0" smtClean="0">
                <a:cs typeface="B Traffic" pitchFamily="2" charset="-78"/>
              </a:rPr>
              <a:t>دانلی</a:t>
            </a:r>
            <a:r>
              <a:rPr lang="en-US" altLang="en-US" sz="2700" b="1" dirty="0" smtClean="0">
                <a:cs typeface="B Traffic" pitchFamily="2" charset="-78"/>
              </a:rPr>
              <a:t> </a:t>
            </a:r>
            <a:r>
              <a:rPr lang="fa-IR" altLang="en-US" sz="2700" b="1" dirty="0" smtClean="0">
                <a:cs typeface="B Traffic" pitchFamily="2" charset="-78"/>
              </a:rPr>
              <a:t>»</a:t>
            </a:r>
            <a:r>
              <a:rPr lang="en-US" altLang="en-US" sz="2700" b="1" dirty="0" smtClean="0">
                <a:cs typeface="B Traffic" pitchFamily="2" charset="-78"/>
              </a:rPr>
              <a:t> </a:t>
            </a:r>
          </a:p>
        </p:txBody>
      </p:sp>
      <p:sp>
        <p:nvSpPr>
          <p:cNvPr id="7" name="Rectangle 6"/>
          <p:cNvSpPr/>
          <p:nvPr/>
        </p:nvSpPr>
        <p:spPr>
          <a:xfrm>
            <a:off x="3810000" y="152400"/>
            <a:ext cx="3315331" cy="707886"/>
          </a:xfrm>
          <a:prstGeom prst="rect">
            <a:avLst/>
          </a:prstGeom>
        </p:spPr>
        <p:txBody>
          <a:bodyPr wrap="none">
            <a:spAutoFit/>
          </a:bodyPr>
          <a:lstStyle/>
          <a:p>
            <a:r>
              <a:rPr lang="fa-IR" altLang="en-US" sz="4000" dirty="0" smtClean="0">
                <a:solidFill>
                  <a:srgbClr val="FF0000"/>
                </a:solidFill>
                <a:cs typeface="B Traffic" pitchFamily="2" charset="-78"/>
              </a:rPr>
              <a:t> تعاریف</a:t>
            </a:r>
            <a:r>
              <a:rPr lang="ar-SA" altLang="en-US" sz="4000" dirty="0" smtClean="0">
                <a:solidFill>
                  <a:srgbClr val="FF0000"/>
                </a:solidFill>
                <a:cs typeface="B Traffic" pitchFamily="2" charset="-78"/>
              </a:rPr>
              <a:t> مدیریت</a:t>
            </a:r>
            <a:r>
              <a:rPr lang="en-US" altLang="en-US" sz="4000" dirty="0" smtClean="0">
                <a:solidFill>
                  <a:srgbClr val="FF0000"/>
                </a:solidFill>
                <a:cs typeface="B Traffic" pitchFamily="2" charset="-78"/>
              </a:rPr>
              <a:t> </a:t>
            </a:r>
            <a:endParaRPr lang="en-US" sz="4000" dirty="0">
              <a:solidFill>
                <a:srgbClr val="FF0000"/>
              </a:solidFill>
              <a:cs typeface="B Traffic" pitchFamily="2" charset="-78"/>
            </a:endParaRPr>
          </a:p>
        </p:txBody>
      </p:sp>
      <p:sp>
        <p:nvSpPr>
          <p:cNvPr id="4" name="Left Arrow 3"/>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
        <p:nvSpPr>
          <p:cNvPr id="5" name="Rectangle 4"/>
          <p:cNvSpPr/>
          <p:nvPr/>
        </p:nvSpPr>
        <p:spPr>
          <a:xfrm rot="16200000">
            <a:off x="-1772331" y="3563032"/>
            <a:ext cx="4419597" cy="646331"/>
          </a:xfrm>
          <a:prstGeom prst="rect">
            <a:avLst/>
          </a:prstGeom>
        </p:spPr>
        <p:txBody>
          <a:bodyPr wrap="square">
            <a:spAutoFit/>
          </a:bodyPr>
          <a:lstStyle/>
          <a:p>
            <a:r>
              <a:rPr lang="fa-IR" sz="3600" dirty="0" smtClean="0">
                <a:solidFill>
                  <a:srgbClr val="C00000"/>
                </a:solidFill>
                <a:cs typeface="2  Kaj" pitchFamily="2" charset="-78"/>
              </a:rPr>
              <a:t>اصول و مفاهيم  مديريت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additive="base">
                                        <p:cTn id="3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anim calcmode="lin" valueType="num">
                                      <p:cBhvr additive="base">
                                        <p:cTn id="37"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Title 3"/>
          <p:cNvSpPr>
            <a:spLocks noGrp="1"/>
          </p:cNvSpPr>
          <p:nvPr>
            <p:ph type="ctrTitle"/>
          </p:nvPr>
        </p:nvSpPr>
        <p:spPr>
          <a:xfrm>
            <a:off x="1143000" y="0"/>
            <a:ext cx="8001000" cy="914400"/>
          </a:xfrm>
        </p:spPr>
        <p:txBody>
          <a:bodyPr>
            <a:noAutofit/>
          </a:bodyPr>
          <a:lstStyle/>
          <a:p>
            <a:r>
              <a:rPr lang="fa-IR" altLang="en-US" sz="2800" b="1" dirty="0" smtClean="0">
                <a:solidFill>
                  <a:schemeClr val="tx1"/>
                </a:solidFill>
                <a:effectLst>
                  <a:outerShdw blurRad="38100" dist="38100" dir="2700000" algn="tl">
                    <a:srgbClr val="000000">
                      <a:alpha val="43137"/>
                    </a:srgbClr>
                  </a:outerShdw>
                </a:effectLst>
                <a:cs typeface="B Traffic" pitchFamily="2" charset="-78"/>
              </a:rPr>
              <a:t>مدیریت</a:t>
            </a:r>
            <a:r>
              <a:rPr lang="ar-SA" altLang="en-US" sz="3200" b="1" dirty="0" smtClean="0">
                <a:solidFill>
                  <a:schemeClr val="tx1"/>
                </a:solidFill>
                <a:effectLst>
                  <a:outerShdw blurRad="38100" dist="38100" dir="2700000" algn="tl">
                    <a:srgbClr val="000000">
                      <a:alpha val="43137"/>
                    </a:srgbClr>
                  </a:outerShdw>
                </a:effectLst>
                <a:cs typeface="B Traffic" pitchFamily="2" charset="-78"/>
              </a:rPr>
              <a:t> بروكراسی</a:t>
            </a:r>
            <a:r>
              <a:rPr lang="fa-IR" altLang="en-US" sz="3200" b="1" dirty="0" smtClean="0">
                <a:solidFill>
                  <a:schemeClr val="tx1"/>
                </a:solidFill>
                <a:effectLst>
                  <a:outerShdw blurRad="38100" dist="38100" dir="2700000" algn="tl">
                    <a:srgbClr val="000000">
                      <a:alpha val="43137"/>
                    </a:srgbClr>
                  </a:outerShdw>
                </a:effectLst>
                <a:cs typeface="B Traffic" pitchFamily="2" charset="-78"/>
              </a:rPr>
              <a:t>    ( دیوانسالاری اداری    </a:t>
            </a:r>
            <a:endParaRPr lang="fa-IR" sz="3200" b="1" dirty="0">
              <a:solidFill>
                <a:schemeClr val="tx1"/>
              </a:solidFill>
              <a:effectLst>
                <a:outerShdw blurRad="38100" dist="38100" dir="2700000" algn="tl">
                  <a:srgbClr val="000000">
                    <a:alpha val="43137"/>
                  </a:srgbClr>
                </a:outerShdw>
              </a:effectLst>
              <a:cs typeface="B Traffic" pitchFamily="2" charset="-78"/>
            </a:endParaRPr>
          </a:p>
        </p:txBody>
      </p:sp>
      <p:sp useBgFill="1">
        <p:nvSpPr>
          <p:cNvPr id="5" name="Subtitle 4"/>
          <p:cNvSpPr>
            <a:spLocks noGrp="1"/>
          </p:cNvSpPr>
          <p:nvPr>
            <p:ph type="subTitle" idx="1"/>
          </p:nvPr>
        </p:nvSpPr>
        <p:spPr>
          <a:xfrm>
            <a:off x="1143000" y="914400"/>
            <a:ext cx="8001000" cy="5943600"/>
          </a:xfrm>
        </p:spPr>
        <p:txBody>
          <a:bodyPr>
            <a:noAutofit/>
          </a:bodyPr>
          <a:lstStyle/>
          <a:p>
            <a:pPr algn="r">
              <a:buFont typeface="Wingdings" pitchFamily="2" charset="2"/>
              <a:buChar char="v"/>
            </a:pPr>
            <a:r>
              <a:rPr lang="fa-IR" sz="2400" b="1" dirty="0" smtClean="0">
                <a:solidFill>
                  <a:srgbClr val="0070C0"/>
                </a:solidFill>
                <a:cs typeface="B Traffic" pitchFamily="2" charset="-78"/>
              </a:rPr>
              <a:t> مزایای نظریه بروکراسی از دیدگاه وبر:  </a:t>
            </a:r>
          </a:p>
          <a:p>
            <a:pPr algn="r"/>
            <a:r>
              <a:rPr lang="fa-IR" sz="2400" b="1" dirty="0" smtClean="0">
                <a:solidFill>
                  <a:srgbClr val="0070C0"/>
                </a:solidFill>
                <a:cs typeface="B Traffic" pitchFamily="2" charset="-78"/>
              </a:rPr>
              <a:t> حاکمیت قانون و مقررات ، ساختار اقتدار مبتنی بر سلسله مراتب ، تخصصی شدن کارها ، استخدام بر اساس دانش فنی و توانایی ، جدایی مالکیت سازمان از کارکنان دستگاه اداری ،  دارای سیستم ضبط سوابق و دستور العملها و تصمیمات اداری .</a:t>
            </a:r>
          </a:p>
          <a:p>
            <a:pPr algn="r">
              <a:buFont typeface="Wingdings" pitchFamily="2" charset="2"/>
              <a:buChar char="v"/>
            </a:pPr>
            <a:r>
              <a:rPr lang="fa-IR" sz="2400" b="1" dirty="0" smtClean="0">
                <a:solidFill>
                  <a:srgbClr val="00B0F0"/>
                </a:solidFill>
                <a:cs typeface="B Traffic" pitchFamily="2" charset="-78"/>
              </a:rPr>
              <a:t> </a:t>
            </a:r>
            <a:r>
              <a:rPr lang="fa-IR" sz="2400" b="1" dirty="0" smtClean="0">
                <a:solidFill>
                  <a:schemeClr val="tx1"/>
                </a:solidFill>
                <a:cs typeface="B Traffic" pitchFamily="2" charset="-78"/>
              </a:rPr>
              <a:t>ارگانیک و پویا بودن سازمانها سبب شده است که اشکالات و معایب عمده ای بر نظریه ماکس وبر  وارد گردد که عبارتست از :</a:t>
            </a:r>
          </a:p>
          <a:p>
            <a:pPr algn="r"/>
            <a:r>
              <a:rPr lang="fa-IR" sz="2400" b="1" dirty="0" smtClean="0">
                <a:solidFill>
                  <a:srgbClr val="0070C0"/>
                </a:solidFill>
                <a:cs typeface="B Traffic" pitchFamily="2" charset="-78"/>
              </a:rPr>
              <a:t>عدم توجه به ساختار انسانی ، انعطاف ناپذیر بودن سازمان در مقابل تغییرات ، وجود تضاد بین مدیریت بر مبنای تخصص با مدیریت بر مبنای انضباط ،  نادیده گرفتن نقش سازمانهای غیر رسمی ، وجود سلسله مراتب و مقررات اداری ، پیچیدگی ساختار سازمانی مبتنی بر تخصص یا وظیفه . </a:t>
            </a:r>
            <a:endParaRPr lang="fa-IR" sz="2400" b="1" dirty="0">
              <a:solidFill>
                <a:srgbClr val="0070C0"/>
              </a:solidFill>
              <a:cs typeface="B Traffic" pitchFamily="2" charset="-78"/>
            </a:endParaRPr>
          </a:p>
        </p:txBody>
      </p:sp>
      <p:sp>
        <p:nvSpPr>
          <p:cNvPr id="6" name="Rectangle 3"/>
          <p:cNvSpPr>
            <a:spLocks noChangeArrowheads="1"/>
          </p:cNvSpPr>
          <p:nvPr/>
        </p:nvSpPr>
        <p:spPr bwMode="auto">
          <a:xfrm rot="16200000">
            <a:off x="-1722856" y="3170657"/>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7" name="Left Arrow 6"/>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additive="base">
                                        <p:cTn id="3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381000"/>
            <a:ext cx="8077200" cy="5943600"/>
          </a:xfrm>
        </p:spPr>
        <p:txBody>
          <a:bodyPr>
            <a:normAutofit fontScale="92500" lnSpcReduction="20000"/>
          </a:bodyPr>
          <a:lstStyle/>
          <a:p>
            <a:pPr marL="365760" indent="-256032" algn="r" rtl="1" eaLnBrk="1" fontAlgn="auto" hangingPunct="1">
              <a:spcAft>
                <a:spcPts val="0"/>
              </a:spcAft>
              <a:buFont typeface="Wingdings 3"/>
              <a:buNone/>
              <a:defRPr/>
            </a:pPr>
            <a:r>
              <a:rPr lang="fa-IR" sz="2600" b="1" dirty="0" smtClean="0">
                <a:solidFill>
                  <a:srgbClr val="7030A0"/>
                </a:solidFill>
                <a:cs typeface="B Traffic" pitchFamily="2" charset="-78"/>
              </a:rPr>
              <a:t>مکتب نئو کلاسیک :</a:t>
            </a:r>
            <a:endParaRPr lang="fa-IR" sz="2600" b="1" dirty="0" smtClean="0">
              <a:cs typeface="B Traffic" pitchFamily="2" charset="-78"/>
            </a:endParaRPr>
          </a:p>
          <a:p>
            <a:pPr marL="365760" indent="-256032" algn="just" rtl="1" eaLnBrk="1" fontAlgn="auto" hangingPunct="1">
              <a:lnSpc>
                <a:spcPct val="110000"/>
              </a:lnSpc>
              <a:spcAft>
                <a:spcPts val="0"/>
              </a:spcAft>
              <a:buFont typeface="Wingdings 3"/>
              <a:buNone/>
              <a:defRPr/>
            </a:pPr>
            <a:r>
              <a:rPr lang="fa-IR" sz="2000" b="1" dirty="0" smtClean="0">
                <a:cs typeface="B Traffic" pitchFamily="2" charset="-78"/>
              </a:rPr>
              <a:t>دو یا سه دهه بعد از مکتب کلاسیک - دانشمندانی به نام های مایو و  مک گریگور</a:t>
            </a:r>
            <a:r>
              <a:rPr lang="en-US" sz="2000" b="1" dirty="0" smtClean="0">
                <a:cs typeface="B Traffic" pitchFamily="2" charset="-78"/>
              </a:rPr>
              <a:t> </a:t>
            </a:r>
            <a:r>
              <a:rPr lang="fa-IR" sz="2000" b="1" dirty="0" smtClean="0">
                <a:cs typeface="B Traffic" pitchFamily="2" charset="-78"/>
              </a:rPr>
              <a:t>مکتب کلاسیک را مورد بررسی قرار دادند مایو دریافت که باید به نیازهای روحی افراد نیز اهمیت</a:t>
            </a:r>
            <a:r>
              <a:rPr lang="en-US" sz="2000" b="1" dirty="0" smtClean="0">
                <a:cs typeface="B Traffic" pitchFamily="2" charset="-78"/>
              </a:rPr>
              <a:t> </a:t>
            </a:r>
            <a:r>
              <a:rPr lang="fa-IR" sz="2000" b="1" dirty="0" smtClean="0">
                <a:cs typeface="B Traffic" pitchFamily="2" charset="-78"/>
              </a:rPr>
              <a:t> داده شود وی به این نتیجه رسید که انسان ماشین نیست.</a:t>
            </a:r>
          </a:p>
          <a:p>
            <a:pPr marL="365760" indent="-256032" algn="r" rtl="1" eaLnBrk="1" fontAlgn="auto" hangingPunct="1">
              <a:spcAft>
                <a:spcPts val="0"/>
              </a:spcAft>
              <a:buFont typeface="Wingdings 3"/>
              <a:buNone/>
              <a:defRPr/>
            </a:pPr>
            <a:r>
              <a:rPr lang="fa-IR" sz="2000" b="1" dirty="0" smtClean="0">
                <a:solidFill>
                  <a:srgbClr val="7030A0"/>
                </a:solidFill>
                <a:cs typeface="B Traffic" pitchFamily="2" charset="-78"/>
              </a:rPr>
              <a:t>سیستم مدیریت سازمانی :</a:t>
            </a:r>
            <a:endParaRPr lang="en-US" sz="2000" b="1" dirty="0" smtClean="0">
              <a:solidFill>
                <a:srgbClr val="7030A0"/>
              </a:solidFill>
              <a:cs typeface="B Traffic" pitchFamily="2" charset="-78"/>
            </a:endParaRPr>
          </a:p>
          <a:p>
            <a:pPr marL="365760" indent="-256032" algn="r" rtl="1" eaLnBrk="1" fontAlgn="auto" hangingPunct="1">
              <a:spcAft>
                <a:spcPts val="0"/>
              </a:spcAft>
              <a:buFont typeface="Wingdings 3"/>
              <a:buNone/>
              <a:defRPr/>
            </a:pPr>
            <a:r>
              <a:rPr lang="fa-IR" sz="2000" b="1" dirty="0" smtClean="0">
                <a:cs typeface="B Traffic" pitchFamily="2" charset="-78"/>
              </a:rPr>
              <a:t>این مکتب به گونه ایست که سازمان مانند یک سیستم عمل می کند. از اعضایی تشکیل شده که هر عضو کار خاصی را برای رسیدن به اهداف سازمان انجام می دهد.      </a:t>
            </a:r>
            <a:endParaRPr lang="en-US" sz="2000" b="1" dirty="0" smtClean="0">
              <a:cs typeface="B Traffic" pitchFamily="2" charset="-78"/>
            </a:endParaRPr>
          </a:p>
          <a:p>
            <a:pPr marL="365760" indent="-256032" algn="r" rtl="1" eaLnBrk="1" fontAlgn="auto" hangingPunct="1">
              <a:spcAft>
                <a:spcPts val="0"/>
              </a:spcAft>
              <a:buFont typeface="Wingdings 3"/>
              <a:buNone/>
              <a:defRPr/>
            </a:pPr>
            <a:r>
              <a:rPr lang="fa-IR" sz="2000" b="1" dirty="0" smtClean="0">
                <a:solidFill>
                  <a:srgbClr val="7030A0"/>
                </a:solidFill>
                <a:cs typeface="B Traffic" pitchFamily="2" charset="-78"/>
              </a:rPr>
              <a:t>عناصر اصلي يك سیستم به گونه زیر می باشند :</a:t>
            </a:r>
          </a:p>
          <a:p>
            <a:pPr marL="365760" indent="-256032" algn="r" rtl="1" eaLnBrk="1" fontAlgn="auto" hangingPunct="1">
              <a:spcAft>
                <a:spcPts val="0"/>
              </a:spcAft>
              <a:buFont typeface="Wingdings 3"/>
              <a:buNone/>
              <a:defRPr/>
            </a:pPr>
            <a:endParaRPr lang="fa-IR" sz="2000" b="1" dirty="0" smtClean="0">
              <a:solidFill>
                <a:srgbClr val="7030A0"/>
              </a:solidFill>
              <a:cs typeface="B Traffic" pitchFamily="2" charset="-78"/>
            </a:endParaRPr>
          </a:p>
          <a:p>
            <a:pPr marL="365760" indent="-256032" algn="r" rtl="1" eaLnBrk="1" fontAlgn="auto" hangingPunct="1">
              <a:spcAft>
                <a:spcPts val="0"/>
              </a:spcAft>
              <a:buFont typeface="Wingdings 3"/>
              <a:buNone/>
              <a:defRPr/>
            </a:pPr>
            <a:endParaRPr lang="en-US" sz="2000" b="1" dirty="0" smtClean="0">
              <a:solidFill>
                <a:srgbClr val="7030A0"/>
              </a:solidFill>
              <a:cs typeface="B Traffic" pitchFamily="2" charset="-78"/>
            </a:endParaRPr>
          </a:p>
          <a:p>
            <a:pPr marL="651510" indent="-514350" algn="r" rtl="1" eaLnBrk="1" fontAlgn="auto" hangingPunct="1">
              <a:spcAft>
                <a:spcPts val="0"/>
              </a:spcAft>
              <a:buFont typeface="Wingdings 3"/>
              <a:buNone/>
              <a:defRPr/>
            </a:pPr>
            <a:r>
              <a:rPr lang="en-US" sz="2000" b="1" dirty="0" smtClean="0">
                <a:cs typeface="B Traffic" pitchFamily="2" charset="-78"/>
              </a:rPr>
              <a:t> </a:t>
            </a:r>
          </a:p>
          <a:p>
            <a:pPr marL="651510" indent="-514350" algn="r" rtl="1" eaLnBrk="1" fontAlgn="auto" hangingPunct="1">
              <a:spcAft>
                <a:spcPts val="0"/>
              </a:spcAft>
              <a:buFont typeface="Wingdings 3"/>
              <a:buNone/>
              <a:defRPr/>
            </a:pPr>
            <a:endParaRPr lang="en-US" sz="2000" b="1" dirty="0" smtClean="0">
              <a:cs typeface="B Traffic" pitchFamily="2" charset="-78"/>
            </a:endParaRPr>
          </a:p>
          <a:p>
            <a:pPr marL="651510" indent="-514350" algn="r" rtl="1" eaLnBrk="1" fontAlgn="auto" hangingPunct="1">
              <a:spcAft>
                <a:spcPts val="0"/>
              </a:spcAft>
              <a:buFont typeface="Wingdings 3"/>
              <a:buNone/>
              <a:defRPr/>
            </a:pPr>
            <a:r>
              <a:rPr lang="en-US" sz="2000" b="1" dirty="0" smtClean="0">
                <a:cs typeface="B Traffic" pitchFamily="2" charset="-78"/>
              </a:rPr>
              <a:t> </a:t>
            </a:r>
          </a:p>
          <a:p>
            <a:pPr marL="651510" indent="-514350" algn="r" rtl="1" eaLnBrk="1" fontAlgn="auto" hangingPunct="1">
              <a:spcAft>
                <a:spcPts val="0"/>
              </a:spcAft>
              <a:buFont typeface="Wingdings 3"/>
              <a:buNone/>
              <a:defRPr/>
            </a:pPr>
            <a:r>
              <a:rPr lang="en-US" sz="2000" b="1" dirty="0" smtClean="0">
                <a:cs typeface="B Traffic" pitchFamily="2" charset="-78"/>
              </a:rPr>
              <a:t>        </a:t>
            </a:r>
            <a:r>
              <a:rPr lang="fa-IR" sz="2000" b="1" dirty="0" smtClean="0">
                <a:cs typeface="B Traffic" pitchFamily="2" charset="-78"/>
              </a:rPr>
              <a:t>برونداد           </a:t>
            </a:r>
            <a:r>
              <a:rPr lang="en-US" sz="2000" b="1" dirty="0" smtClean="0">
                <a:cs typeface="B Traffic" pitchFamily="2" charset="-78"/>
              </a:rPr>
              <a:t>                             </a:t>
            </a:r>
            <a:r>
              <a:rPr lang="fa-IR" sz="2000" b="1" dirty="0" smtClean="0">
                <a:cs typeface="B Traffic" pitchFamily="2" charset="-78"/>
              </a:rPr>
              <a:t> فرآيند                               </a:t>
            </a:r>
            <a:r>
              <a:rPr lang="en-US" sz="2000" b="1" dirty="0" smtClean="0">
                <a:cs typeface="B Traffic" pitchFamily="2" charset="-78"/>
              </a:rPr>
              <a:t>        </a:t>
            </a:r>
            <a:r>
              <a:rPr lang="fa-IR" sz="2000" b="1" dirty="0" smtClean="0">
                <a:cs typeface="B Traffic" pitchFamily="2" charset="-78"/>
              </a:rPr>
              <a:t> درونداد</a:t>
            </a:r>
          </a:p>
          <a:p>
            <a:pPr marL="651510" indent="-514350" algn="r" rtl="1" eaLnBrk="1" fontAlgn="auto" hangingPunct="1">
              <a:spcAft>
                <a:spcPts val="0"/>
              </a:spcAft>
              <a:buFont typeface="Wingdings 3"/>
              <a:buNone/>
              <a:defRPr/>
            </a:pPr>
            <a:endParaRPr lang="fa-IR" sz="2000" b="1" dirty="0" smtClean="0">
              <a:cs typeface="B Traffic" pitchFamily="2" charset="-78"/>
            </a:endParaRPr>
          </a:p>
          <a:p>
            <a:pPr marL="651510" indent="-514350" algn="r" rtl="1" eaLnBrk="1" fontAlgn="auto" hangingPunct="1">
              <a:spcAft>
                <a:spcPts val="0"/>
              </a:spcAft>
              <a:buFont typeface="Wingdings 3"/>
              <a:buNone/>
              <a:defRPr/>
            </a:pPr>
            <a:r>
              <a:rPr lang="fa-IR" sz="2000" b="1" dirty="0" smtClean="0">
                <a:cs typeface="B Traffic" pitchFamily="2" charset="-78"/>
              </a:rPr>
              <a:t>   </a:t>
            </a:r>
            <a:r>
              <a:rPr lang="en-US" sz="2000" b="1" dirty="0" smtClean="0">
                <a:cs typeface="B Traffic" pitchFamily="2" charset="-78"/>
              </a:rPr>
              <a:t> </a:t>
            </a:r>
          </a:p>
          <a:p>
            <a:pPr marL="651510" indent="-514350" algn="r" rtl="1" eaLnBrk="1" fontAlgn="auto" hangingPunct="1">
              <a:spcAft>
                <a:spcPts val="0"/>
              </a:spcAft>
              <a:buFont typeface="Wingdings 3"/>
              <a:buNone/>
              <a:defRPr/>
            </a:pPr>
            <a:r>
              <a:rPr lang="en-US" sz="2000" b="1" dirty="0" smtClean="0">
                <a:cs typeface="B Traffic" pitchFamily="2" charset="-78"/>
              </a:rPr>
              <a:t>                       </a:t>
            </a:r>
          </a:p>
          <a:p>
            <a:pPr marL="651510" indent="-514350" algn="r" rtl="1" eaLnBrk="1" fontAlgn="auto" hangingPunct="1">
              <a:spcAft>
                <a:spcPts val="0"/>
              </a:spcAft>
              <a:buFont typeface="Wingdings 3"/>
              <a:buNone/>
              <a:defRPr/>
            </a:pPr>
            <a:r>
              <a:rPr lang="en-US" sz="2000" b="1" dirty="0" smtClean="0">
                <a:cs typeface="B Traffic" pitchFamily="2" charset="-78"/>
              </a:rPr>
              <a:t>                                                         </a:t>
            </a:r>
            <a:r>
              <a:rPr lang="fa-IR" sz="2000" b="1" dirty="0" smtClean="0">
                <a:cs typeface="B Traffic" pitchFamily="2" charset="-78"/>
              </a:rPr>
              <a:t>بازخورد</a:t>
            </a:r>
          </a:p>
        </p:txBody>
      </p:sp>
      <p:sp>
        <p:nvSpPr>
          <p:cNvPr id="4" name="Frame 3"/>
          <p:cNvSpPr/>
          <p:nvPr/>
        </p:nvSpPr>
        <p:spPr>
          <a:xfrm>
            <a:off x="3581400" y="4114800"/>
            <a:ext cx="2667000" cy="11430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fa-IR">
              <a:solidFill>
                <a:schemeClr val="tx1"/>
              </a:solidFill>
            </a:endParaRPr>
          </a:p>
        </p:txBody>
      </p:sp>
      <p:sp>
        <p:nvSpPr>
          <p:cNvPr id="5" name="Right Arrow 4"/>
          <p:cNvSpPr/>
          <p:nvPr/>
        </p:nvSpPr>
        <p:spPr>
          <a:xfrm>
            <a:off x="2362200" y="4495800"/>
            <a:ext cx="977900" cy="484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fa-IR"/>
          </a:p>
        </p:txBody>
      </p:sp>
      <p:sp>
        <p:nvSpPr>
          <p:cNvPr id="6" name="Right Arrow 5"/>
          <p:cNvSpPr/>
          <p:nvPr/>
        </p:nvSpPr>
        <p:spPr>
          <a:xfrm>
            <a:off x="6324600" y="4495800"/>
            <a:ext cx="977900" cy="484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fa-IR"/>
          </a:p>
        </p:txBody>
      </p:sp>
      <p:sp>
        <p:nvSpPr>
          <p:cNvPr id="13" name="Curved Down Arrow 12"/>
          <p:cNvSpPr/>
          <p:nvPr/>
        </p:nvSpPr>
        <p:spPr>
          <a:xfrm rot="16200000">
            <a:off x="871485" y="4995915"/>
            <a:ext cx="1468542" cy="1077912"/>
          </a:xfrm>
          <a:prstGeom prst="curvedDownArrow">
            <a:avLst>
              <a:gd name="adj1" fmla="val 14856"/>
              <a:gd name="adj2" fmla="val 31368"/>
              <a:gd name="adj3" fmla="val 2763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4" name="Curved Down Arrow 13"/>
          <p:cNvSpPr/>
          <p:nvPr/>
        </p:nvSpPr>
        <p:spPr>
          <a:xfrm rot="5608627">
            <a:off x="7321792" y="4944711"/>
            <a:ext cx="1455840" cy="1077912"/>
          </a:xfrm>
          <a:prstGeom prst="curvedDownArrow">
            <a:avLst>
              <a:gd name="adj1" fmla="val 14856"/>
              <a:gd name="adj2" fmla="val 31368"/>
              <a:gd name="adj3" fmla="val 2763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9" name="Rectangle 3"/>
          <p:cNvSpPr>
            <a:spLocks noChangeArrowheads="1"/>
          </p:cNvSpPr>
          <p:nvPr/>
        </p:nvSpPr>
        <p:spPr bwMode="auto">
          <a:xfrm rot="16200000">
            <a:off x="-1799057" y="2256256"/>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10" name="Left Arrow 9"/>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 calcmode="lin" valueType="num">
                                      <p:cBhvr additive="base">
                                        <p:cTn id="5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3" end="13"/>
                                            </p:txEl>
                                          </p:spTgt>
                                        </p:tgtEl>
                                        <p:attrNameLst>
                                          <p:attrName>style.visibility</p:attrName>
                                        </p:attrNameLst>
                                      </p:cBhvr>
                                      <p:to>
                                        <p:strVal val="visible"/>
                                      </p:to>
                                    </p:set>
                                    <p:anim calcmode="lin" valueType="num">
                                      <p:cBhvr additive="base">
                                        <p:cTn id="6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4" end="14"/>
                                            </p:txEl>
                                          </p:spTgt>
                                        </p:tgtEl>
                                        <p:attrNameLst>
                                          <p:attrName>style.visibility</p:attrName>
                                        </p:attrNameLst>
                                      </p:cBhvr>
                                      <p:to>
                                        <p:strVal val="visible"/>
                                      </p:to>
                                    </p:set>
                                    <p:anim calcmode="lin" valueType="num">
                                      <p:cBhvr additive="base">
                                        <p:cTn id="67"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52400" y="152400"/>
            <a:ext cx="8534400" cy="685800"/>
          </a:xfrm>
        </p:spPr>
        <p:txBody>
          <a:bodyPr>
            <a:normAutofit/>
          </a:bodyPr>
          <a:lstStyle/>
          <a:p>
            <a:pPr eaLnBrk="1" hangingPunct="1">
              <a:defRPr/>
            </a:pPr>
            <a:r>
              <a:rPr lang="fa-IR" altLang="en-US" sz="3200" dirty="0" smtClean="0">
                <a:solidFill>
                  <a:srgbClr val="00B0F0"/>
                </a:solidFill>
                <a:effectLst>
                  <a:outerShdw blurRad="38100" dist="38100" dir="2700000" algn="tl">
                    <a:srgbClr val="C0C0C0"/>
                  </a:outerShdw>
                </a:effectLst>
                <a:cs typeface="B Traffic" pitchFamily="2" charset="-78"/>
              </a:rPr>
              <a:t>مدیریت</a:t>
            </a:r>
            <a:r>
              <a:rPr lang="ar-SA" altLang="en-US" sz="3200" dirty="0" smtClean="0">
                <a:solidFill>
                  <a:srgbClr val="00B0F0"/>
                </a:solidFill>
                <a:effectLst>
                  <a:outerShdw blurRad="38100" dist="38100" dir="2700000" algn="tl">
                    <a:srgbClr val="C0C0C0"/>
                  </a:outerShdw>
                </a:effectLst>
                <a:cs typeface="B Traffic" pitchFamily="2" charset="-78"/>
              </a:rPr>
              <a:t> روابط انسانی</a:t>
            </a:r>
            <a:r>
              <a:rPr lang="fa-IR" altLang="en-US" sz="3200" dirty="0" smtClean="0">
                <a:solidFill>
                  <a:srgbClr val="00B0F0"/>
                </a:solidFill>
                <a:effectLst>
                  <a:outerShdw blurRad="38100" dist="38100" dir="2700000" algn="tl">
                    <a:srgbClr val="C0C0C0"/>
                  </a:outerShdw>
                </a:effectLst>
                <a:cs typeface="B Traffic" pitchFamily="2" charset="-78"/>
              </a:rPr>
              <a:t> « نئوکلاسیک »       ( التون مایو)</a:t>
            </a:r>
            <a:endParaRPr lang="en-US" altLang="en-US" sz="3200" dirty="0" smtClean="0">
              <a:solidFill>
                <a:srgbClr val="00B0F0"/>
              </a:solidFill>
              <a:effectLst>
                <a:outerShdw blurRad="38100" dist="38100" dir="2700000" algn="tl">
                  <a:srgbClr val="C0C0C0"/>
                </a:outerShdw>
              </a:effectLst>
              <a:cs typeface="B Traffic" pitchFamily="2" charset="-78"/>
            </a:endParaRPr>
          </a:p>
        </p:txBody>
      </p:sp>
      <p:sp>
        <p:nvSpPr>
          <p:cNvPr id="19459" name="Rectangle 3"/>
          <p:cNvSpPr>
            <a:spLocks noChangeArrowheads="1"/>
          </p:cNvSpPr>
          <p:nvPr/>
        </p:nvSpPr>
        <p:spPr bwMode="auto">
          <a:xfrm>
            <a:off x="990600" y="838200"/>
            <a:ext cx="7837488" cy="5614988"/>
          </a:xfrm>
          <a:prstGeom prst="rect">
            <a:avLst/>
          </a:prstGeom>
          <a:noFill/>
          <a:ln w="9525">
            <a:noFill/>
            <a:miter lim="800000"/>
            <a:headEnd/>
            <a:tailEnd/>
          </a:ln>
        </p:spPr>
        <p:txBody>
          <a:bodyPr lIns="92075" tIns="46038" rIns="92075" bIns="46038"/>
          <a:lstStyle/>
          <a:p>
            <a:pPr marL="342900" indent="-342900" algn="r" rtl="1">
              <a:spcBef>
                <a:spcPct val="20000"/>
              </a:spcBef>
              <a:buFont typeface="Wingdings" pitchFamily="2" charset="2"/>
              <a:buChar char="q"/>
            </a:pPr>
            <a:r>
              <a:rPr lang="ar-SA" altLang="en-US" sz="2000" b="1" dirty="0">
                <a:cs typeface="B Traffic" pitchFamily="2" charset="-78"/>
              </a:rPr>
              <a:t>با توجه به اشكالات در نظریات مدیریت كلاسیك تیلور كه برخوردهای خشك اقتصادی داشت و نهایتاً منجر به جنجال بزرگی شد </a:t>
            </a:r>
            <a:endParaRPr lang="en-US" altLang="en-US" sz="2000" b="1" dirty="0" smtClean="0">
              <a:cs typeface="B Traffic" pitchFamily="2" charset="-78"/>
            </a:endParaRPr>
          </a:p>
          <a:p>
            <a:pPr marL="342900" indent="-342900" algn="r" rtl="1">
              <a:spcBef>
                <a:spcPct val="20000"/>
              </a:spcBef>
            </a:pPr>
            <a:r>
              <a:rPr lang="ar-SA" altLang="en-US" sz="2000" b="1" dirty="0" smtClean="0">
                <a:cs typeface="B Traffic" pitchFamily="2" charset="-78"/>
              </a:rPr>
              <a:t>نظریات </a:t>
            </a:r>
            <a:r>
              <a:rPr lang="ar-SA" altLang="en-US" sz="2000" b="1" dirty="0">
                <a:cs typeface="B Traffic" pitchFamily="2" charset="-78"/>
              </a:rPr>
              <a:t>نهضت رفتارگرایی یا اصول روابط انسانی </a:t>
            </a:r>
            <a:r>
              <a:rPr lang="fa-IR" altLang="en-US" sz="2000" b="1" dirty="0">
                <a:cs typeface="B Traffic" pitchFamily="2" charset="-78"/>
              </a:rPr>
              <a:t>با</a:t>
            </a:r>
            <a:r>
              <a:rPr lang="ar-SA" altLang="en-US" sz="2000" b="1" dirty="0">
                <a:cs typeface="B Traffic" pitchFamily="2" charset="-78"/>
              </a:rPr>
              <a:t> رهبری التون </a:t>
            </a:r>
            <a:r>
              <a:rPr lang="fa-IR" altLang="en-US" sz="2000" b="1" dirty="0">
                <a:cs typeface="B Traffic" pitchFamily="2" charset="-78"/>
              </a:rPr>
              <a:t>مایو</a:t>
            </a:r>
            <a:r>
              <a:rPr lang="ar-SA" altLang="en-US" sz="2000" b="1" dirty="0">
                <a:cs typeface="B Traffic" pitchFamily="2" charset="-78"/>
              </a:rPr>
              <a:t> شكل گرفت </a:t>
            </a:r>
            <a:r>
              <a:rPr lang="ar-SA" altLang="en-US" sz="2000" b="1" dirty="0" smtClean="0">
                <a:cs typeface="B Traffic" pitchFamily="2" charset="-78"/>
              </a:rPr>
              <a:t>.</a:t>
            </a:r>
            <a:endParaRPr lang="en-US" altLang="en-US" sz="2000" b="1" dirty="0" smtClean="0">
              <a:cs typeface="B Traffic" pitchFamily="2" charset="-78"/>
            </a:endParaRPr>
          </a:p>
          <a:p>
            <a:pPr marL="342900" indent="-342900" algn="r" rtl="1">
              <a:spcBef>
                <a:spcPct val="20000"/>
              </a:spcBef>
              <a:buFont typeface="Wingdings" pitchFamily="2" charset="2"/>
              <a:buChar char="q"/>
            </a:pPr>
            <a:r>
              <a:rPr lang="fa-IR" altLang="en-US" sz="2000" b="1" dirty="0" smtClean="0">
                <a:cs typeface="B Traffic" pitchFamily="2" charset="-78"/>
              </a:rPr>
              <a:t>نتیجه مطالعات </a:t>
            </a:r>
            <a:r>
              <a:rPr lang="ar-SA" altLang="en-US" sz="2000" b="1" dirty="0" smtClean="0">
                <a:cs typeface="B Traffic" pitchFamily="2" charset="-78"/>
              </a:rPr>
              <a:t> </a:t>
            </a:r>
            <a:r>
              <a:rPr lang="fa-IR" altLang="en-US" sz="2000" b="1" dirty="0" smtClean="0">
                <a:cs typeface="B Traffic" pitchFamily="2" charset="-78"/>
              </a:rPr>
              <a:t>التون مایو</a:t>
            </a:r>
            <a:r>
              <a:rPr lang="ar-SA" altLang="en-US" sz="2000" b="1" dirty="0" smtClean="0">
                <a:cs typeface="B Traffic" pitchFamily="2" charset="-78"/>
              </a:rPr>
              <a:t>  در كارخانجات </a:t>
            </a:r>
            <a:r>
              <a:rPr lang="fa-IR" altLang="en-US" sz="2000" b="1" dirty="0" smtClean="0">
                <a:cs typeface="B Traffic" pitchFamily="2" charset="-78"/>
              </a:rPr>
              <a:t>هاثورن</a:t>
            </a:r>
            <a:r>
              <a:rPr lang="ar-SA" altLang="en-US" sz="2000" b="1" dirty="0" smtClean="0">
                <a:cs typeface="B Traffic" pitchFamily="2" charset="-78"/>
              </a:rPr>
              <a:t> سالهای 32-1927 منتشر شد كه مبتنی بر روابط انسانی و جامعه شناسی صنعتی بود . </a:t>
            </a:r>
            <a:endParaRPr lang="fa-IR" altLang="en-US" sz="2000" b="1" dirty="0" smtClean="0">
              <a:cs typeface="B Traffic" pitchFamily="2" charset="-78"/>
            </a:endParaRPr>
          </a:p>
          <a:p>
            <a:pPr marL="342900" indent="-342900" algn="r" rtl="1">
              <a:spcBef>
                <a:spcPct val="20000"/>
              </a:spcBef>
              <a:buFont typeface="Wingdings" pitchFamily="2" charset="2"/>
              <a:buChar char="q"/>
            </a:pPr>
            <a:endParaRPr lang="fa-IR" altLang="en-US" sz="2000" b="1" dirty="0" smtClean="0">
              <a:cs typeface="B Traffic" pitchFamily="2" charset="-78"/>
            </a:endParaRPr>
          </a:p>
          <a:p>
            <a:pPr marL="342900" indent="-342900" algn="r" rtl="1">
              <a:spcBef>
                <a:spcPct val="20000"/>
              </a:spcBef>
              <a:buFont typeface="Wingdings" pitchFamily="2" charset="2"/>
              <a:buChar char="q"/>
            </a:pPr>
            <a:r>
              <a:rPr lang="ar-SA" altLang="en-US" sz="2000" b="1" dirty="0" smtClean="0">
                <a:cs typeface="B Traffic" pitchFamily="2" charset="-78"/>
              </a:rPr>
              <a:t>او </a:t>
            </a:r>
            <a:r>
              <a:rPr lang="ar-SA" altLang="en-US" sz="2000" b="1" dirty="0">
                <a:cs typeface="B Traffic" pitchFamily="2" charset="-78"/>
              </a:rPr>
              <a:t>با بهره‌گیری از علوم روانشناسی ، جامعه شناسی </a:t>
            </a:r>
            <a:r>
              <a:rPr lang="fa-IR" altLang="en-US" sz="2000" b="1" dirty="0" smtClean="0">
                <a:cs typeface="B Traffic" pitchFamily="2" charset="-78"/>
              </a:rPr>
              <a:t>و</a:t>
            </a:r>
            <a:r>
              <a:rPr lang="ar-SA" altLang="en-US" sz="2000" b="1" dirty="0" smtClean="0">
                <a:cs typeface="B Traffic" pitchFamily="2" charset="-78"/>
              </a:rPr>
              <a:t> </a:t>
            </a:r>
            <a:r>
              <a:rPr lang="ar-SA" altLang="en-US" sz="2000" b="1" dirty="0">
                <a:cs typeface="B Traffic" pitchFamily="2" charset="-78"/>
              </a:rPr>
              <a:t>مردم </a:t>
            </a:r>
            <a:r>
              <a:rPr lang="ar-SA" altLang="en-US" sz="2000" b="1" dirty="0" smtClean="0">
                <a:cs typeface="B Traffic" pitchFamily="2" charset="-78"/>
              </a:rPr>
              <a:t>شناسی</a:t>
            </a:r>
            <a:r>
              <a:rPr lang="fa-IR" altLang="en-US" sz="2000" b="1" dirty="0" smtClean="0">
                <a:cs typeface="B Traffic" pitchFamily="2" charset="-78"/>
              </a:rPr>
              <a:t> نشان داد</a:t>
            </a:r>
            <a:r>
              <a:rPr lang="ar-SA" altLang="en-US" sz="2000" b="1" dirty="0" smtClean="0">
                <a:cs typeface="B Traffic" pitchFamily="2" charset="-78"/>
              </a:rPr>
              <a:t> </a:t>
            </a:r>
            <a:r>
              <a:rPr lang="fa-IR" altLang="en-US" sz="2000" b="1" dirty="0" smtClean="0">
                <a:cs typeface="B Traffic" pitchFamily="2" charset="-78"/>
              </a:rPr>
              <a:t>که عملکرد کارکنان بی شک به عوامل روان شناختی و اجتماعی بیشتر از شرایط فیزیکی محل کار مربوط می شود</a:t>
            </a:r>
          </a:p>
          <a:p>
            <a:pPr marL="342900" indent="-342900" algn="r" rtl="1">
              <a:spcBef>
                <a:spcPct val="20000"/>
              </a:spcBef>
              <a:buFont typeface="Wingdings" pitchFamily="2" charset="2"/>
              <a:buChar char="q"/>
            </a:pPr>
            <a:endParaRPr lang="ar-SA" altLang="en-US" sz="2000" b="1" dirty="0">
              <a:cs typeface="B Traffic" pitchFamily="2" charset="-78"/>
            </a:endParaRPr>
          </a:p>
          <a:p>
            <a:pPr marL="342900" indent="-342900" algn="r" rtl="1">
              <a:spcBef>
                <a:spcPct val="20000"/>
              </a:spcBef>
              <a:buFont typeface="Wingdings" pitchFamily="2" charset="2"/>
              <a:buChar char="q"/>
            </a:pPr>
            <a:r>
              <a:rPr lang="ar-SA" altLang="en-US" sz="2000" b="1" dirty="0">
                <a:cs typeface="B Traffic" pitchFamily="2" charset="-78"/>
              </a:rPr>
              <a:t>مطالعات او بر روی عده‌ای زن صورت گرفت و مشخص گردید كه عوامل اجتماعی و روحی و روانی </a:t>
            </a:r>
            <a:r>
              <a:rPr lang="ar-SA" altLang="en-US" sz="2000" b="1" dirty="0" smtClean="0">
                <a:cs typeface="B Traffic" pitchFamily="2" charset="-78"/>
              </a:rPr>
              <a:t>مثل احساس غرور و احترام و</a:t>
            </a:r>
            <a:r>
              <a:rPr lang="fa-IR" altLang="en-US" sz="2000" b="1" dirty="0" smtClean="0">
                <a:cs typeface="B Traffic" pitchFamily="2" charset="-78"/>
              </a:rPr>
              <a:t>....</a:t>
            </a:r>
            <a:r>
              <a:rPr lang="ar-SA" altLang="en-US" sz="2000" b="1" dirty="0" smtClean="0">
                <a:cs typeface="B Traffic" pitchFamily="2" charset="-78"/>
              </a:rPr>
              <a:t> بیش </a:t>
            </a:r>
            <a:r>
              <a:rPr lang="ar-SA" altLang="en-US" sz="2000" b="1" dirty="0">
                <a:cs typeface="B Traffic" pitchFamily="2" charset="-78"/>
              </a:rPr>
              <a:t>از متغیرهای فیزیكی </a:t>
            </a:r>
            <a:r>
              <a:rPr lang="fa-IR" altLang="en-US" sz="2000" b="1" dirty="0" smtClean="0">
                <a:cs typeface="B Traffic" pitchFamily="2" charset="-78"/>
              </a:rPr>
              <a:t>مثل </a:t>
            </a:r>
            <a:r>
              <a:rPr lang="ar-SA" altLang="en-US" sz="2000" b="1" dirty="0" smtClean="0">
                <a:cs typeface="B Traffic" pitchFamily="2" charset="-78"/>
              </a:rPr>
              <a:t>(هوا </a:t>
            </a:r>
            <a:r>
              <a:rPr lang="ar-SA" altLang="en-US" sz="2000" b="1" dirty="0">
                <a:cs typeface="B Traffic" pitchFamily="2" charset="-78"/>
              </a:rPr>
              <a:t>، نور ، تنفس ، </a:t>
            </a:r>
            <a:r>
              <a:rPr lang="ar-SA" altLang="en-US" sz="2000" b="1" dirty="0" smtClean="0">
                <a:cs typeface="B Traffic" pitchFamily="2" charset="-78"/>
              </a:rPr>
              <a:t>ساعت </a:t>
            </a:r>
            <a:r>
              <a:rPr lang="ar-SA" altLang="en-US" sz="2000" b="1" dirty="0">
                <a:cs typeface="B Traffic" pitchFamily="2" charset="-78"/>
              </a:rPr>
              <a:t>استراحت </a:t>
            </a:r>
            <a:r>
              <a:rPr lang="ar-SA" altLang="en-US" sz="2000" b="1" dirty="0" smtClean="0">
                <a:cs typeface="B Traffic" pitchFamily="2" charset="-78"/>
              </a:rPr>
              <a:t>و</a:t>
            </a:r>
            <a:r>
              <a:rPr lang="fa-IR" altLang="en-US" sz="2000" b="1" dirty="0" smtClean="0">
                <a:cs typeface="B Traffic" pitchFamily="2" charset="-78"/>
              </a:rPr>
              <a:t>..</a:t>
            </a:r>
            <a:r>
              <a:rPr lang="ar-SA" altLang="en-US" sz="2000" b="1" dirty="0" smtClean="0">
                <a:cs typeface="B Traffic" pitchFamily="2" charset="-78"/>
              </a:rPr>
              <a:t>) </a:t>
            </a:r>
            <a:r>
              <a:rPr lang="fa-IR" altLang="en-US" sz="2000" b="1" dirty="0" smtClean="0">
                <a:cs typeface="B Traffic" pitchFamily="2" charset="-78"/>
              </a:rPr>
              <a:t>که </a:t>
            </a:r>
            <a:r>
              <a:rPr lang="ar-SA" altLang="en-US" sz="2000" b="1" dirty="0" smtClean="0">
                <a:cs typeface="B Traffic" pitchFamily="2" charset="-78"/>
              </a:rPr>
              <a:t>باعث </a:t>
            </a:r>
            <a:r>
              <a:rPr lang="ar-SA" altLang="en-US" sz="2000" b="1" dirty="0">
                <a:cs typeface="B Traffic" pitchFamily="2" charset="-78"/>
              </a:rPr>
              <a:t>بهره‌وری </a:t>
            </a:r>
            <a:r>
              <a:rPr lang="ar-SA" altLang="en-US" sz="2000" b="1" dirty="0" smtClean="0">
                <a:cs typeface="B Traffic" pitchFamily="2" charset="-78"/>
              </a:rPr>
              <a:t>می‌شود</a:t>
            </a:r>
            <a:endParaRPr lang="en-US" altLang="en-US" sz="2000" b="1" dirty="0">
              <a:cs typeface="B Traffic" pitchFamily="2" charset="-78"/>
            </a:endParaRPr>
          </a:p>
        </p:txBody>
      </p:sp>
      <p:sp>
        <p:nvSpPr>
          <p:cNvPr id="4" name="Rectangle 3"/>
          <p:cNvSpPr>
            <a:spLocks noChangeArrowheads="1"/>
          </p:cNvSpPr>
          <p:nvPr/>
        </p:nvSpPr>
        <p:spPr bwMode="auto">
          <a:xfrm rot="16200000">
            <a:off x="-1799056" y="3323057"/>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5" name="Left Arrow 4"/>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additive="base">
                                        <p:cTn id="13"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459">
                                            <p:txEl>
                                              <p:pRg st="2" end="2"/>
                                            </p:txEl>
                                          </p:spTgt>
                                        </p:tgtEl>
                                        <p:attrNameLst>
                                          <p:attrName>style.visibility</p:attrName>
                                        </p:attrNameLst>
                                      </p:cBhvr>
                                      <p:to>
                                        <p:strVal val="visible"/>
                                      </p:to>
                                    </p:set>
                                    <p:anim calcmode="lin" valueType="num">
                                      <p:cBhvr additive="base">
                                        <p:cTn id="19" dur="5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459">
                                            <p:txEl>
                                              <p:pRg st="4" end="4"/>
                                            </p:txEl>
                                          </p:spTgt>
                                        </p:tgtEl>
                                        <p:attrNameLst>
                                          <p:attrName>style.visibility</p:attrName>
                                        </p:attrNameLst>
                                      </p:cBhvr>
                                      <p:to>
                                        <p:strVal val="visible"/>
                                      </p:to>
                                    </p:set>
                                    <p:anim calcmode="lin" valueType="num">
                                      <p:cBhvr additive="base">
                                        <p:cTn id="25" dur="500" fill="hold"/>
                                        <p:tgtEl>
                                          <p:spTgt spid="1945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45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9459">
                                            <p:txEl>
                                              <p:pRg st="6" end="6"/>
                                            </p:txEl>
                                          </p:spTgt>
                                        </p:tgtEl>
                                        <p:attrNameLst>
                                          <p:attrName>style.visibility</p:attrName>
                                        </p:attrNameLst>
                                      </p:cBhvr>
                                      <p:to>
                                        <p:strVal val="visible"/>
                                      </p:to>
                                    </p:set>
                                    <p:anim calcmode="lin" valueType="num">
                                      <p:cBhvr additive="base">
                                        <p:cTn id="31" dur="500" fill="hold"/>
                                        <p:tgtEl>
                                          <p:spTgt spid="19459">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45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066800" y="1143000"/>
            <a:ext cx="7848600" cy="5715000"/>
          </a:xfrm>
          <a:prstGeom prst="rect">
            <a:avLst/>
          </a:prstGeom>
          <a:noFill/>
          <a:ln w="9525">
            <a:noFill/>
            <a:miter lim="800000"/>
            <a:headEnd/>
            <a:tailEnd/>
          </a:ln>
        </p:spPr>
        <p:txBody>
          <a:bodyPr lIns="92075" tIns="46038" rIns="92075" bIns="46038"/>
          <a:lstStyle/>
          <a:p>
            <a:pPr marL="342900" indent="-342900" algn="r" rtl="1">
              <a:spcBef>
                <a:spcPct val="20000"/>
              </a:spcBef>
              <a:buFont typeface="Wingdings" pitchFamily="2" charset="2"/>
              <a:buChar char="q"/>
            </a:pPr>
            <a:r>
              <a:rPr lang="ar-SA" altLang="en-US" sz="2400" b="1" dirty="0">
                <a:solidFill>
                  <a:srgbClr val="0070C0"/>
                </a:solidFill>
                <a:cs typeface="B Traffic" pitchFamily="2" charset="-78"/>
              </a:rPr>
              <a:t>1ـ افزایش كارآیی صرفاً بخاطر شرایط فیزیكی </a:t>
            </a:r>
            <a:r>
              <a:rPr lang="ar-SA" altLang="en-US" sz="2400" b="1" dirty="0" smtClean="0">
                <a:solidFill>
                  <a:srgbClr val="0070C0"/>
                </a:solidFill>
                <a:cs typeface="B Traffic" pitchFamily="2" charset="-78"/>
              </a:rPr>
              <a:t>نیست</a:t>
            </a:r>
            <a:endParaRPr lang="fa-IR" altLang="en-US" sz="2400" b="1" dirty="0" smtClean="0">
              <a:solidFill>
                <a:srgbClr val="0070C0"/>
              </a:solidFill>
              <a:cs typeface="B Traffic" pitchFamily="2" charset="-78"/>
            </a:endParaRPr>
          </a:p>
          <a:p>
            <a:pPr marL="342900" indent="-342900" algn="r" rtl="1">
              <a:spcBef>
                <a:spcPct val="20000"/>
              </a:spcBef>
            </a:pPr>
            <a:r>
              <a:rPr lang="ar-SA" altLang="en-US" sz="2400" b="1" dirty="0" smtClean="0">
                <a:solidFill>
                  <a:srgbClr val="0070C0"/>
                </a:solidFill>
                <a:cs typeface="B Traffic" pitchFamily="2" charset="-78"/>
              </a:rPr>
              <a:t> </a:t>
            </a:r>
            <a:r>
              <a:rPr lang="ar-SA" altLang="en-US" sz="2400" b="1" dirty="0">
                <a:solidFill>
                  <a:srgbClr val="0070C0"/>
                </a:solidFill>
                <a:cs typeface="B Traffic" pitchFamily="2" charset="-78"/>
              </a:rPr>
              <a:t>بلكه عوامل انسانی چون آزادی و دادن شخصیت به افراد است </a:t>
            </a:r>
          </a:p>
          <a:p>
            <a:pPr marL="342900" indent="-342900" algn="r" rtl="1">
              <a:spcBef>
                <a:spcPct val="20000"/>
              </a:spcBef>
            </a:pPr>
            <a:endParaRPr lang="fa-IR" altLang="en-US" sz="2400" b="1" dirty="0">
              <a:solidFill>
                <a:srgbClr val="0070C0"/>
              </a:solidFill>
              <a:cs typeface="B Traffic" pitchFamily="2" charset="-78"/>
            </a:endParaRPr>
          </a:p>
          <a:p>
            <a:pPr marL="342900" indent="-342900" algn="r" rtl="1">
              <a:spcBef>
                <a:spcPct val="20000"/>
              </a:spcBef>
              <a:buFont typeface="Wingdings" pitchFamily="2" charset="2"/>
              <a:buChar char="q"/>
            </a:pPr>
            <a:r>
              <a:rPr lang="ar-SA" altLang="en-US" sz="2400" b="1" dirty="0">
                <a:solidFill>
                  <a:srgbClr val="0070C0"/>
                </a:solidFill>
                <a:cs typeface="B Traffic" pitchFamily="2" charset="-78"/>
              </a:rPr>
              <a:t>2ـ ازدیاد كارآیی به رفتار فردی مربوط </a:t>
            </a:r>
            <a:r>
              <a:rPr lang="ar-SA" altLang="en-US" sz="2400" b="1" dirty="0" smtClean="0">
                <a:solidFill>
                  <a:srgbClr val="0070C0"/>
                </a:solidFill>
                <a:cs typeface="B Traffic" pitchFamily="2" charset="-78"/>
              </a:rPr>
              <a:t>نمی‌شود</a:t>
            </a:r>
            <a:endParaRPr lang="fa-IR" altLang="en-US" sz="2400" b="1" dirty="0" smtClean="0">
              <a:solidFill>
                <a:srgbClr val="0070C0"/>
              </a:solidFill>
              <a:cs typeface="B Traffic" pitchFamily="2" charset="-78"/>
            </a:endParaRPr>
          </a:p>
          <a:p>
            <a:pPr marL="342900" indent="-342900" algn="r" rtl="1">
              <a:spcBef>
                <a:spcPct val="20000"/>
              </a:spcBef>
            </a:pPr>
            <a:r>
              <a:rPr lang="ar-SA" altLang="en-US" sz="2400" b="1" dirty="0" smtClean="0">
                <a:solidFill>
                  <a:srgbClr val="0070C0"/>
                </a:solidFill>
                <a:cs typeface="B Traffic" pitchFamily="2" charset="-78"/>
              </a:rPr>
              <a:t> </a:t>
            </a:r>
            <a:r>
              <a:rPr lang="ar-SA" altLang="en-US" sz="2400" b="1" dirty="0">
                <a:solidFill>
                  <a:srgbClr val="0070C0"/>
                </a:solidFill>
                <a:cs typeface="B Traffic" pitchFamily="2" charset="-78"/>
              </a:rPr>
              <a:t>بلكه به چگونگی روابط افراد در</a:t>
            </a:r>
            <a:r>
              <a:rPr lang="fa-IR" altLang="en-US" sz="2400" b="1" dirty="0">
                <a:solidFill>
                  <a:srgbClr val="0070C0"/>
                </a:solidFill>
                <a:cs typeface="B Traffic" pitchFamily="2" charset="-78"/>
              </a:rPr>
              <a:t> </a:t>
            </a:r>
            <a:r>
              <a:rPr lang="ar-SA" altLang="en-US" sz="2400" b="1" dirty="0">
                <a:solidFill>
                  <a:srgbClr val="0070C0"/>
                </a:solidFill>
                <a:cs typeface="B Traffic" pitchFamily="2" charset="-78"/>
              </a:rPr>
              <a:t>سازمانها بستگی دارد </a:t>
            </a:r>
          </a:p>
          <a:p>
            <a:pPr marL="342900" indent="-342900" algn="r" rtl="1">
              <a:spcBef>
                <a:spcPct val="20000"/>
              </a:spcBef>
            </a:pPr>
            <a:endParaRPr lang="fa-IR" altLang="en-US" sz="2400" b="1" dirty="0">
              <a:solidFill>
                <a:srgbClr val="0070C0"/>
              </a:solidFill>
              <a:cs typeface="B Traffic" pitchFamily="2" charset="-78"/>
            </a:endParaRPr>
          </a:p>
          <a:p>
            <a:pPr marL="342900" indent="-342900" algn="r" rtl="1">
              <a:spcBef>
                <a:spcPct val="20000"/>
              </a:spcBef>
              <a:buFont typeface="Wingdings" pitchFamily="2" charset="2"/>
              <a:buChar char="q"/>
            </a:pPr>
            <a:r>
              <a:rPr lang="ar-SA" altLang="en-US" sz="2400" b="1" dirty="0">
                <a:solidFill>
                  <a:srgbClr val="0070C0"/>
                </a:solidFill>
                <a:cs typeface="B Traffic" pitchFamily="2" charset="-78"/>
              </a:rPr>
              <a:t>3ـ توجه به انگیزه‌ها ، نیازها و هدفهای كاركنان در ازدیاد و كارآیی نقش بسزایی دارد </a:t>
            </a:r>
            <a:endParaRPr lang="fa-IR" altLang="en-US" sz="2400" b="1" dirty="0">
              <a:solidFill>
                <a:srgbClr val="0070C0"/>
              </a:solidFill>
              <a:cs typeface="B Traffic" pitchFamily="2" charset="-78"/>
            </a:endParaRPr>
          </a:p>
          <a:p>
            <a:pPr marL="342900" indent="-342900" algn="r" rtl="1">
              <a:spcBef>
                <a:spcPct val="20000"/>
              </a:spcBef>
            </a:pPr>
            <a:endParaRPr lang="ar-SA" altLang="en-US" sz="2400" b="1" dirty="0">
              <a:solidFill>
                <a:srgbClr val="0070C0"/>
              </a:solidFill>
              <a:cs typeface="B Traffic" pitchFamily="2" charset="-78"/>
            </a:endParaRPr>
          </a:p>
          <a:p>
            <a:pPr marL="342900" indent="-342900" algn="r" rtl="1">
              <a:spcBef>
                <a:spcPct val="20000"/>
              </a:spcBef>
              <a:buFont typeface="Wingdings" pitchFamily="2" charset="2"/>
              <a:buChar char="q"/>
            </a:pPr>
            <a:r>
              <a:rPr lang="ar-SA" altLang="en-US" sz="2400" b="1" dirty="0">
                <a:solidFill>
                  <a:srgbClr val="0070C0"/>
                </a:solidFill>
                <a:cs typeface="B Traffic" pitchFamily="2" charset="-78"/>
              </a:rPr>
              <a:t>4ـ تاكید بر ارتباطات از پائین به بالا (كارگر به مدیر</a:t>
            </a:r>
            <a:r>
              <a:rPr lang="ar-SA" altLang="en-US" sz="2400" b="1" dirty="0" smtClean="0">
                <a:solidFill>
                  <a:srgbClr val="0070C0"/>
                </a:solidFill>
                <a:cs typeface="B Traffic" pitchFamily="2" charset="-78"/>
              </a:rPr>
              <a:t>)</a:t>
            </a:r>
            <a:endParaRPr lang="fa-IR" altLang="en-US" sz="2400" b="1" dirty="0" smtClean="0">
              <a:solidFill>
                <a:srgbClr val="0070C0"/>
              </a:solidFill>
              <a:cs typeface="B Traffic" pitchFamily="2" charset="-78"/>
            </a:endParaRPr>
          </a:p>
          <a:p>
            <a:pPr marL="800100" lvl="1" indent="-342900" algn="r" rtl="1">
              <a:spcBef>
                <a:spcPct val="20000"/>
              </a:spcBef>
              <a:buFont typeface="Wingdings" pitchFamily="2" charset="2"/>
              <a:buChar char="v"/>
            </a:pPr>
            <a:r>
              <a:rPr lang="ar-SA" altLang="en-US" sz="2400" b="1" dirty="0" smtClean="0">
                <a:solidFill>
                  <a:srgbClr val="0070C0"/>
                </a:solidFill>
                <a:cs typeface="B Traffic" pitchFamily="2" charset="-78"/>
              </a:rPr>
              <a:t>نتیجه </a:t>
            </a:r>
            <a:r>
              <a:rPr lang="ar-SA" altLang="en-US" sz="2400" b="1" dirty="0">
                <a:solidFill>
                  <a:srgbClr val="0070C0"/>
                </a:solidFill>
                <a:cs typeface="B Traffic" pitchFamily="2" charset="-78"/>
              </a:rPr>
              <a:t>این </a:t>
            </a:r>
            <a:r>
              <a:rPr lang="ar-SA" altLang="en-US" sz="2400" b="1" dirty="0" smtClean="0">
                <a:solidFill>
                  <a:srgbClr val="0070C0"/>
                </a:solidFill>
                <a:cs typeface="B Traffic" pitchFamily="2" charset="-78"/>
              </a:rPr>
              <a:t>كه</a:t>
            </a:r>
            <a:r>
              <a:rPr lang="fa-IR" altLang="en-US" sz="2400" b="1" dirty="0" smtClean="0">
                <a:solidFill>
                  <a:srgbClr val="0070C0"/>
                </a:solidFill>
                <a:cs typeface="B Traffic" pitchFamily="2" charset="-78"/>
              </a:rPr>
              <a:t>: </a:t>
            </a:r>
            <a:r>
              <a:rPr lang="ar-SA" altLang="en-US" sz="2400" b="1" dirty="0" smtClean="0">
                <a:solidFill>
                  <a:srgbClr val="0070C0"/>
                </a:solidFill>
                <a:cs typeface="B Traffic" pitchFamily="2" charset="-78"/>
              </a:rPr>
              <a:t> </a:t>
            </a:r>
            <a:endParaRPr lang="fa-IR" altLang="en-US" sz="2400" b="1" dirty="0" smtClean="0">
              <a:solidFill>
                <a:srgbClr val="0070C0"/>
              </a:solidFill>
              <a:cs typeface="B Traffic" pitchFamily="2" charset="-78"/>
            </a:endParaRPr>
          </a:p>
          <a:p>
            <a:pPr marL="800100" lvl="1" indent="-342900" algn="r" rtl="1">
              <a:spcBef>
                <a:spcPct val="20000"/>
              </a:spcBef>
            </a:pPr>
            <a:r>
              <a:rPr lang="ar-SA" altLang="en-US" sz="2400" b="1" dirty="0" smtClean="0">
                <a:solidFill>
                  <a:srgbClr val="00B050"/>
                </a:solidFill>
                <a:cs typeface="B Traffic" pitchFamily="2" charset="-78"/>
              </a:rPr>
              <a:t>توجه به عوامل روحی روانی ، عاطفی ، احساسی منجربه افزایش تولید می‌شود </a:t>
            </a:r>
            <a:endParaRPr lang="en-US" altLang="en-US" sz="2400" b="1" dirty="0">
              <a:solidFill>
                <a:srgbClr val="00B050"/>
              </a:solidFill>
              <a:cs typeface="B Traffic" pitchFamily="2" charset="-78"/>
            </a:endParaRPr>
          </a:p>
        </p:txBody>
      </p:sp>
      <p:sp>
        <p:nvSpPr>
          <p:cNvPr id="22531" name="Rectangle 3"/>
          <p:cNvSpPr>
            <a:spLocks noGrp="1" noChangeArrowheads="1"/>
          </p:cNvSpPr>
          <p:nvPr>
            <p:ph type="title"/>
          </p:nvPr>
        </p:nvSpPr>
        <p:spPr>
          <a:xfrm>
            <a:off x="762000" y="0"/>
            <a:ext cx="7724775" cy="1066801"/>
          </a:xfrm>
        </p:spPr>
        <p:txBody>
          <a:bodyPr>
            <a:noAutofit/>
          </a:bodyPr>
          <a:lstStyle/>
          <a:p>
            <a:pPr eaLnBrk="1" hangingPunct="1">
              <a:defRPr/>
            </a:pPr>
            <a:r>
              <a:rPr lang="fa-IR" altLang="en-US" sz="4000" b="1" i="1" dirty="0" smtClean="0">
                <a:solidFill>
                  <a:schemeClr val="tx1"/>
                </a:solidFill>
                <a:effectLst>
                  <a:outerShdw blurRad="38100" dist="38100" dir="2700000" algn="tl">
                    <a:srgbClr val="C0C0C0"/>
                  </a:outerShdw>
                </a:effectLst>
                <a:cs typeface="B Traffic" pitchFamily="2" charset="-78"/>
              </a:rPr>
              <a:t>ویژگیهای</a:t>
            </a:r>
            <a:r>
              <a:rPr lang="ar-SA" altLang="en-US" sz="4000" b="1" i="1" dirty="0" smtClean="0">
                <a:solidFill>
                  <a:schemeClr val="tx1"/>
                </a:solidFill>
                <a:effectLst>
                  <a:outerShdw blurRad="38100" dist="38100" dir="2700000" algn="tl">
                    <a:srgbClr val="C0C0C0"/>
                  </a:outerShdw>
                </a:effectLst>
                <a:cs typeface="B Traffic" pitchFamily="2" charset="-78"/>
              </a:rPr>
              <a:t> مكتب روابط انسانی</a:t>
            </a:r>
            <a:endParaRPr lang="en-US" altLang="en-US" sz="4000" b="1" i="1" dirty="0" smtClean="0">
              <a:solidFill>
                <a:schemeClr val="tx1"/>
              </a:solidFill>
              <a:effectLst>
                <a:outerShdw blurRad="38100" dist="38100" dir="2700000" algn="tl">
                  <a:srgbClr val="C0C0C0"/>
                </a:outerShdw>
              </a:effectLst>
              <a:cs typeface="B Traffic" pitchFamily="2" charset="-78"/>
            </a:endParaRPr>
          </a:p>
        </p:txBody>
      </p:sp>
      <p:sp>
        <p:nvSpPr>
          <p:cNvPr id="4" name="Rectangle 3"/>
          <p:cNvSpPr>
            <a:spLocks noChangeArrowheads="1"/>
          </p:cNvSpPr>
          <p:nvPr/>
        </p:nvSpPr>
        <p:spPr bwMode="auto">
          <a:xfrm rot="16200000">
            <a:off x="-1799056" y="3094457"/>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5" name="Left Arrow 4"/>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anim calcmode="lin" valueType="num">
                                      <p:cBhvr additive="base">
                                        <p:cTn id="7" dur="500" fill="hold"/>
                                        <p:tgtEl>
                                          <p:spTgt spid="2048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482">
                                            <p:txEl>
                                              <p:pRg st="1" end="1"/>
                                            </p:txEl>
                                          </p:spTgt>
                                        </p:tgtEl>
                                        <p:attrNameLst>
                                          <p:attrName>style.visibility</p:attrName>
                                        </p:attrNameLst>
                                      </p:cBhvr>
                                      <p:to>
                                        <p:strVal val="visible"/>
                                      </p:to>
                                    </p:set>
                                    <p:anim calcmode="lin" valueType="num">
                                      <p:cBhvr additive="base">
                                        <p:cTn id="13" dur="500" fill="hold"/>
                                        <p:tgtEl>
                                          <p:spTgt spid="2048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482">
                                            <p:txEl>
                                              <p:pRg st="3" end="3"/>
                                            </p:txEl>
                                          </p:spTgt>
                                        </p:tgtEl>
                                        <p:attrNameLst>
                                          <p:attrName>style.visibility</p:attrName>
                                        </p:attrNameLst>
                                      </p:cBhvr>
                                      <p:to>
                                        <p:strVal val="visible"/>
                                      </p:to>
                                    </p:set>
                                    <p:anim calcmode="lin" valueType="num">
                                      <p:cBhvr additive="base">
                                        <p:cTn id="19" dur="500" fill="hold"/>
                                        <p:tgtEl>
                                          <p:spTgt spid="2048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48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482">
                                            <p:txEl>
                                              <p:pRg st="4" end="4"/>
                                            </p:txEl>
                                          </p:spTgt>
                                        </p:tgtEl>
                                        <p:attrNameLst>
                                          <p:attrName>style.visibility</p:attrName>
                                        </p:attrNameLst>
                                      </p:cBhvr>
                                      <p:to>
                                        <p:strVal val="visible"/>
                                      </p:to>
                                    </p:set>
                                    <p:anim calcmode="lin" valueType="num">
                                      <p:cBhvr additive="base">
                                        <p:cTn id="25" dur="500" fill="hold"/>
                                        <p:tgtEl>
                                          <p:spTgt spid="2048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48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482">
                                            <p:txEl>
                                              <p:pRg st="6" end="6"/>
                                            </p:txEl>
                                          </p:spTgt>
                                        </p:tgtEl>
                                        <p:attrNameLst>
                                          <p:attrName>style.visibility</p:attrName>
                                        </p:attrNameLst>
                                      </p:cBhvr>
                                      <p:to>
                                        <p:strVal val="visible"/>
                                      </p:to>
                                    </p:set>
                                    <p:anim calcmode="lin" valueType="num">
                                      <p:cBhvr additive="base">
                                        <p:cTn id="31" dur="500" fill="hold"/>
                                        <p:tgtEl>
                                          <p:spTgt spid="2048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048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0482">
                                            <p:txEl>
                                              <p:pRg st="8" end="8"/>
                                            </p:txEl>
                                          </p:spTgt>
                                        </p:tgtEl>
                                        <p:attrNameLst>
                                          <p:attrName>style.visibility</p:attrName>
                                        </p:attrNameLst>
                                      </p:cBhvr>
                                      <p:to>
                                        <p:strVal val="visible"/>
                                      </p:to>
                                    </p:set>
                                    <p:anim calcmode="lin" valueType="num">
                                      <p:cBhvr additive="base">
                                        <p:cTn id="37" dur="500" fill="hold"/>
                                        <p:tgtEl>
                                          <p:spTgt spid="20482">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0482">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20482">
                                            <p:txEl>
                                              <p:pRg st="9" end="9"/>
                                            </p:txEl>
                                          </p:spTgt>
                                        </p:tgtEl>
                                        <p:attrNameLst>
                                          <p:attrName>style.visibility</p:attrName>
                                        </p:attrNameLst>
                                      </p:cBhvr>
                                      <p:to>
                                        <p:strVal val="visible"/>
                                      </p:to>
                                    </p:set>
                                    <p:anim calcmode="lin" valueType="num">
                                      <p:cBhvr additive="base">
                                        <p:cTn id="41" dur="500" fill="hold"/>
                                        <p:tgtEl>
                                          <p:spTgt spid="20482">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0482">
                                            <p:txEl>
                                              <p:pRg st="9" end="9"/>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0482">
                                            <p:txEl>
                                              <p:pRg st="10" end="10"/>
                                            </p:txEl>
                                          </p:spTgt>
                                        </p:tgtEl>
                                        <p:attrNameLst>
                                          <p:attrName>style.visibility</p:attrName>
                                        </p:attrNameLst>
                                      </p:cBhvr>
                                      <p:to>
                                        <p:strVal val="visible"/>
                                      </p:to>
                                    </p:set>
                                    <p:anim calcmode="lin" valueType="num">
                                      <p:cBhvr additive="base">
                                        <p:cTn id="45" dur="500" fill="hold"/>
                                        <p:tgtEl>
                                          <p:spTgt spid="20482">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048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1"/>
          <p:cNvSpPr>
            <a:spLocks noChangeArrowheads="1"/>
          </p:cNvSpPr>
          <p:nvPr/>
        </p:nvSpPr>
        <p:spPr bwMode="auto">
          <a:xfrm>
            <a:off x="990600" y="0"/>
            <a:ext cx="8153400" cy="68018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0" i="0" u="none" strike="noStrike" cap="none" normalizeH="0" baseline="0" dirty="0" smtClean="0">
                <a:ln>
                  <a:noFill/>
                </a:ln>
                <a:solidFill>
                  <a:srgbClr val="C00000"/>
                </a:solidFill>
                <a:effectLst/>
                <a:latin typeface="Calibri" pitchFamily="34" charset="0"/>
                <a:ea typeface="Calibri" pitchFamily="34" charset="0"/>
                <a:cs typeface="+mj-cs"/>
              </a:rPr>
              <a:t>فلسفه التون مايو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در اين بررسيها، علاوه بر يافته هاي ناشي از تجربيات هاثورن، سر فصل اصول اساسي روابط انساني را بشرح زير تعيين كرد:</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rgbClr val="00B0F0"/>
                </a:solidFill>
                <a:effectLst/>
                <a:latin typeface="Calibri" pitchFamily="34" charset="0"/>
                <a:ea typeface="Calibri" pitchFamily="34" charset="0"/>
                <a:cs typeface="+mj-cs"/>
              </a:rPr>
              <a:t>معيارهاي اجتماعي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a:t>
            </a:r>
          </a:p>
          <a:p>
            <a:pPr marL="0" marR="0" lvl="0" indent="0" algn="r" defTabSz="914400" rtl="1" eaLnBrk="0" fontAlgn="base" latinLnBrk="0" hangingPunct="0">
              <a:lnSpc>
                <a:spcPct val="100000"/>
              </a:lnSpc>
              <a:spcBef>
                <a:spcPct val="0"/>
              </a:spcBef>
              <a:spcAft>
                <a:spcPct val="0"/>
              </a:spcAft>
              <a:buClrTx/>
              <a:buSzTx/>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    ميزان تاثير زمان بر فرد به معيارهاي اجتماعي كاركنان بستگي دارد .</a:t>
            </a:r>
            <a:endParaRPr kumimoji="0" lang="en-US" sz="2400" b="0"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rgbClr val="00B0F0"/>
                </a:solidFill>
                <a:effectLst/>
                <a:latin typeface="Calibri" pitchFamily="34" charset="0"/>
                <a:ea typeface="Calibri" pitchFamily="34" charset="0"/>
                <a:cs typeface="+mj-cs"/>
              </a:rPr>
              <a:t>گروه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 </a:t>
            </a:r>
          </a:p>
          <a:p>
            <a:pPr marL="0" marR="0" lvl="0" indent="0" algn="r" defTabSz="914400" rtl="1" eaLnBrk="0" fontAlgn="base" latinLnBrk="0" hangingPunct="0">
              <a:lnSpc>
                <a:spcPct val="100000"/>
              </a:lnSpc>
              <a:spcBef>
                <a:spcPct val="0"/>
              </a:spcBef>
              <a:spcAft>
                <a:spcPct val="0"/>
              </a:spcAft>
              <a:buClrTx/>
              <a:buSzTx/>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  معيارهاي گروهي نفوذ بسيارزيادي بر رفتار افراد درسازمان دارد .</a:t>
            </a:r>
          </a:p>
          <a:p>
            <a:pPr marL="0" marR="0" lvl="0" indent="0" algn="r" defTabSz="914400" rtl="1"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rgbClr val="00B0F0"/>
                </a:solidFill>
                <a:effectLst/>
                <a:latin typeface="Calibri" pitchFamily="34" charset="0"/>
                <a:ea typeface="Calibri" pitchFamily="34" charset="0"/>
                <a:cs typeface="+mj-cs"/>
              </a:rPr>
              <a:t>جايزه ها و جريمه ها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 </a:t>
            </a:r>
          </a:p>
          <a:p>
            <a:pPr marL="0" marR="0" lvl="0" indent="0" algn="r" defTabSz="914400" rtl="1" eaLnBrk="0" fontAlgn="base" latinLnBrk="0" hangingPunct="0">
              <a:lnSpc>
                <a:spcPct val="100000"/>
              </a:lnSpc>
              <a:spcBef>
                <a:spcPct val="0"/>
              </a:spcBef>
              <a:spcAft>
                <a:spcPct val="0"/>
              </a:spcAft>
              <a:buClrTx/>
              <a:buSzTx/>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    جايزه ها و جريمه هاي اجتماعي قويترين انگيزه در كار هستند </a:t>
            </a:r>
            <a:endParaRPr kumimoji="0" lang="en-US" sz="2400" b="0"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fa-IR" sz="2400" b="0" i="0" u="none" strike="noStrike" cap="none" normalizeH="0" baseline="0" dirty="0" smtClean="0">
                <a:ln>
                  <a:noFill/>
                </a:ln>
                <a:solidFill>
                  <a:srgbClr val="00B0F0"/>
                </a:solidFill>
                <a:effectLst/>
                <a:latin typeface="Calibri" pitchFamily="34" charset="0"/>
                <a:ea typeface="Calibri" pitchFamily="34" charset="0"/>
                <a:cs typeface="+mj-cs"/>
              </a:rPr>
              <a:t>سرپرستي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 </a:t>
            </a:r>
          </a:p>
          <a:p>
            <a:pPr marL="0" marR="0" lvl="0" indent="0" algn="r" defTabSz="914400" rtl="1" eaLnBrk="0" fontAlgn="base" latinLnBrk="0" hangingPunct="0">
              <a:lnSpc>
                <a:spcPct val="100000"/>
              </a:lnSpc>
              <a:spcBef>
                <a:spcPct val="0"/>
              </a:spcBef>
              <a:spcAft>
                <a:spcPct val="0"/>
              </a:spcAft>
              <a:buClrTx/>
              <a:buSzTx/>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موثرترين نظام سرپرستي زماني ايجاد مي شود كه مديران با گروهها و رهبران غير رسمي آنان مشورت كنند، تا در قبولاندن اهداف سازمان موفق شوند . در حقيقت اساس سر پرستي موثر ، مشاركت دادن كاركنان در امر تصميم گيري است . </a:t>
            </a:r>
          </a:p>
          <a:p>
            <a:pPr marL="0" marR="0" lvl="0" indent="0" algn="r" defTabSz="914400" rtl="0"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rgbClr val="00B0F0"/>
                </a:solidFill>
                <a:effectLst/>
                <a:latin typeface="Calibri" pitchFamily="34" charset="0"/>
                <a:ea typeface="Calibri" pitchFamily="34" charset="0"/>
                <a:cs typeface="+mj-cs"/>
              </a:rPr>
              <a:t>مديريت آزادمنشانه ( دموكراتيك )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 </a:t>
            </a:r>
          </a:p>
          <a:p>
            <a:pPr marL="0" marR="0" lvl="0" indent="0" algn="r" defTabSz="914400" rtl="0"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mj-cs"/>
              </a:rPr>
              <a:t>اگر به كاركنان اجازه داده شود كه امور خود را بدون دخالت روسا تنظيم كنند رفتاري موثرتر خواهند داشت . </a:t>
            </a:r>
            <a:endParaRPr kumimoji="0" lang="fa-IR" sz="2400" b="0" i="0" u="none" strike="noStrike" cap="none" normalizeH="0" baseline="0" dirty="0" smtClean="0">
              <a:ln>
                <a:noFill/>
              </a:ln>
              <a:solidFill>
                <a:schemeClr val="tx1"/>
              </a:solidFill>
              <a:effectLst/>
              <a:latin typeface="Arial" pitchFamily="34" charset="0"/>
              <a:cs typeface="+mj-cs"/>
            </a:endParaRPr>
          </a:p>
        </p:txBody>
      </p:sp>
      <p:sp>
        <p:nvSpPr>
          <p:cNvPr id="5" name="Rectangle 3"/>
          <p:cNvSpPr>
            <a:spLocks noChangeArrowheads="1"/>
          </p:cNvSpPr>
          <p:nvPr/>
        </p:nvSpPr>
        <p:spPr bwMode="auto">
          <a:xfrm rot="16200000">
            <a:off x="-1799056" y="2789657"/>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6" name="Left Arrow 5"/>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4145">
                                            <p:txEl>
                                              <p:pRg st="0" end="0"/>
                                            </p:txEl>
                                          </p:spTgt>
                                        </p:tgtEl>
                                        <p:attrNameLst>
                                          <p:attrName>style.visibility</p:attrName>
                                        </p:attrNameLst>
                                      </p:cBhvr>
                                      <p:to>
                                        <p:strVal val="visible"/>
                                      </p:to>
                                    </p:set>
                                    <p:anim calcmode="lin" valueType="num">
                                      <p:cBhvr additive="base">
                                        <p:cTn id="7" dur="500" fill="hold"/>
                                        <p:tgtEl>
                                          <p:spTgt spid="13414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414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4145">
                                            <p:txEl>
                                              <p:pRg st="2" end="2"/>
                                            </p:txEl>
                                          </p:spTgt>
                                        </p:tgtEl>
                                        <p:attrNameLst>
                                          <p:attrName>style.visibility</p:attrName>
                                        </p:attrNameLst>
                                      </p:cBhvr>
                                      <p:to>
                                        <p:strVal val="visible"/>
                                      </p:to>
                                    </p:set>
                                    <p:anim calcmode="lin" valueType="num">
                                      <p:cBhvr additive="base">
                                        <p:cTn id="13" dur="500" fill="hold"/>
                                        <p:tgtEl>
                                          <p:spTgt spid="13414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414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4145">
                                            <p:txEl>
                                              <p:pRg st="3" end="3"/>
                                            </p:txEl>
                                          </p:spTgt>
                                        </p:tgtEl>
                                        <p:attrNameLst>
                                          <p:attrName>style.visibility</p:attrName>
                                        </p:attrNameLst>
                                      </p:cBhvr>
                                      <p:to>
                                        <p:strVal val="visible"/>
                                      </p:to>
                                    </p:set>
                                    <p:anim calcmode="lin" valueType="num">
                                      <p:cBhvr additive="base">
                                        <p:cTn id="19" dur="500" fill="hold"/>
                                        <p:tgtEl>
                                          <p:spTgt spid="13414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414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4145">
                                            <p:txEl>
                                              <p:pRg st="4" end="4"/>
                                            </p:txEl>
                                          </p:spTgt>
                                        </p:tgtEl>
                                        <p:attrNameLst>
                                          <p:attrName>style.visibility</p:attrName>
                                        </p:attrNameLst>
                                      </p:cBhvr>
                                      <p:to>
                                        <p:strVal val="visible"/>
                                      </p:to>
                                    </p:set>
                                    <p:anim calcmode="lin" valueType="num">
                                      <p:cBhvr additive="base">
                                        <p:cTn id="25" dur="500" fill="hold"/>
                                        <p:tgtEl>
                                          <p:spTgt spid="13414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414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4145">
                                            <p:txEl>
                                              <p:pRg st="5" end="5"/>
                                            </p:txEl>
                                          </p:spTgt>
                                        </p:tgtEl>
                                        <p:attrNameLst>
                                          <p:attrName>style.visibility</p:attrName>
                                        </p:attrNameLst>
                                      </p:cBhvr>
                                      <p:to>
                                        <p:strVal val="visible"/>
                                      </p:to>
                                    </p:set>
                                    <p:anim calcmode="lin" valueType="num">
                                      <p:cBhvr additive="base">
                                        <p:cTn id="31" dur="500" fill="hold"/>
                                        <p:tgtEl>
                                          <p:spTgt spid="13414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414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4145">
                                            <p:txEl>
                                              <p:pRg st="7" end="7"/>
                                            </p:txEl>
                                          </p:spTgt>
                                        </p:tgtEl>
                                        <p:attrNameLst>
                                          <p:attrName>style.visibility</p:attrName>
                                        </p:attrNameLst>
                                      </p:cBhvr>
                                      <p:to>
                                        <p:strVal val="visible"/>
                                      </p:to>
                                    </p:set>
                                    <p:anim calcmode="lin" valueType="num">
                                      <p:cBhvr additive="base">
                                        <p:cTn id="37" dur="500" fill="hold"/>
                                        <p:tgtEl>
                                          <p:spTgt spid="134145">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414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4145">
                                            <p:txEl>
                                              <p:pRg st="8" end="8"/>
                                            </p:txEl>
                                          </p:spTgt>
                                        </p:tgtEl>
                                        <p:attrNameLst>
                                          <p:attrName>style.visibility</p:attrName>
                                        </p:attrNameLst>
                                      </p:cBhvr>
                                      <p:to>
                                        <p:strVal val="visible"/>
                                      </p:to>
                                    </p:set>
                                    <p:anim calcmode="lin" valueType="num">
                                      <p:cBhvr additive="base">
                                        <p:cTn id="43" dur="500" fill="hold"/>
                                        <p:tgtEl>
                                          <p:spTgt spid="134145">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3414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4145">
                                            <p:txEl>
                                              <p:pRg st="9" end="9"/>
                                            </p:txEl>
                                          </p:spTgt>
                                        </p:tgtEl>
                                        <p:attrNameLst>
                                          <p:attrName>style.visibility</p:attrName>
                                        </p:attrNameLst>
                                      </p:cBhvr>
                                      <p:to>
                                        <p:strVal val="visible"/>
                                      </p:to>
                                    </p:set>
                                    <p:anim calcmode="lin" valueType="num">
                                      <p:cBhvr additive="base">
                                        <p:cTn id="49" dur="500" fill="hold"/>
                                        <p:tgtEl>
                                          <p:spTgt spid="134145">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3414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4145">
                                            <p:txEl>
                                              <p:pRg st="10" end="10"/>
                                            </p:txEl>
                                          </p:spTgt>
                                        </p:tgtEl>
                                        <p:attrNameLst>
                                          <p:attrName>style.visibility</p:attrName>
                                        </p:attrNameLst>
                                      </p:cBhvr>
                                      <p:to>
                                        <p:strVal val="visible"/>
                                      </p:to>
                                    </p:set>
                                    <p:anim calcmode="lin" valueType="num">
                                      <p:cBhvr additive="base">
                                        <p:cTn id="55" dur="500" fill="hold"/>
                                        <p:tgtEl>
                                          <p:spTgt spid="134145">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3414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4145">
                                            <p:txEl>
                                              <p:pRg st="11" end="11"/>
                                            </p:txEl>
                                          </p:spTgt>
                                        </p:tgtEl>
                                        <p:attrNameLst>
                                          <p:attrName>style.visibility</p:attrName>
                                        </p:attrNameLst>
                                      </p:cBhvr>
                                      <p:to>
                                        <p:strVal val="visible"/>
                                      </p:to>
                                    </p:set>
                                    <p:anim calcmode="lin" valueType="num">
                                      <p:cBhvr additive="base">
                                        <p:cTn id="61" dur="500" fill="hold"/>
                                        <p:tgtEl>
                                          <p:spTgt spid="134145">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34145">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34145">
                                            <p:txEl>
                                              <p:pRg st="12" end="12"/>
                                            </p:txEl>
                                          </p:spTgt>
                                        </p:tgtEl>
                                        <p:attrNameLst>
                                          <p:attrName>style.visibility</p:attrName>
                                        </p:attrNameLst>
                                      </p:cBhvr>
                                      <p:to>
                                        <p:strVal val="visible"/>
                                      </p:to>
                                    </p:set>
                                    <p:anim calcmode="lin" valueType="num">
                                      <p:cBhvr additive="base">
                                        <p:cTn id="67" dur="500" fill="hold"/>
                                        <p:tgtEl>
                                          <p:spTgt spid="134145">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34145">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5"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981200" y="228600"/>
            <a:ext cx="4953000" cy="762000"/>
          </a:xfrm>
        </p:spPr>
        <p:txBody>
          <a:bodyPr>
            <a:noAutofit/>
          </a:bodyPr>
          <a:lstStyle/>
          <a:p>
            <a:pPr eaLnBrk="1" hangingPunct="1">
              <a:defRPr/>
            </a:pPr>
            <a:r>
              <a:rPr lang="fa-IR" altLang="en-US" sz="4400" b="1" i="1" dirty="0" smtClean="0">
                <a:solidFill>
                  <a:srgbClr val="00B0F0"/>
                </a:solidFill>
                <a:effectLst>
                  <a:outerShdw blurRad="38100" dist="38100" dir="2700000" algn="tl">
                    <a:srgbClr val="C0C0C0"/>
                  </a:outerShdw>
                </a:effectLst>
                <a:latin typeface="B Compset" pitchFamily="2" charset="-78"/>
                <a:cs typeface="B Traffic" pitchFamily="2" charset="-78"/>
              </a:rPr>
              <a:t>- </a:t>
            </a:r>
            <a:r>
              <a:rPr lang="ar-SA" altLang="en-US" sz="4400" b="1" i="1" dirty="0" smtClean="0">
                <a:solidFill>
                  <a:srgbClr val="00B0F0"/>
                </a:solidFill>
                <a:effectLst>
                  <a:outerShdw blurRad="38100" dist="38100" dir="2700000" algn="tl">
                    <a:srgbClr val="C0C0C0"/>
                  </a:outerShdw>
                </a:effectLst>
                <a:latin typeface="B Compset" pitchFamily="2" charset="-78"/>
                <a:cs typeface="B Traffic" pitchFamily="2" charset="-78"/>
              </a:rPr>
              <a:t>مدیریت مشاركتی</a:t>
            </a:r>
            <a:endParaRPr lang="en-US" altLang="en-US" sz="4400" b="1" i="1" dirty="0" smtClean="0">
              <a:solidFill>
                <a:srgbClr val="00B0F0"/>
              </a:solidFill>
              <a:effectLst>
                <a:outerShdw blurRad="38100" dist="38100" dir="2700000" algn="tl">
                  <a:srgbClr val="C0C0C0"/>
                </a:outerShdw>
              </a:effectLst>
              <a:latin typeface="B Compset" pitchFamily="2" charset="-78"/>
              <a:cs typeface="B Traffic" pitchFamily="2" charset="-78"/>
            </a:endParaRPr>
          </a:p>
        </p:txBody>
      </p:sp>
      <p:sp>
        <p:nvSpPr>
          <p:cNvPr id="21507" name="Rectangle 3"/>
          <p:cNvSpPr>
            <a:spLocks noChangeArrowheads="1"/>
          </p:cNvSpPr>
          <p:nvPr/>
        </p:nvSpPr>
        <p:spPr bwMode="auto">
          <a:xfrm>
            <a:off x="914400" y="914400"/>
            <a:ext cx="8229600" cy="5943600"/>
          </a:xfrm>
          <a:prstGeom prst="rect">
            <a:avLst/>
          </a:prstGeom>
          <a:noFill/>
          <a:ln w="9525">
            <a:noFill/>
            <a:miter lim="800000"/>
            <a:headEnd/>
            <a:tailEnd/>
          </a:ln>
        </p:spPr>
        <p:txBody>
          <a:bodyPr lIns="92075" tIns="46038" rIns="92075" bIns="46038"/>
          <a:lstStyle/>
          <a:p>
            <a:pPr marL="342900" indent="-342900" algn="r" rtl="1">
              <a:spcBef>
                <a:spcPct val="20000"/>
              </a:spcBef>
              <a:buFont typeface="Wingdings" pitchFamily="2" charset="2"/>
              <a:buChar char="q"/>
            </a:pPr>
            <a:r>
              <a:rPr lang="ar-SA" altLang="en-US" sz="2400" b="1" dirty="0" smtClean="0">
                <a:cs typeface="B Traffic" pitchFamily="2" charset="-78"/>
              </a:rPr>
              <a:t>در </a:t>
            </a:r>
            <a:r>
              <a:rPr lang="ar-SA" altLang="en-US" sz="2400" b="1" dirty="0">
                <a:cs typeface="B Traffic" pitchFamily="2" charset="-78"/>
              </a:rPr>
              <a:t>این روش كاركنان در سازمان جهت تصمیم گیری اظهار نظر </a:t>
            </a:r>
            <a:r>
              <a:rPr lang="ar-SA" altLang="en-US" sz="2400" b="1" dirty="0" smtClean="0">
                <a:cs typeface="B Traffic" pitchFamily="2" charset="-78"/>
              </a:rPr>
              <a:t>می‌كنند و این باعث</a:t>
            </a:r>
            <a:r>
              <a:rPr lang="fa-IR" altLang="en-US" sz="2400" b="1" dirty="0" smtClean="0">
                <a:cs typeface="B Traffic" pitchFamily="2" charset="-78"/>
              </a:rPr>
              <a:t> ا</a:t>
            </a:r>
            <a:r>
              <a:rPr lang="en-US" altLang="en-US" sz="2400" b="1" dirty="0" smtClean="0">
                <a:cs typeface="B Traffic" pitchFamily="2" charset="-78"/>
              </a:rPr>
              <a:t> </a:t>
            </a:r>
            <a:r>
              <a:rPr lang="ar-SA" altLang="en-US" sz="2400" b="1" dirty="0" smtClean="0">
                <a:cs typeface="B Traffic" pitchFamily="2" charset="-78"/>
              </a:rPr>
              <a:t>حساس </a:t>
            </a:r>
            <a:r>
              <a:rPr lang="ar-SA" altLang="en-US" sz="2400" b="1" dirty="0">
                <a:cs typeface="B Traffic" pitchFamily="2" charset="-78"/>
              </a:rPr>
              <a:t>رضایت در رفتار كاركنان </a:t>
            </a:r>
            <a:r>
              <a:rPr lang="ar-SA" altLang="en-US" sz="2400" b="1" dirty="0" smtClean="0">
                <a:cs typeface="B Traffic" pitchFamily="2" charset="-78"/>
              </a:rPr>
              <a:t>می‌شود. </a:t>
            </a:r>
            <a:endParaRPr lang="en-US" altLang="en-US" sz="2400" b="1" dirty="0" smtClean="0">
              <a:cs typeface="B Traffic" pitchFamily="2" charset="-78"/>
            </a:endParaRPr>
          </a:p>
          <a:p>
            <a:pPr marL="342900" indent="-342900" algn="r" rtl="1">
              <a:spcBef>
                <a:spcPct val="20000"/>
              </a:spcBef>
            </a:pPr>
            <a:r>
              <a:rPr lang="en-US" altLang="en-US" sz="2400" dirty="0" smtClean="0">
                <a:solidFill>
                  <a:schemeClr val="bg1"/>
                </a:solidFill>
                <a:cs typeface="B Traffic" pitchFamily="2" charset="-78"/>
              </a:rPr>
              <a:t> </a:t>
            </a:r>
            <a:r>
              <a:rPr lang="ar-SA" altLang="en-US" sz="2400" b="1" dirty="0" smtClean="0">
                <a:cs typeface="B Traffic" pitchFamily="2" charset="-78"/>
              </a:rPr>
              <a:t>این نظام شیوه مدیریت ژاپنی‌هاست.</a:t>
            </a:r>
            <a:endParaRPr lang="en-US" altLang="en-US" sz="2400" b="1" dirty="0" smtClean="0">
              <a:cs typeface="B Traffic" pitchFamily="2" charset="-78"/>
            </a:endParaRPr>
          </a:p>
          <a:p>
            <a:pPr marL="342900" indent="-342900" algn="r" rtl="1">
              <a:spcBef>
                <a:spcPct val="20000"/>
              </a:spcBef>
              <a:buFont typeface="Wingdings" pitchFamily="2" charset="2"/>
              <a:buChar char="q"/>
            </a:pPr>
            <a:r>
              <a:rPr lang="ar-SA" altLang="en-US" sz="2400" b="1" dirty="0" smtClean="0">
                <a:cs typeface="B Traffic" pitchFamily="2" charset="-78"/>
              </a:rPr>
              <a:t>در این نظام </a:t>
            </a:r>
            <a:r>
              <a:rPr lang="ar-SA" altLang="en-US" sz="2400" b="1" dirty="0">
                <a:cs typeface="B Traffic" pitchFamily="2" charset="-78"/>
              </a:rPr>
              <a:t>كلیه كاركنان در حل مسائل تفكر نموده و پیشنهادات خود را به مدیران </a:t>
            </a:r>
            <a:r>
              <a:rPr lang="ar-SA" altLang="en-US" sz="2400" b="1" dirty="0" smtClean="0">
                <a:cs typeface="B Traffic" pitchFamily="2" charset="-78"/>
              </a:rPr>
              <a:t>می‌دهند</a:t>
            </a:r>
            <a:endParaRPr lang="en-US" altLang="en-US" sz="2400" b="1" dirty="0" smtClean="0">
              <a:cs typeface="B Traffic" pitchFamily="2" charset="-78"/>
            </a:endParaRPr>
          </a:p>
          <a:p>
            <a:pPr marL="342900" indent="-342900" algn="r" rtl="1">
              <a:spcBef>
                <a:spcPct val="20000"/>
              </a:spcBef>
              <a:buFont typeface="Wingdings" pitchFamily="2" charset="2"/>
              <a:buChar char="q"/>
            </a:pPr>
            <a:r>
              <a:rPr lang="ar-SA" altLang="en-US" sz="2400" b="1" dirty="0" smtClean="0">
                <a:cs typeface="B Traffic" pitchFamily="2" charset="-78"/>
              </a:rPr>
              <a:t>چون افراد به دلیل تخصص و تجربه و مهارتی كه در كار خود دارند بهتر از هر شخص دیگری می‌توانند شیوه انجام كار را بیان كنند</a:t>
            </a:r>
            <a:r>
              <a:rPr lang="fa-IR" altLang="en-US" sz="2400" b="1" dirty="0" smtClean="0">
                <a:cs typeface="B Traffic" pitchFamily="2" charset="-78"/>
              </a:rPr>
              <a:t>. </a:t>
            </a:r>
          </a:p>
          <a:p>
            <a:pPr marL="342900" indent="-342900" algn="r" rtl="1">
              <a:spcBef>
                <a:spcPct val="20000"/>
              </a:spcBef>
              <a:buFont typeface="Wingdings" pitchFamily="2" charset="2"/>
              <a:buChar char="q"/>
            </a:pPr>
            <a:r>
              <a:rPr lang="fa-IR" altLang="en-US" sz="2400" b="1" dirty="0" smtClean="0">
                <a:cs typeface="B Traffic" pitchFamily="2" charset="-78"/>
              </a:rPr>
              <a:t>هدف آنست که از طریق مشارکت دادن کارکنان در فرایند تصمیم گیری از میزان برخورد و تعارضات موجود بین مدیران و کارکنان کاسته شود .</a:t>
            </a:r>
          </a:p>
          <a:p>
            <a:pPr marL="342900" indent="-342900" algn="r" rtl="1">
              <a:spcBef>
                <a:spcPct val="20000"/>
              </a:spcBef>
              <a:buFont typeface="Wingdings" pitchFamily="2" charset="2"/>
              <a:buChar char="q"/>
            </a:pPr>
            <a:r>
              <a:rPr lang="fa-IR" altLang="en-US" sz="2400" b="1" dirty="0" smtClean="0">
                <a:cs typeface="B Traffic" pitchFamily="2" charset="-78"/>
              </a:rPr>
              <a:t>طرفین با داشتن حق و فرصت یکسان برای تبادل نظر و تصمیم گیری درباره مسائل سازمانی و تحقق هدفهای مشترک فعالیت کنند .</a:t>
            </a:r>
          </a:p>
          <a:p>
            <a:pPr marL="342900" indent="-342900" algn="r" rtl="1">
              <a:spcBef>
                <a:spcPct val="20000"/>
              </a:spcBef>
              <a:buFont typeface="Wingdings" pitchFamily="2" charset="2"/>
              <a:buChar char="q"/>
            </a:pPr>
            <a:r>
              <a:rPr lang="fa-IR" altLang="en-US" sz="2400" b="1" dirty="0" smtClean="0">
                <a:cs typeface="B Traffic" pitchFamily="2" charset="-78"/>
              </a:rPr>
              <a:t>در این نوع مدیریت ارزش عامل « انسانی » در سازمان رسمیت می یابد و بر جنبه انسانی کار توجه بیشتری معطوف می گردد.</a:t>
            </a:r>
            <a:r>
              <a:rPr lang="ar-SA" altLang="en-US" sz="2400" b="1" dirty="0" smtClean="0">
                <a:cs typeface="B Traffic" pitchFamily="2" charset="-78"/>
              </a:rPr>
              <a:t> </a:t>
            </a:r>
            <a:endParaRPr lang="en-US" altLang="en-US" sz="2400" b="1" dirty="0" smtClean="0">
              <a:cs typeface="B Traffic" pitchFamily="2" charset="-78"/>
            </a:endParaRPr>
          </a:p>
          <a:p>
            <a:pPr marL="342900" indent="-342900" algn="r" rtl="1">
              <a:spcBef>
                <a:spcPct val="20000"/>
              </a:spcBef>
            </a:pPr>
            <a:endParaRPr lang="en-US" altLang="en-US" sz="2400" dirty="0" smtClean="0">
              <a:cs typeface="B Traffic" pitchFamily="2" charset="-78"/>
            </a:endParaRPr>
          </a:p>
        </p:txBody>
      </p:sp>
      <p:sp>
        <p:nvSpPr>
          <p:cNvPr id="4" name="Rectangle 3"/>
          <p:cNvSpPr>
            <a:spLocks noChangeArrowheads="1"/>
          </p:cNvSpPr>
          <p:nvPr/>
        </p:nvSpPr>
        <p:spPr bwMode="auto">
          <a:xfrm rot="16200000">
            <a:off x="-1799056" y="3170657"/>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5" name="Left Arrow 4"/>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 calcmode="lin" valueType="num">
                                      <p:cBhvr additive="base">
                                        <p:cTn id="13" dur="5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5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 calcmode="lin" valueType="num">
                                      <p:cBhvr additive="base">
                                        <p:cTn id="19" dur="5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5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507">
                                            <p:txEl>
                                              <p:pRg st="3" end="3"/>
                                            </p:txEl>
                                          </p:spTgt>
                                        </p:tgtEl>
                                        <p:attrNameLst>
                                          <p:attrName>style.visibility</p:attrName>
                                        </p:attrNameLst>
                                      </p:cBhvr>
                                      <p:to>
                                        <p:strVal val="visible"/>
                                      </p:to>
                                    </p:set>
                                    <p:anim calcmode="lin" valueType="num">
                                      <p:cBhvr additive="base">
                                        <p:cTn id="25" dur="500" fill="hold"/>
                                        <p:tgtEl>
                                          <p:spTgt spid="2150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150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1507">
                                            <p:txEl>
                                              <p:pRg st="4" end="4"/>
                                            </p:txEl>
                                          </p:spTgt>
                                        </p:tgtEl>
                                        <p:attrNameLst>
                                          <p:attrName>style.visibility</p:attrName>
                                        </p:attrNameLst>
                                      </p:cBhvr>
                                      <p:to>
                                        <p:strVal val="visible"/>
                                      </p:to>
                                    </p:set>
                                    <p:anim calcmode="lin" valueType="num">
                                      <p:cBhvr additive="base">
                                        <p:cTn id="31" dur="500" fill="hold"/>
                                        <p:tgtEl>
                                          <p:spTgt spid="2150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150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1507">
                                            <p:txEl>
                                              <p:pRg st="5" end="5"/>
                                            </p:txEl>
                                          </p:spTgt>
                                        </p:tgtEl>
                                        <p:attrNameLst>
                                          <p:attrName>style.visibility</p:attrName>
                                        </p:attrNameLst>
                                      </p:cBhvr>
                                      <p:to>
                                        <p:strVal val="visible"/>
                                      </p:to>
                                    </p:set>
                                    <p:anim calcmode="lin" valueType="num">
                                      <p:cBhvr additive="base">
                                        <p:cTn id="37" dur="500" fill="hold"/>
                                        <p:tgtEl>
                                          <p:spTgt spid="2150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150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1507">
                                            <p:txEl>
                                              <p:pRg st="6" end="6"/>
                                            </p:txEl>
                                          </p:spTgt>
                                        </p:tgtEl>
                                        <p:attrNameLst>
                                          <p:attrName>style.visibility</p:attrName>
                                        </p:attrNameLst>
                                      </p:cBhvr>
                                      <p:to>
                                        <p:strVal val="visible"/>
                                      </p:to>
                                    </p:set>
                                    <p:anim calcmode="lin" valueType="num">
                                      <p:cBhvr additive="base">
                                        <p:cTn id="43" dur="500" fill="hold"/>
                                        <p:tgtEl>
                                          <p:spTgt spid="2150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150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828800" y="0"/>
            <a:ext cx="4953000" cy="762000"/>
          </a:xfrm>
        </p:spPr>
        <p:txBody>
          <a:bodyPr>
            <a:noAutofit/>
          </a:bodyPr>
          <a:lstStyle/>
          <a:p>
            <a:pPr eaLnBrk="1" hangingPunct="1">
              <a:defRPr/>
            </a:pPr>
            <a:r>
              <a:rPr lang="fa-IR" altLang="en-US" sz="4400" b="1" i="1" dirty="0" smtClean="0">
                <a:solidFill>
                  <a:srgbClr val="00B0F0"/>
                </a:solidFill>
                <a:effectLst>
                  <a:outerShdw blurRad="38100" dist="38100" dir="2700000" algn="tl">
                    <a:srgbClr val="C0C0C0"/>
                  </a:outerShdw>
                </a:effectLst>
                <a:latin typeface="B Compset" pitchFamily="2" charset="-78"/>
                <a:cs typeface="B Traffic" pitchFamily="2" charset="-78"/>
              </a:rPr>
              <a:t>- </a:t>
            </a:r>
            <a:r>
              <a:rPr lang="ar-SA" altLang="en-US" sz="4400" b="1" i="1" dirty="0" smtClean="0">
                <a:solidFill>
                  <a:srgbClr val="00B0F0"/>
                </a:solidFill>
                <a:effectLst>
                  <a:outerShdw blurRad="38100" dist="38100" dir="2700000" algn="tl">
                    <a:srgbClr val="C0C0C0"/>
                  </a:outerShdw>
                </a:effectLst>
                <a:latin typeface="B Compset" pitchFamily="2" charset="-78"/>
                <a:cs typeface="B Traffic" pitchFamily="2" charset="-78"/>
              </a:rPr>
              <a:t>مدیریت مشاركتی</a:t>
            </a:r>
            <a:endParaRPr lang="en-US" altLang="en-US" sz="4400" b="1" i="1" dirty="0" smtClean="0">
              <a:solidFill>
                <a:srgbClr val="00B0F0"/>
              </a:solidFill>
              <a:effectLst>
                <a:outerShdw blurRad="38100" dist="38100" dir="2700000" algn="tl">
                  <a:srgbClr val="C0C0C0"/>
                </a:outerShdw>
              </a:effectLst>
              <a:latin typeface="B Compset" pitchFamily="2" charset="-78"/>
              <a:cs typeface="B Traffic" pitchFamily="2" charset="-78"/>
            </a:endParaRPr>
          </a:p>
        </p:txBody>
      </p:sp>
      <p:sp>
        <p:nvSpPr>
          <p:cNvPr id="21507" name="Rectangle 3"/>
          <p:cNvSpPr>
            <a:spLocks noChangeArrowheads="1"/>
          </p:cNvSpPr>
          <p:nvPr/>
        </p:nvSpPr>
        <p:spPr bwMode="auto">
          <a:xfrm>
            <a:off x="990600" y="762000"/>
            <a:ext cx="8153400" cy="6096000"/>
          </a:xfrm>
          <a:prstGeom prst="rect">
            <a:avLst/>
          </a:prstGeom>
          <a:noFill/>
          <a:ln w="9525">
            <a:noFill/>
            <a:miter lim="800000"/>
            <a:headEnd/>
            <a:tailEnd/>
          </a:ln>
        </p:spPr>
        <p:txBody>
          <a:bodyPr lIns="92075" tIns="46038" rIns="92075" bIns="46038"/>
          <a:lstStyle/>
          <a:p>
            <a:pPr marL="342900" indent="-342900" algn="r" rtl="1">
              <a:spcBef>
                <a:spcPct val="20000"/>
              </a:spcBef>
            </a:pPr>
            <a:endParaRPr lang="en-US" altLang="en-US" sz="2400" dirty="0" smtClean="0">
              <a:cs typeface="B Traffic" pitchFamily="2" charset="-78"/>
            </a:endParaRPr>
          </a:p>
          <a:p>
            <a:pPr marL="342900" indent="-342900" algn="r" rtl="1">
              <a:spcBef>
                <a:spcPct val="20000"/>
              </a:spcBef>
              <a:buFont typeface="Wingdings" pitchFamily="2" charset="2"/>
              <a:buChar char="v"/>
            </a:pPr>
            <a:r>
              <a:rPr lang="ar-SA" altLang="en-US" sz="2400" b="1" dirty="0" smtClean="0">
                <a:solidFill>
                  <a:srgbClr val="C00000"/>
                </a:solidFill>
                <a:effectLst>
                  <a:outerShdw blurRad="38100" dist="38100" dir="2700000" algn="tl">
                    <a:srgbClr val="000000">
                      <a:alpha val="43137"/>
                    </a:srgbClr>
                  </a:outerShdw>
                </a:effectLst>
                <a:cs typeface="B Traffic" pitchFamily="2" charset="-78"/>
              </a:rPr>
              <a:t>نتایج </a:t>
            </a:r>
            <a:r>
              <a:rPr lang="ar-SA" altLang="en-US" sz="2400" b="1" dirty="0">
                <a:solidFill>
                  <a:srgbClr val="C00000"/>
                </a:solidFill>
                <a:effectLst>
                  <a:outerShdw blurRad="38100" dist="38100" dir="2700000" algn="tl">
                    <a:srgbClr val="000000">
                      <a:alpha val="43137"/>
                    </a:srgbClr>
                  </a:outerShdw>
                </a:effectLst>
                <a:cs typeface="B Traffic" pitchFamily="2" charset="-78"/>
              </a:rPr>
              <a:t>حاصل از مدیریت مشاركتی : </a:t>
            </a:r>
          </a:p>
          <a:p>
            <a:pPr marL="342900" indent="-342900" algn="r" rtl="1">
              <a:spcBef>
                <a:spcPct val="20000"/>
              </a:spcBef>
              <a:buFont typeface="Wingdings" pitchFamily="2" charset="2"/>
              <a:buChar char="§"/>
            </a:pPr>
            <a:r>
              <a:rPr lang="ar-SA" altLang="en-US" sz="2800" dirty="0" smtClean="0">
                <a:cs typeface="B Traffic" pitchFamily="2" charset="-78"/>
              </a:rPr>
              <a:t>1ـ </a:t>
            </a:r>
            <a:r>
              <a:rPr lang="ar-SA" altLang="en-US" sz="2800" dirty="0">
                <a:cs typeface="B Traffic" pitchFamily="2" charset="-78"/>
              </a:rPr>
              <a:t>افزایش سطح انگیزش </a:t>
            </a:r>
            <a:r>
              <a:rPr lang="en-US" altLang="en-US" sz="2800" dirty="0" smtClean="0">
                <a:cs typeface="B Traffic" pitchFamily="2" charset="-78"/>
              </a:rPr>
              <a:t>         </a:t>
            </a:r>
            <a:endParaRPr lang="ar-SA" altLang="en-US" sz="2800" dirty="0">
              <a:cs typeface="B Traffic" pitchFamily="2" charset="-78"/>
            </a:endParaRPr>
          </a:p>
          <a:p>
            <a:pPr marL="342900" indent="-342900" algn="r" rtl="1">
              <a:spcBef>
                <a:spcPct val="20000"/>
              </a:spcBef>
              <a:buFont typeface="Wingdings" pitchFamily="2" charset="2"/>
              <a:buChar char="§"/>
            </a:pPr>
            <a:r>
              <a:rPr lang="ar-SA" altLang="en-US" sz="2800" dirty="0">
                <a:cs typeface="B Traffic" pitchFamily="2" charset="-78"/>
              </a:rPr>
              <a:t>2ـ افزایش سطح دانش و اطلاعات </a:t>
            </a:r>
          </a:p>
          <a:p>
            <a:pPr marL="342900" indent="-342900" algn="r" rtl="1">
              <a:spcBef>
                <a:spcPct val="20000"/>
              </a:spcBef>
              <a:buFont typeface="Wingdings" pitchFamily="2" charset="2"/>
              <a:buChar char="§"/>
            </a:pPr>
            <a:r>
              <a:rPr lang="ar-SA" altLang="en-US" sz="2800" dirty="0">
                <a:cs typeface="B Traffic" pitchFamily="2" charset="-78"/>
              </a:rPr>
              <a:t>3ـ افزایش سطح خلاقیت و نوآوری </a:t>
            </a:r>
            <a:r>
              <a:rPr lang="fa-IR" altLang="en-US" sz="2800" dirty="0" smtClean="0">
                <a:cs typeface="B Traffic" pitchFamily="2" charset="-78"/>
              </a:rPr>
              <a:t> و پذیرش تغییرات و تحولات مناسب در کمیت و کیفیت کار </a:t>
            </a:r>
            <a:endParaRPr lang="ar-SA" altLang="en-US" sz="2800" dirty="0">
              <a:cs typeface="B Traffic" pitchFamily="2" charset="-78"/>
            </a:endParaRPr>
          </a:p>
          <a:p>
            <a:pPr marL="342900" indent="-342900" algn="r" rtl="1">
              <a:spcBef>
                <a:spcPct val="20000"/>
              </a:spcBef>
              <a:buFont typeface="Wingdings" pitchFamily="2" charset="2"/>
              <a:buChar char="§"/>
            </a:pPr>
            <a:r>
              <a:rPr lang="ar-SA" altLang="en-US" sz="2800" dirty="0">
                <a:cs typeface="B Traffic" pitchFamily="2" charset="-78"/>
              </a:rPr>
              <a:t>4ـ افزایش سطح رضایت شغلی </a:t>
            </a:r>
          </a:p>
          <a:p>
            <a:pPr marL="342900" indent="-342900" algn="r" rtl="1">
              <a:spcBef>
                <a:spcPct val="20000"/>
              </a:spcBef>
              <a:buFont typeface="Wingdings" pitchFamily="2" charset="2"/>
              <a:buChar char="§"/>
            </a:pPr>
            <a:r>
              <a:rPr lang="ar-SA" altLang="en-US" sz="2800" dirty="0">
                <a:cs typeface="B Traffic" pitchFamily="2" charset="-78"/>
              </a:rPr>
              <a:t>5ـ بهبود وضعیت روحی پرسنل </a:t>
            </a:r>
            <a:endParaRPr lang="fa-IR" altLang="en-US" sz="2800" dirty="0" smtClean="0">
              <a:cs typeface="B Traffic" pitchFamily="2" charset="-78"/>
            </a:endParaRPr>
          </a:p>
          <a:p>
            <a:pPr marL="342900" indent="-342900" algn="r" rtl="1">
              <a:spcBef>
                <a:spcPct val="20000"/>
              </a:spcBef>
              <a:buFont typeface="Wingdings" pitchFamily="2" charset="2"/>
              <a:buChar char="§"/>
            </a:pPr>
            <a:r>
              <a:rPr lang="fa-IR" altLang="en-US" sz="2800" dirty="0" smtClean="0">
                <a:cs typeface="B Traffic" pitchFamily="2" charset="-78"/>
              </a:rPr>
              <a:t>6- افزایش سطح همکاری بین مدیران و کارکنان </a:t>
            </a:r>
          </a:p>
          <a:p>
            <a:pPr marL="342900" indent="-342900" algn="r" rtl="1">
              <a:spcBef>
                <a:spcPct val="20000"/>
              </a:spcBef>
              <a:buFont typeface="Wingdings" pitchFamily="2" charset="2"/>
              <a:buChar char="§"/>
            </a:pPr>
            <a:r>
              <a:rPr lang="fa-IR" altLang="en-US" sz="2800" dirty="0" smtClean="0">
                <a:cs typeface="B Traffic" pitchFamily="2" charset="-78"/>
              </a:rPr>
              <a:t>7- افزایش میزان بهره وری </a:t>
            </a:r>
          </a:p>
          <a:p>
            <a:pPr marL="342900" indent="-342900" algn="r" rtl="1">
              <a:spcBef>
                <a:spcPct val="20000"/>
              </a:spcBef>
              <a:buFont typeface="Wingdings" pitchFamily="2" charset="2"/>
              <a:buChar char="§"/>
            </a:pPr>
            <a:r>
              <a:rPr lang="fa-IR" altLang="en-US" sz="2800" dirty="0" smtClean="0">
                <a:cs typeface="B Traffic" pitchFamily="2" charset="-78"/>
              </a:rPr>
              <a:t>8- تقویت روح ابتکار عمل و حس مسئولیت در کارکنان </a:t>
            </a:r>
            <a:endParaRPr lang="en-US" altLang="en-US" sz="2800" dirty="0">
              <a:cs typeface="B Traffic" pitchFamily="2" charset="-78"/>
            </a:endParaRPr>
          </a:p>
        </p:txBody>
      </p:sp>
      <p:sp>
        <p:nvSpPr>
          <p:cNvPr id="4" name="Rectangle 3"/>
          <p:cNvSpPr>
            <a:spLocks noChangeArrowheads="1"/>
          </p:cNvSpPr>
          <p:nvPr/>
        </p:nvSpPr>
        <p:spPr bwMode="auto">
          <a:xfrm rot="16200000">
            <a:off x="-1799056" y="3170657"/>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5" name="Left Arrow 4"/>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anim calcmode="lin" valueType="num">
                                      <p:cBhvr additive="base">
                                        <p:cTn id="7" dur="5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507">
                                            <p:txEl>
                                              <p:pRg st="2" end="2"/>
                                            </p:txEl>
                                          </p:spTgt>
                                        </p:tgtEl>
                                        <p:attrNameLst>
                                          <p:attrName>style.visibility</p:attrName>
                                        </p:attrNameLst>
                                      </p:cBhvr>
                                      <p:to>
                                        <p:strVal val="visible"/>
                                      </p:to>
                                    </p:set>
                                    <p:anim calcmode="lin" valueType="num">
                                      <p:cBhvr additive="base">
                                        <p:cTn id="13" dur="5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5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anim calcmode="lin" valueType="num">
                                      <p:cBhvr additive="base">
                                        <p:cTn id="19" dur="500" fill="hold"/>
                                        <p:tgtEl>
                                          <p:spTgt spid="2150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50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507">
                                            <p:txEl>
                                              <p:pRg st="4" end="4"/>
                                            </p:txEl>
                                          </p:spTgt>
                                        </p:tgtEl>
                                        <p:attrNameLst>
                                          <p:attrName>style.visibility</p:attrName>
                                        </p:attrNameLst>
                                      </p:cBhvr>
                                      <p:to>
                                        <p:strVal val="visible"/>
                                      </p:to>
                                    </p:set>
                                    <p:anim calcmode="lin" valueType="num">
                                      <p:cBhvr additive="base">
                                        <p:cTn id="25" dur="500" fill="hold"/>
                                        <p:tgtEl>
                                          <p:spTgt spid="2150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150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1507">
                                            <p:txEl>
                                              <p:pRg st="5" end="5"/>
                                            </p:txEl>
                                          </p:spTgt>
                                        </p:tgtEl>
                                        <p:attrNameLst>
                                          <p:attrName>style.visibility</p:attrName>
                                        </p:attrNameLst>
                                      </p:cBhvr>
                                      <p:to>
                                        <p:strVal val="visible"/>
                                      </p:to>
                                    </p:set>
                                    <p:anim calcmode="lin" valueType="num">
                                      <p:cBhvr additive="base">
                                        <p:cTn id="31" dur="500" fill="hold"/>
                                        <p:tgtEl>
                                          <p:spTgt spid="2150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150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1507">
                                            <p:txEl>
                                              <p:pRg st="6" end="6"/>
                                            </p:txEl>
                                          </p:spTgt>
                                        </p:tgtEl>
                                        <p:attrNameLst>
                                          <p:attrName>style.visibility</p:attrName>
                                        </p:attrNameLst>
                                      </p:cBhvr>
                                      <p:to>
                                        <p:strVal val="visible"/>
                                      </p:to>
                                    </p:set>
                                    <p:anim calcmode="lin" valueType="num">
                                      <p:cBhvr additive="base">
                                        <p:cTn id="37" dur="500" fill="hold"/>
                                        <p:tgtEl>
                                          <p:spTgt spid="21507">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150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1507">
                                            <p:txEl>
                                              <p:pRg st="7" end="7"/>
                                            </p:txEl>
                                          </p:spTgt>
                                        </p:tgtEl>
                                        <p:attrNameLst>
                                          <p:attrName>style.visibility</p:attrName>
                                        </p:attrNameLst>
                                      </p:cBhvr>
                                      <p:to>
                                        <p:strVal val="visible"/>
                                      </p:to>
                                    </p:set>
                                    <p:anim calcmode="lin" valueType="num">
                                      <p:cBhvr additive="base">
                                        <p:cTn id="43" dur="500" fill="hold"/>
                                        <p:tgtEl>
                                          <p:spTgt spid="21507">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150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1507">
                                            <p:txEl>
                                              <p:pRg st="8" end="8"/>
                                            </p:txEl>
                                          </p:spTgt>
                                        </p:tgtEl>
                                        <p:attrNameLst>
                                          <p:attrName>style.visibility</p:attrName>
                                        </p:attrNameLst>
                                      </p:cBhvr>
                                      <p:to>
                                        <p:strVal val="visible"/>
                                      </p:to>
                                    </p:set>
                                    <p:anim calcmode="lin" valueType="num">
                                      <p:cBhvr additive="base">
                                        <p:cTn id="49" dur="500" fill="hold"/>
                                        <p:tgtEl>
                                          <p:spTgt spid="21507">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150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1507">
                                            <p:txEl>
                                              <p:pRg st="9" end="9"/>
                                            </p:txEl>
                                          </p:spTgt>
                                        </p:tgtEl>
                                        <p:attrNameLst>
                                          <p:attrName>style.visibility</p:attrName>
                                        </p:attrNameLst>
                                      </p:cBhvr>
                                      <p:to>
                                        <p:strVal val="visible"/>
                                      </p:to>
                                    </p:set>
                                    <p:anim calcmode="lin" valueType="num">
                                      <p:cBhvr additive="base">
                                        <p:cTn id="55" dur="500" fill="hold"/>
                                        <p:tgtEl>
                                          <p:spTgt spid="21507">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150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124200" y="0"/>
            <a:ext cx="3581400" cy="685800"/>
          </a:xfrm>
        </p:spPr>
        <p:txBody>
          <a:bodyPr>
            <a:normAutofit fontScale="90000"/>
          </a:bodyPr>
          <a:lstStyle/>
          <a:p>
            <a:pPr eaLnBrk="1" hangingPunct="1">
              <a:defRPr/>
            </a:pPr>
            <a:r>
              <a:rPr lang="fa-IR" altLang="en-US" sz="4000" b="1" dirty="0" smtClean="0">
                <a:solidFill>
                  <a:srgbClr val="FFC000"/>
                </a:solidFill>
                <a:effectLst>
                  <a:outerShdw blurRad="38100" dist="38100" dir="2700000" algn="tl">
                    <a:srgbClr val="000000">
                      <a:alpha val="43137"/>
                    </a:srgbClr>
                  </a:outerShdw>
                </a:effectLst>
                <a:latin typeface="B Compset" pitchFamily="2" charset="-78"/>
                <a:cs typeface="B Traffic" pitchFamily="2" charset="-78"/>
              </a:rPr>
              <a:t>- مدیریت</a:t>
            </a:r>
            <a:r>
              <a:rPr lang="ar-SA" altLang="en-US" sz="4000" b="1" dirty="0" smtClean="0">
                <a:solidFill>
                  <a:srgbClr val="FFC000"/>
                </a:solidFill>
                <a:effectLst>
                  <a:outerShdw blurRad="38100" dist="38100" dir="2700000" algn="tl">
                    <a:srgbClr val="000000">
                      <a:alpha val="43137"/>
                    </a:srgbClr>
                  </a:outerShdw>
                </a:effectLst>
                <a:latin typeface="B Compset" pitchFamily="2" charset="-78"/>
                <a:cs typeface="B Traffic" pitchFamily="2" charset="-78"/>
              </a:rPr>
              <a:t> اقتضای</a:t>
            </a:r>
            <a:r>
              <a:rPr lang="fa-IR" altLang="en-US" sz="4000" b="1" dirty="0" smtClean="0">
                <a:solidFill>
                  <a:srgbClr val="FFC000"/>
                </a:solidFill>
                <a:effectLst>
                  <a:outerShdw blurRad="38100" dist="38100" dir="2700000" algn="tl">
                    <a:srgbClr val="000000">
                      <a:alpha val="43137"/>
                    </a:srgbClr>
                  </a:outerShdw>
                </a:effectLst>
                <a:latin typeface="B Compset" pitchFamily="2" charset="-78"/>
                <a:cs typeface="B Traffic" pitchFamily="2" charset="-78"/>
              </a:rPr>
              <a:t>ی</a:t>
            </a:r>
            <a:endParaRPr lang="en-US" altLang="en-US" sz="4000" b="1" dirty="0" smtClean="0">
              <a:solidFill>
                <a:srgbClr val="FFC000"/>
              </a:solidFill>
              <a:effectLst>
                <a:outerShdw blurRad="38100" dist="38100" dir="2700000" algn="tl">
                  <a:srgbClr val="000000">
                    <a:alpha val="43137"/>
                  </a:srgbClr>
                </a:outerShdw>
              </a:effectLst>
              <a:latin typeface="B Compset" pitchFamily="2" charset="-78"/>
              <a:cs typeface="B Traffic" pitchFamily="2" charset="-78"/>
            </a:endParaRPr>
          </a:p>
        </p:txBody>
      </p:sp>
      <p:sp>
        <p:nvSpPr>
          <p:cNvPr id="24580" name="Text Box 4"/>
          <p:cNvSpPr txBox="1">
            <a:spLocks noChangeArrowheads="1"/>
          </p:cNvSpPr>
          <p:nvPr/>
        </p:nvSpPr>
        <p:spPr bwMode="auto">
          <a:xfrm>
            <a:off x="5257800" y="762000"/>
            <a:ext cx="3562350" cy="461665"/>
          </a:xfrm>
          <a:prstGeom prst="rect">
            <a:avLst/>
          </a:prstGeom>
          <a:noFill/>
          <a:ln w="9525">
            <a:noFill/>
            <a:miter lim="800000"/>
            <a:headEnd/>
            <a:tailEnd/>
          </a:ln>
          <a:effectLst/>
        </p:spPr>
        <p:txBody>
          <a:bodyPr wrap="square">
            <a:spAutoFit/>
          </a:bodyPr>
          <a:lstStyle/>
          <a:p>
            <a:pPr algn="r" rtl="1">
              <a:spcBef>
                <a:spcPct val="50000"/>
              </a:spcBef>
              <a:buFont typeface="Wingdings" pitchFamily="2" charset="2"/>
              <a:buChar char="v"/>
              <a:defRPr/>
            </a:pPr>
            <a:r>
              <a:rPr lang="fa-IR" sz="2400" b="1" dirty="0">
                <a:effectLst>
                  <a:outerShdw blurRad="38100" dist="38100" dir="2700000" algn="tl">
                    <a:srgbClr val="C0C0C0"/>
                  </a:outerShdw>
                </a:effectLst>
                <a:ea typeface="Arial Unicode MS" pitchFamily="34" charset="-128"/>
                <a:cs typeface="B Traffic" pitchFamily="2" charset="-78"/>
              </a:rPr>
              <a:t>ا</a:t>
            </a:r>
            <a:r>
              <a:rPr lang="fa-IR" sz="2400" b="1" dirty="0">
                <a:solidFill>
                  <a:srgbClr val="FF0000"/>
                </a:solidFill>
                <a:effectLst>
                  <a:outerShdw blurRad="38100" dist="38100" dir="2700000" algn="tl">
                    <a:srgbClr val="C0C0C0"/>
                  </a:outerShdw>
                </a:effectLst>
                <a:ea typeface="Arial Unicode MS" pitchFamily="34" charset="-128"/>
                <a:cs typeface="B Traffic" pitchFamily="2" charset="-78"/>
              </a:rPr>
              <a:t>قتضا </a:t>
            </a:r>
            <a:r>
              <a:rPr lang="fa-IR" sz="2400" b="1" dirty="0">
                <a:effectLst>
                  <a:outerShdw blurRad="38100" dist="38100" dir="2700000" algn="tl">
                    <a:srgbClr val="C0C0C0"/>
                  </a:outerShdw>
                </a:effectLst>
                <a:ea typeface="Arial Unicode MS" pitchFamily="34" charset="-128"/>
                <a:cs typeface="B Traffic" pitchFamily="2" charset="-78"/>
              </a:rPr>
              <a:t>یعنی بنا به ضرورت</a:t>
            </a:r>
            <a:endParaRPr lang="en-US" sz="2400" b="1" dirty="0">
              <a:effectLst>
                <a:outerShdw blurRad="38100" dist="38100" dir="2700000" algn="tl">
                  <a:srgbClr val="C0C0C0"/>
                </a:outerShdw>
              </a:effectLst>
              <a:ea typeface="Arial Unicode MS" pitchFamily="34" charset="-128"/>
              <a:cs typeface="B Traffic" pitchFamily="2" charset="-78"/>
            </a:endParaRPr>
          </a:p>
        </p:txBody>
      </p:sp>
      <p:sp>
        <p:nvSpPr>
          <p:cNvPr id="22533" name="Text Box 5"/>
          <p:cNvSpPr txBox="1">
            <a:spLocks noChangeArrowheads="1"/>
          </p:cNvSpPr>
          <p:nvPr/>
        </p:nvSpPr>
        <p:spPr bwMode="auto">
          <a:xfrm>
            <a:off x="1600200" y="1219200"/>
            <a:ext cx="7315200" cy="400110"/>
          </a:xfrm>
          <a:prstGeom prst="rect">
            <a:avLst/>
          </a:prstGeom>
          <a:noFill/>
          <a:ln w="9525">
            <a:noFill/>
            <a:miter lim="800000"/>
            <a:headEnd/>
            <a:tailEnd/>
          </a:ln>
        </p:spPr>
        <p:txBody>
          <a:bodyPr wrap="square">
            <a:spAutoFit/>
          </a:bodyPr>
          <a:lstStyle/>
          <a:p>
            <a:pPr>
              <a:spcBef>
                <a:spcPct val="50000"/>
              </a:spcBef>
            </a:pPr>
            <a:r>
              <a:rPr lang="fa-IR" sz="2000" b="1" i="1" dirty="0">
                <a:solidFill>
                  <a:srgbClr val="FF0000"/>
                </a:solidFill>
                <a:ea typeface="Arial Unicode MS" pitchFamily="34" charset="-128"/>
                <a:cs typeface="B Traffic" pitchFamily="2" charset="-78"/>
              </a:rPr>
              <a:t>گاهی مدیران با توجه به شرایط زمانی  </a:t>
            </a:r>
            <a:r>
              <a:rPr lang="fa-IR" sz="2000" b="1" i="1" dirty="0" smtClean="0">
                <a:solidFill>
                  <a:srgbClr val="FF0000"/>
                </a:solidFill>
                <a:ea typeface="Arial Unicode MS" pitchFamily="34" charset="-128"/>
                <a:cs typeface="B Traffic" pitchFamily="2" charset="-78"/>
              </a:rPr>
              <a:t>و مکانی </a:t>
            </a:r>
            <a:r>
              <a:rPr lang="fa-IR" sz="2000" b="1" i="1" dirty="0">
                <a:solidFill>
                  <a:srgbClr val="FF0000"/>
                </a:solidFill>
                <a:ea typeface="Arial Unicode MS" pitchFamily="34" charset="-128"/>
                <a:cs typeface="B Traffic" pitchFamily="2" charset="-78"/>
              </a:rPr>
              <a:t>باید تصمیم بگیرند.</a:t>
            </a:r>
            <a:endParaRPr lang="en-US" sz="2000" b="1" i="1" dirty="0">
              <a:solidFill>
                <a:srgbClr val="FF0000"/>
              </a:solidFill>
              <a:ea typeface="Arial Unicode MS" pitchFamily="34" charset="-128"/>
              <a:cs typeface="B Traffic" pitchFamily="2" charset="-78"/>
            </a:endParaRPr>
          </a:p>
        </p:txBody>
      </p:sp>
      <p:sp>
        <p:nvSpPr>
          <p:cNvPr id="6" name="Rectangle 5"/>
          <p:cNvSpPr/>
          <p:nvPr/>
        </p:nvSpPr>
        <p:spPr>
          <a:xfrm>
            <a:off x="1371600" y="2286000"/>
            <a:ext cx="7620000" cy="830997"/>
          </a:xfrm>
          <a:prstGeom prst="rect">
            <a:avLst/>
          </a:prstGeom>
        </p:spPr>
        <p:txBody>
          <a:bodyPr wrap="square">
            <a:spAutoFit/>
          </a:bodyPr>
          <a:lstStyle/>
          <a:p>
            <a:pPr marL="342900" indent="-342900" algn="just" rtl="1">
              <a:spcBef>
                <a:spcPct val="20000"/>
              </a:spcBef>
              <a:buFont typeface="Wingdings" pitchFamily="2" charset="2"/>
              <a:buChar char="q"/>
            </a:pPr>
            <a:r>
              <a:rPr lang="ar-SA" altLang="en-US" sz="2400" b="1" dirty="0" smtClean="0">
                <a:solidFill>
                  <a:srgbClr val="00B050"/>
                </a:solidFill>
                <a:latin typeface="B Compset" pitchFamily="2" charset="-78"/>
                <a:cs typeface="B Traffic" pitchFamily="2" charset="-78"/>
              </a:rPr>
              <a:t>دراین روش براین واقعیت تاكید دارد </a:t>
            </a:r>
            <a:r>
              <a:rPr lang="fa-IR" altLang="en-US" sz="2400" b="1" dirty="0" smtClean="0">
                <a:solidFill>
                  <a:srgbClr val="00B050"/>
                </a:solidFill>
                <a:latin typeface="B Compset" pitchFamily="2" charset="-78"/>
                <a:cs typeface="B Traffic" pitchFamily="2" charset="-78"/>
              </a:rPr>
              <a:t> </a:t>
            </a:r>
            <a:r>
              <a:rPr lang="ar-SA" altLang="en-US" sz="2400" b="1" dirty="0" smtClean="0">
                <a:solidFill>
                  <a:srgbClr val="00B050"/>
                </a:solidFill>
                <a:latin typeface="B Compset" pitchFamily="2" charset="-78"/>
                <a:cs typeface="B Traffic" pitchFamily="2" charset="-78"/>
              </a:rPr>
              <a:t>كه آنچه مدیردر عمل انجام می‌دهد</a:t>
            </a:r>
            <a:r>
              <a:rPr lang="fa-IR" altLang="en-US" sz="2400" b="1" dirty="0" smtClean="0">
                <a:solidFill>
                  <a:srgbClr val="00B050"/>
                </a:solidFill>
                <a:latin typeface="B Compset" pitchFamily="2" charset="-78"/>
                <a:cs typeface="B Traffic" pitchFamily="2" charset="-78"/>
              </a:rPr>
              <a:t> </a:t>
            </a:r>
            <a:r>
              <a:rPr lang="ar-SA" altLang="en-US" sz="2400" b="1" dirty="0" smtClean="0">
                <a:solidFill>
                  <a:srgbClr val="00B050"/>
                </a:solidFill>
                <a:latin typeface="B Compset" pitchFamily="2" charset="-78"/>
                <a:cs typeface="B Traffic" pitchFamily="2" charset="-78"/>
              </a:rPr>
              <a:t>وابسته به مجموعه شرایط</a:t>
            </a:r>
            <a:r>
              <a:rPr lang="fa-IR" altLang="en-US" sz="2400" b="1" dirty="0" smtClean="0">
                <a:solidFill>
                  <a:srgbClr val="00B050"/>
                </a:solidFill>
                <a:latin typeface="B Compset" pitchFamily="2" charset="-78"/>
                <a:cs typeface="B Traffic" pitchFamily="2" charset="-78"/>
              </a:rPr>
              <a:t> </a:t>
            </a:r>
            <a:r>
              <a:rPr lang="ar-SA" altLang="en-US" sz="2400" b="1" dirty="0" smtClean="0">
                <a:solidFill>
                  <a:srgbClr val="00B050"/>
                </a:solidFill>
                <a:latin typeface="B Compset" pitchFamily="2" charset="-78"/>
                <a:cs typeface="B Traffic" pitchFamily="2" charset="-78"/>
              </a:rPr>
              <a:t>است</a:t>
            </a:r>
            <a:r>
              <a:rPr lang="fa-IR" altLang="en-US" sz="2400" b="1" dirty="0" smtClean="0">
                <a:solidFill>
                  <a:srgbClr val="00B050"/>
                </a:solidFill>
                <a:latin typeface="B Compset" pitchFamily="2" charset="-78"/>
                <a:cs typeface="B Traffic" pitchFamily="2" charset="-78"/>
              </a:rPr>
              <a:t>              </a:t>
            </a:r>
            <a:r>
              <a:rPr lang="en-US" altLang="en-US" sz="2400" b="1" dirty="0" smtClean="0">
                <a:solidFill>
                  <a:srgbClr val="00B050"/>
                </a:solidFill>
                <a:latin typeface="B Compset" pitchFamily="2" charset="-78"/>
                <a:cs typeface="B Traffic" pitchFamily="2" charset="-78"/>
              </a:rPr>
              <a:t> </a:t>
            </a:r>
            <a:r>
              <a:rPr lang="fa-IR" altLang="en-US" sz="2400" b="1" dirty="0" smtClean="0">
                <a:solidFill>
                  <a:srgbClr val="00B050"/>
                </a:solidFill>
                <a:latin typeface="B Compset" pitchFamily="2" charset="-78"/>
                <a:cs typeface="B Traffic" pitchFamily="2" charset="-78"/>
              </a:rPr>
              <a:t>   </a:t>
            </a:r>
          </a:p>
        </p:txBody>
      </p:sp>
      <p:sp>
        <p:nvSpPr>
          <p:cNvPr id="7" name="Rectangle 6"/>
          <p:cNvSpPr/>
          <p:nvPr/>
        </p:nvSpPr>
        <p:spPr>
          <a:xfrm>
            <a:off x="1371600" y="3352800"/>
            <a:ext cx="7772400" cy="1815882"/>
          </a:xfrm>
          <a:prstGeom prst="rect">
            <a:avLst/>
          </a:prstGeom>
        </p:spPr>
        <p:txBody>
          <a:bodyPr wrap="square">
            <a:spAutoFit/>
          </a:bodyPr>
          <a:lstStyle/>
          <a:p>
            <a:pPr marL="342900" indent="-342900" algn="just" rtl="1">
              <a:spcBef>
                <a:spcPct val="20000"/>
              </a:spcBef>
              <a:buFont typeface="Wingdings" pitchFamily="2" charset="2"/>
              <a:buChar char="q"/>
            </a:pPr>
            <a:r>
              <a:rPr lang="ar-SA" altLang="en-US" sz="2800" b="1" dirty="0" smtClean="0">
                <a:solidFill>
                  <a:srgbClr val="00B0F0"/>
                </a:solidFill>
                <a:latin typeface="B Compset" pitchFamily="2" charset="-78"/>
                <a:cs typeface="B Traffic" pitchFamily="2" charset="-78"/>
              </a:rPr>
              <a:t>تئوری اقتضاء</a:t>
            </a:r>
            <a:r>
              <a:rPr lang="fa-IR" altLang="en-US" sz="2800" b="1" dirty="0" smtClean="0">
                <a:solidFill>
                  <a:srgbClr val="00B0F0"/>
                </a:solidFill>
                <a:latin typeface="B Compset" pitchFamily="2" charset="-78"/>
                <a:cs typeface="B Traffic" pitchFamily="2" charset="-78"/>
              </a:rPr>
              <a:t> ،</a:t>
            </a:r>
            <a:r>
              <a:rPr lang="ar-SA" altLang="en-US" sz="2800" b="1" dirty="0" smtClean="0">
                <a:solidFill>
                  <a:srgbClr val="00B0F0"/>
                </a:solidFill>
                <a:latin typeface="B Compset" pitchFamily="2" charset="-78"/>
                <a:cs typeface="B Traffic" pitchFamily="2" charset="-78"/>
              </a:rPr>
              <a:t> سازمان و محیط مرتبط با آن را مورد تجزیه و تحلیل قرار </a:t>
            </a:r>
            <a:r>
              <a:rPr lang="fa-IR" altLang="en-US" sz="2800" b="1" dirty="0" smtClean="0">
                <a:solidFill>
                  <a:srgbClr val="00B0F0"/>
                </a:solidFill>
                <a:latin typeface="B Compset" pitchFamily="2" charset="-78"/>
                <a:cs typeface="B Traffic" pitchFamily="2" charset="-78"/>
              </a:rPr>
              <a:t>می </a:t>
            </a:r>
            <a:r>
              <a:rPr lang="ar-SA" altLang="en-US" sz="2800" b="1" dirty="0" smtClean="0">
                <a:solidFill>
                  <a:srgbClr val="00B0F0"/>
                </a:solidFill>
                <a:latin typeface="B Compset" pitchFamily="2" charset="-78"/>
                <a:cs typeface="B Traffic" pitchFamily="2" charset="-78"/>
              </a:rPr>
              <a:t>دهد مانند تئوری سیستم</a:t>
            </a:r>
            <a:r>
              <a:rPr lang="fa-IR" altLang="en-US" sz="2800" b="1" dirty="0" smtClean="0">
                <a:solidFill>
                  <a:srgbClr val="00B0F0"/>
                </a:solidFill>
                <a:latin typeface="B Compset" pitchFamily="2" charset="-78"/>
                <a:cs typeface="B Traffic" pitchFamily="2" charset="-78"/>
              </a:rPr>
              <a:t> . </a:t>
            </a:r>
            <a:r>
              <a:rPr lang="ar-SA" altLang="en-US" sz="2800" b="1" dirty="0" smtClean="0">
                <a:solidFill>
                  <a:srgbClr val="00B0F0"/>
                </a:solidFill>
                <a:latin typeface="B Compset" pitchFamily="2" charset="-78"/>
                <a:cs typeface="B Traffic" pitchFamily="2" charset="-78"/>
              </a:rPr>
              <a:t>یعنی هر</a:t>
            </a:r>
            <a:r>
              <a:rPr lang="fa-IR" altLang="en-US" sz="2800" b="1" dirty="0" smtClean="0">
                <a:solidFill>
                  <a:srgbClr val="00B0F0"/>
                </a:solidFill>
                <a:latin typeface="B Compset" pitchFamily="2" charset="-78"/>
                <a:cs typeface="B Traffic" pitchFamily="2" charset="-78"/>
              </a:rPr>
              <a:t> </a:t>
            </a:r>
            <a:r>
              <a:rPr lang="ar-SA" altLang="en-US" sz="2800" b="1" dirty="0" smtClean="0">
                <a:solidFill>
                  <a:srgbClr val="00B0F0"/>
                </a:solidFill>
                <a:latin typeface="B Compset" pitchFamily="2" charset="-78"/>
                <a:cs typeface="B Traffic" pitchFamily="2" charset="-78"/>
              </a:rPr>
              <a:t>سازمان جهت بقاء خود</a:t>
            </a:r>
            <a:r>
              <a:rPr lang="fa-IR" altLang="en-US" sz="2800" b="1" dirty="0" smtClean="0">
                <a:solidFill>
                  <a:srgbClr val="00B0F0"/>
                </a:solidFill>
                <a:latin typeface="B Compset" pitchFamily="2" charset="-78"/>
                <a:cs typeface="B Traffic" pitchFamily="2" charset="-78"/>
              </a:rPr>
              <a:t> </a:t>
            </a:r>
            <a:r>
              <a:rPr lang="ar-SA" altLang="en-US" sz="2800" b="1" dirty="0" smtClean="0">
                <a:solidFill>
                  <a:srgbClr val="00B0F0"/>
                </a:solidFill>
                <a:latin typeface="B Compset" pitchFamily="2" charset="-78"/>
                <a:cs typeface="B Traffic" pitchFamily="2" charset="-78"/>
              </a:rPr>
              <a:t>باید</a:t>
            </a:r>
            <a:r>
              <a:rPr lang="fa-IR" altLang="en-US" sz="2800" b="1" dirty="0" smtClean="0">
                <a:solidFill>
                  <a:srgbClr val="00B0F0"/>
                </a:solidFill>
                <a:latin typeface="B Compset" pitchFamily="2" charset="-78"/>
                <a:cs typeface="B Traffic" pitchFamily="2" charset="-78"/>
              </a:rPr>
              <a:t> </a:t>
            </a:r>
            <a:r>
              <a:rPr lang="ar-SA" altLang="en-US" sz="2800" b="1" dirty="0" smtClean="0">
                <a:solidFill>
                  <a:srgbClr val="00B0F0"/>
                </a:solidFill>
                <a:latin typeface="B Compset" pitchFamily="2" charset="-78"/>
                <a:cs typeface="B Traffic" pitchFamily="2" charset="-78"/>
              </a:rPr>
              <a:t>خود</a:t>
            </a:r>
            <a:r>
              <a:rPr lang="fa-IR" altLang="en-US" sz="2800" b="1" dirty="0" smtClean="0">
                <a:solidFill>
                  <a:srgbClr val="00B0F0"/>
                </a:solidFill>
                <a:latin typeface="B Compset" pitchFamily="2" charset="-78"/>
                <a:cs typeface="B Traffic" pitchFamily="2" charset="-78"/>
              </a:rPr>
              <a:t> </a:t>
            </a:r>
            <a:r>
              <a:rPr lang="ar-SA" altLang="en-US" sz="2800" b="1" dirty="0" smtClean="0">
                <a:solidFill>
                  <a:srgbClr val="00B0F0"/>
                </a:solidFill>
                <a:latin typeface="B Compset" pitchFamily="2" charset="-78"/>
                <a:cs typeface="B Traffic" pitchFamily="2" charset="-78"/>
              </a:rPr>
              <a:t>را</a:t>
            </a:r>
            <a:r>
              <a:rPr lang="fa-IR" altLang="en-US" sz="2800" b="1" dirty="0" smtClean="0">
                <a:solidFill>
                  <a:srgbClr val="00B0F0"/>
                </a:solidFill>
                <a:latin typeface="B Compset" pitchFamily="2" charset="-78"/>
                <a:cs typeface="B Traffic" pitchFamily="2" charset="-78"/>
              </a:rPr>
              <a:t> </a:t>
            </a:r>
            <a:r>
              <a:rPr lang="ar-SA" altLang="en-US" sz="2800" b="1" dirty="0" smtClean="0">
                <a:solidFill>
                  <a:srgbClr val="00B0F0"/>
                </a:solidFill>
                <a:latin typeface="B Compset" pitchFamily="2" charset="-78"/>
                <a:cs typeface="B Traffic" pitchFamily="2" charset="-78"/>
              </a:rPr>
              <a:t>با عوامل و تغییرات محیطی تطبیق دهد</a:t>
            </a:r>
            <a:r>
              <a:rPr lang="fa-IR" altLang="en-US" sz="2800" b="1" dirty="0" smtClean="0">
                <a:solidFill>
                  <a:srgbClr val="00B0F0"/>
                </a:solidFill>
                <a:latin typeface="B Compset" pitchFamily="2" charset="-78"/>
                <a:cs typeface="B Traffic" pitchFamily="2" charset="-78"/>
              </a:rPr>
              <a:t>                       </a:t>
            </a:r>
            <a:r>
              <a:rPr lang="en-US" altLang="en-US" sz="2800" b="1" dirty="0" smtClean="0">
                <a:solidFill>
                  <a:srgbClr val="00B0F0"/>
                </a:solidFill>
                <a:latin typeface="B Compset" pitchFamily="2" charset="-78"/>
                <a:cs typeface="B Traffic" pitchFamily="2" charset="-78"/>
              </a:rPr>
              <a:t> </a:t>
            </a:r>
          </a:p>
        </p:txBody>
      </p:sp>
      <p:sp>
        <p:nvSpPr>
          <p:cNvPr id="8" name="Rectangle 7"/>
          <p:cNvSpPr/>
          <p:nvPr/>
        </p:nvSpPr>
        <p:spPr>
          <a:xfrm>
            <a:off x="152400" y="5257800"/>
            <a:ext cx="8839200" cy="1348061"/>
          </a:xfrm>
          <a:prstGeom prst="rect">
            <a:avLst/>
          </a:prstGeom>
        </p:spPr>
        <p:txBody>
          <a:bodyPr wrap="square">
            <a:spAutoFit/>
          </a:bodyPr>
          <a:lstStyle/>
          <a:p>
            <a:pPr marL="342900" indent="-342900" algn="r" rtl="1">
              <a:spcBef>
                <a:spcPct val="20000"/>
              </a:spcBef>
              <a:buFont typeface="Wingdings" pitchFamily="2" charset="2"/>
              <a:buChar char="q"/>
            </a:pPr>
            <a:r>
              <a:rPr lang="fa-IR" altLang="en-US" sz="2400" b="1" dirty="0" smtClean="0">
                <a:latin typeface="B Compset" pitchFamily="2" charset="-78"/>
                <a:cs typeface="B Traffic" pitchFamily="2" charset="-78"/>
              </a:rPr>
              <a:t>دو عامل در این روش مدیریت حایز اهمیت است :</a:t>
            </a:r>
          </a:p>
          <a:p>
            <a:pPr marL="342900" indent="-342900" algn="r" rtl="1">
              <a:spcBef>
                <a:spcPct val="20000"/>
              </a:spcBef>
            </a:pPr>
            <a:r>
              <a:rPr lang="fa-IR" altLang="en-US" sz="2400" b="1" dirty="0" smtClean="0">
                <a:solidFill>
                  <a:srgbClr val="FFFF00"/>
                </a:solidFill>
                <a:latin typeface="B Compset" pitchFamily="2" charset="-78"/>
                <a:cs typeface="B Traffic" pitchFamily="2" charset="-78"/>
              </a:rPr>
              <a:t>1- </a:t>
            </a:r>
            <a:r>
              <a:rPr lang="fa-IR" altLang="en-US" sz="2400" b="1" dirty="0" smtClean="0">
                <a:solidFill>
                  <a:srgbClr val="00B050"/>
                </a:solidFill>
                <a:latin typeface="B Compset" pitchFamily="2" charset="-78"/>
                <a:cs typeface="B Traffic" pitchFamily="2" charset="-78"/>
              </a:rPr>
              <a:t>سیستمهای باز                                 2- شرایط نا مطمئن  </a:t>
            </a:r>
          </a:p>
          <a:p>
            <a:pPr marL="342900" indent="-342900" algn="r" rtl="1">
              <a:spcBef>
                <a:spcPct val="20000"/>
              </a:spcBef>
            </a:pPr>
            <a:endParaRPr lang="fa-IR" altLang="en-US" sz="2400" b="1" dirty="0" smtClean="0">
              <a:solidFill>
                <a:schemeClr val="bg1"/>
              </a:solidFill>
              <a:latin typeface="B Compset" pitchFamily="2" charset="-78"/>
              <a:cs typeface="B Traffic" pitchFamily="2" charset="-78"/>
            </a:endParaRPr>
          </a:p>
        </p:txBody>
      </p:sp>
      <p:sp>
        <p:nvSpPr>
          <p:cNvPr id="9" name="Rectangle 3"/>
          <p:cNvSpPr>
            <a:spLocks noChangeArrowheads="1"/>
          </p:cNvSpPr>
          <p:nvPr/>
        </p:nvSpPr>
        <p:spPr bwMode="auto">
          <a:xfrm rot="16200000">
            <a:off x="-1722856" y="3170657"/>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10" name="Left Arrow 9"/>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80">
                                            <p:txEl>
                                              <p:pRg st="0" end="0"/>
                                            </p:txEl>
                                          </p:spTgt>
                                        </p:tgtEl>
                                        <p:attrNameLst>
                                          <p:attrName>style.visibility</p:attrName>
                                        </p:attrNameLst>
                                      </p:cBhvr>
                                      <p:to>
                                        <p:strVal val="visible"/>
                                      </p:to>
                                    </p:set>
                                    <p:anim calcmode="lin" valueType="num">
                                      <p:cBhvr additive="base">
                                        <p:cTn id="7" dur="500" fill="hold"/>
                                        <p:tgtEl>
                                          <p:spTgt spid="2458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8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533">
                                            <p:txEl>
                                              <p:pRg st="0" end="0"/>
                                            </p:txEl>
                                          </p:spTgt>
                                        </p:tgtEl>
                                        <p:attrNameLst>
                                          <p:attrName>style.visibility</p:attrName>
                                        </p:attrNameLst>
                                      </p:cBhvr>
                                      <p:to>
                                        <p:strVal val="visible"/>
                                      </p:to>
                                    </p:set>
                                    <p:anim calcmode="lin" valueType="num">
                                      <p:cBhvr additive="base">
                                        <p:cTn id="13" dur="500" fill="hold"/>
                                        <p:tgtEl>
                                          <p:spTgt spid="2253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53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 calcmode="lin" valueType="num">
                                      <p:cBhvr additive="base">
                                        <p:cTn id="3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xEl>
                                              <p:pRg st="1" end="1"/>
                                            </p:txEl>
                                          </p:spTgt>
                                        </p:tgtEl>
                                        <p:attrNameLst>
                                          <p:attrName>style.visibility</p:attrName>
                                        </p:attrNameLst>
                                      </p:cBhvr>
                                      <p:to>
                                        <p:strVal val="visible"/>
                                      </p:to>
                                    </p:set>
                                    <p:anim calcmode="lin" valueType="num">
                                      <p:cBhvr additive="base">
                                        <p:cTn id="37"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build="p"/>
      <p:bldP spid="22533" grpId="0" build="p"/>
      <p:bldP spid="6" grpId="0" build="p"/>
      <p:bldP spid="7" grpId="0" build="p"/>
      <p:bldP spid="8"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209800" y="228600"/>
            <a:ext cx="4937125" cy="685800"/>
          </a:xfrm>
        </p:spPr>
        <p:txBody>
          <a:bodyPr>
            <a:normAutofit fontScale="90000"/>
          </a:bodyPr>
          <a:lstStyle/>
          <a:p>
            <a:pPr eaLnBrk="1" hangingPunct="1">
              <a:defRPr/>
            </a:pPr>
            <a:r>
              <a:rPr lang="fa-IR" altLang="en-US" sz="4000" b="1" dirty="0" smtClean="0">
                <a:solidFill>
                  <a:srgbClr val="0070C0"/>
                </a:solidFill>
                <a:effectLst>
                  <a:outerShdw blurRad="38100" dist="38100" dir="2700000" algn="tl">
                    <a:srgbClr val="C0C0C0"/>
                  </a:outerShdw>
                </a:effectLst>
                <a:latin typeface="B Compset" pitchFamily="2" charset="-78"/>
                <a:cs typeface="B Traffic" pitchFamily="2" charset="-78"/>
              </a:rPr>
              <a:t>- مدیریت</a:t>
            </a:r>
            <a:r>
              <a:rPr lang="ar-SA" altLang="en-US" sz="4000" b="1" dirty="0" smtClean="0">
                <a:solidFill>
                  <a:srgbClr val="0070C0"/>
                </a:solidFill>
                <a:effectLst>
                  <a:outerShdw blurRad="38100" dist="38100" dir="2700000" algn="tl">
                    <a:srgbClr val="C0C0C0"/>
                  </a:outerShdw>
                </a:effectLst>
                <a:latin typeface="B Compset" pitchFamily="2" charset="-78"/>
                <a:cs typeface="B Traffic" pitchFamily="2" charset="-78"/>
              </a:rPr>
              <a:t> اقتضای</a:t>
            </a:r>
            <a:r>
              <a:rPr lang="fa-IR" altLang="en-US" sz="4000" b="1" dirty="0" smtClean="0">
                <a:solidFill>
                  <a:srgbClr val="0070C0"/>
                </a:solidFill>
                <a:effectLst>
                  <a:outerShdw blurRad="38100" dist="38100" dir="2700000" algn="tl">
                    <a:srgbClr val="C0C0C0"/>
                  </a:outerShdw>
                </a:effectLst>
                <a:latin typeface="B Compset" pitchFamily="2" charset="-78"/>
                <a:cs typeface="B Traffic" pitchFamily="2" charset="-78"/>
              </a:rPr>
              <a:t>ی</a:t>
            </a:r>
            <a:endParaRPr lang="en-US" altLang="en-US" sz="4000" b="1" dirty="0" smtClean="0">
              <a:solidFill>
                <a:srgbClr val="0070C0"/>
              </a:solidFill>
              <a:effectLst>
                <a:outerShdw blurRad="38100" dist="38100" dir="2700000" algn="tl">
                  <a:srgbClr val="C0C0C0"/>
                </a:outerShdw>
              </a:effectLst>
              <a:latin typeface="B Compset" pitchFamily="2" charset="-78"/>
              <a:cs typeface="B Traffic" pitchFamily="2" charset="-78"/>
            </a:endParaRPr>
          </a:p>
        </p:txBody>
      </p:sp>
      <p:sp>
        <p:nvSpPr>
          <p:cNvPr id="24580" name="Text Box 4"/>
          <p:cNvSpPr txBox="1">
            <a:spLocks noChangeArrowheads="1"/>
          </p:cNvSpPr>
          <p:nvPr/>
        </p:nvSpPr>
        <p:spPr bwMode="auto">
          <a:xfrm>
            <a:off x="5257800" y="762000"/>
            <a:ext cx="3562350" cy="461665"/>
          </a:xfrm>
          <a:prstGeom prst="rect">
            <a:avLst/>
          </a:prstGeom>
          <a:noFill/>
          <a:ln w="9525">
            <a:noFill/>
            <a:miter lim="800000"/>
            <a:headEnd/>
            <a:tailEnd/>
          </a:ln>
          <a:effectLst/>
        </p:spPr>
        <p:txBody>
          <a:bodyPr wrap="square">
            <a:spAutoFit/>
          </a:bodyPr>
          <a:lstStyle/>
          <a:p>
            <a:pPr algn="r" rtl="1">
              <a:spcBef>
                <a:spcPct val="50000"/>
              </a:spcBef>
              <a:buFont typeface="Wingdings" pitchFamily="2" charset="2"/>
              <a:buChar char="v"/>
              <a:defRPr/>
            </a:pPr>
            <a:r>
              <a:rPr lang="fa-IR" sz="2400" b="1" dirty="0">
                <a:effectLst>
                  <a:outerShdw blurRad="38100" dist="38100" dir="2700000" algn="tl">
                    <a:srgbClr val="C0C0C0"/>
                  </a:outerShdw>
                </a:effectLst>
                <a:ea typeface="Arial Unicode MS" pitchFamily="34" charset="-128"/>
                <a:cs typeface="B Traffic" pitchFamily="2" charset="-78"/>
              </a:rPr>
              <a:t>اقتضا یعنی بنا به ضرورت</a:t>
            </a:r>
            <a:endParaRPr lang="en-US" sz="2400" b="1" dirty="0">
              <a:effectLst>
                <a:outerShdw blurRad="38100" dist="38100" dir="2700000" algn="tl">
                  <a:srgbClr val="C0C0C0"/>
                </a:outerShdw>
              </a:effectLst>
              <a:ea typeface="Arial Unicode MS" pitchFamily="34" charset="-128"/>
              <a:cs typeface="B Traffic" pitchFamily="2" charset="-78"/>
            </a:endParaRPr>
          </a:p>
        </p:txBody>
      </p:sp>
      <p:sp>
        <p:nvSpPr>
          <p:cNvPr id="8" name="Rectangle 7"/>
          <p:cNvSpPr/>
          <p:nvPr/>
        </p:nvSpPr>
        <p:spPr>
          <a:xfrm>
            <a:off x="990600" y="685800"/>
            <a:ext cx="8001000" cy="6223242"/>
          </a:xfrm>
          <a:prstGeom prst="rect">
            <a:avLst/>
          </a:prstGeom>
        </p:spPr>
        <p:txBody>
          <a:bodyPr wrap="square">
            <a:spAutoFit/>
          </a:bodyPr>
          <a:lstStyle/>
          <a:p>
            <a:pPr marL="342900" indent="-342900" algn="r" rtl="1">
              <a:spcBef>
                <a:spcPct val="20000"/>
              </a:spcBef>
            </a:pPr>
            <a:endParaRPr lang="fa-IR" altLang="en-US" sz="2400" b="1" dirty="0" smtClean="0">
              <a:solidFill>
                <a:srgbClr val="FFFF00"/>
              </a:solidFill>
              <a:latin typeface="B Compset" pitchFamily="2" charset="-78"/>
              <a:cs typeface="B Traffic" pitchFamily="2" charset="-78"/>
            </a:endParaRPr>
          </a:p>
          <a:p>
            <a:pPr marL="342900" indent="-342900" algn="r" rtl="1">
              <a:spcBef>
                <a:spcPct val="20000"/>
              </a:spcBef>
              <a:buFont typeface="Wingdings" pitchFamily="2" charset="2"/>
              <a:buChar char="v"/>
            </a:pPr>
            <a:r>
              <a:rPr lang="fa-IR" sz="2400" b="1" dirty="0" smtClean="0">
                <a:solidFill>
                  <a:srgbClr val="00B050"/>
                </a:solidFill>
                <a:cs typeface="B Traffic" pitchFamily="2" charset="-78"/>
              </a:rPr>
              <a:t>در تئوری فیدلر سه عامل بعنوان شاخصهای موقعیت و شرایط قلمداد گردیده اند که عبارتند از :</a:t>
            </a:r>
          </a:p>
          <a:p>
            <a:pPr marL="342900" indent="-342900" algn="r" rtl="1">
              <a:spcBef>
                <a:spcPct val="20000"/>
              </a:spcBef>
            </a:pPr>
            <a:r>
              <a:rPr lang="fa-IR" sz="2400" b="1" dirty="0" smtClean="0">
                <a:solidFill>
                  <a:srgbClr val="002060"/>
                </a:solidFill>
                <a:cs typeface="B Traffic" pitchFamily="2" charset="-78"/>
              </a:rPr>
              <a:t>1- چگونگی رهبر و پیرو </a:t>
            </a:r>
          </a:p>
          <a:p>
            <a:pPr marL="342900" indent="-342900" algn="r" rtl="1">
              <a:spcBef>
                <a:spcPct val="20000"/>
              </a:spcBef>
            </a:pPr>
            <a:r>
              <a:rPr lang="fa-IR" sz="2400" b="1" dirty="0" smtClean="0">
                <a:solidFill>
                  <a:srgbClr val="002060"/>
                </a:solidFill>
                <a:cs typeface="B Traffic" pitchFamily="2" charset="-78"/>
              </a:rPr>
              <a:t>2- مشخص بودن ساخت و وظایف در سازمان</a:t>
            </a:r>
          </a:p>
          <a:p>
            <a:pPr marL="342900" indent="-342900" algn="r" rtl="1">
              <a:spcBef>
                <a:spcPct val="20000"/>
              </a:spcBef>
            </a:pPr>
            <a:r>
              <a:rPr lang="fa-IR" sz="2400" b="1" dirty="0" smtClean="0">
                <a:solidFill>
                  <a:srgbClr val="002060"/>
                </a:solidFill>
                <a:cs typeface="B Traffic" pitchFamily="2" charset="-78"/>
              </a:rPr>
              <a:t> 3- میزان قدرت شغلی و قانونی </a:t>
            </a:r>
          </a:p>
          <a:p>
            <a:pPr marL="342900" indent="-342900" algn="r" rtl="1">
              <a:spcBef>
                <a:spcPct val="20000"/>
              </a:spcBef>
            </a:pPr>
            <a:r>
              <a:rPr lang="fa-IR" sz="2400" b="1" dirty="0" smtClean="0">
                <a:solidFill>
                  <a:srgbClr val="002060"/>
                </a:solidFill>
                <a:cs typeface="B Traffic" pitchFamily="2" charset="-78"/>
              </a:rPr>
              <a:t> بر اساس این تئوری در صورتیکه موقعیت بسیار مطلوب و یا بسیار نا مطلوب باشد ، رهبری عامرانه و وظیفه گرا بسیار اثر بخش خواهد بود . و در غیر این صورت یعنی حالتهای تا اندازه ای مطلوب یا نامطلوب ، سبک رهبری ((</a:t>
            </a:r>
            <a:r>
              <a:rPr lang="fa-IR" sz="2400" b="1" dirty="0" smtClean="0">
                <a:solidFill>
                  <a:srgbClr val="FF0000"/>
                </a:solidFill>
                <a:cs typeface="B Traffic" pitchFamily="2" charset="-78"/>
              </a:rPr>
              <a:t>انسان گرا </a:t>
            </a:r>
            <a:r>
              <a:rPr lang="fa-IR" sz="2400" b="1" dirty="0" smtClean="0">
                <a:solidFill>
                  <a:srgbClr val="002060"/>
                </a:solidFill>
                <a:cs typeface="B Traffic" pitchFamily="2" charset="-78"/>
              </a:rPr>
              <a:t>)) و </a:t>
            </a:r>
            <a:r>
              <a:rPr lang="fa-IR" sz="2400" b="1" dirty="0" smtClean="0">
                <a:solidFill>
                  <a:srgbClr val="FF0000"/>
                </a:solidFill>
                <a:cs typeface="B Traffic" pitchFamily="2" charset="-78"/>
              </a:rPr>
              <a:t>روابط انسانی </a:t>
            </a:r>
            <a:r>
              <a:rPr lang="fa-IR" sz="2400" b="1" dirty="0" smtClean="0">
                <a:solidFill>
                  <a:srgbClr val="002060"/>
                </a:solidFill>
                <a:cs typeface="B Traffic" pitchFamily="2" charset="-78"/>
              </a:rPr>
              <a:t>، اثر بهتری دارد . </a:t>
            </a:r>
          </a:p>
          <a:p>
            <a:pPr marL="342900" indent="-342900" algn="r" rtl="1">
              <a:spcBef>
                <a:spcPct val="20000"/>
              </a:spcBef>
              <a:buFont typeface="Wingdings" pitchFamily="2" charset="2"/>
              <a:buChar char="q"/>
            </a:pPr>
            <a:r>
              <a:rPr lang="fa-IR" sz="2400" b="1" dirty="0" smtClean="0">
                <a:solidFill>
                  <a:srgbClr val="002060"/>
                </a:solidFill>
                <a:cs typeface="B Traffic" pitchFamily="2" charset="-78"/>
              </a:rPr>
              <a:t>از جمله انتقاداتی که به مکتب اقتضایی وارد است ، اینست که :</a:t>
            </a:r>
          </a:p>
          <a:p>
            <a:pPr marL="342900" indent="-342900" algn="r" rtl="1">
              <a:spcBef>
                <a:spcPct val="20000"/>
              </a:spcBef>
              <a:buFont typeface="Wingdings" pitchFamily="2" charset="2"/>
              <a:buChar char="§"/>
            </a:pPr>
            <a:r>
              <a:rPr lang="fa-IR" sz="2400" b="1" dirty="0" smtClean="0">
                <a:solidFill>
                  <a:srgbClr val="002060"/>
                </a:solidFill>
                <a:cs typeface="B Traffic" pitchFamily="2" charset="-78"/>
              </a:rPr>
              <a:t> اولا در این مکتب موضوع تازه ای مطرح نگردیده است .</a:t>
            </a:r>
          </a:p>
          <a:p>
            <a:pPr marL="342900" indent="-342900" algn="r" rtl="1">
              <a:spcBef>
                <a:spcPct val="20000"/>
              </a:spcBef>
              <a:buFont typeface="Wingdings" pitchFamily="2" charset="2"/>
              <a:buChar char="§"/>
            </a:pPr>
            <a:r>
              <a:rPr lang="fa-IR" sz="2400" b="1" dirty="0" smtClean="0">
                <a:solidFill>
                  <a:srgbClr val="002060"/>
                </a:solidFill>
                <a:cs typeface="B Traffic" pitchFamily="2" charset="-78"/>
              </a:rPr>
              <a:t>ثانیا این نظریه نتوانسته به کلیه جنبه های نظریه سیستمها ، وحدت و یکپارچگی بخشد                                                  </a:t>
            </a:r>
            <a:endParaRPr lang="en-US" sz="2400" b="1" dirty="0">
              <a:solidFill>
                <a:srgbClr val="002060"/>
              </a:solidFill>
              <a:cs typeface="B Traffic" pitchFamily="2" charset="-78"/>
            </a:endParaRPr>
          </a:p>
        </p:txBody>
      </p:sp>
      <p:sp>
        <p:nvSpPr>
          <p:cNvPr id="5" name="Rectangle 3"/>
          <p:cNvSpPr>
            <a:spLocks noChangeArrowheads="1"/>
          </p:cNvSpPr>
          <p:nvPr/>
        </p:nvSpPr>
        <p:spPr bwMode="auto">
          <a:xfrm rot="16200000">
            <a:off x="-1799056" y="3246857"/>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6" name="Left Arrow 5"/>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80">
                                            <p:txEl>
                                              <p:pRg st="0" end="0"/>
                                            </p:txEl>
                                          </p:spTgt>
                                        </p:tgtEl>
                                        <p:attrNameLst>
                                          <p:attrName>style.visibility</p:attrName>
                                        </p:attrNameLst>
                                      </p:cBhvr>
                                      <p:to>
                                        <p:strVal val="visible"/>
                                      </p:to>
                                    </p:set>
                                    <p:anim calcmode="lin" valueType="num">
                                      <p:cBhvr additive="base">
                                        <p:cTn id="7" dur="500" fill="hold"/>
                                        <p:tgtEl>
                                          <p:spTgt spid="2458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8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anim calcmode="lin" valueType="num">
                                      <p:cBhvr additive="base">
                                        <p:cTn id="31"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xEl>
                                              <p:pRg st="5" end="5"/>
                                            </p:txEl>
                                          </p:spTgt>
                                        </p:tgtEl>
                                        <p:attrNameLst>
                                          <p:attrName>style.visibility</p:attrName>
                                        </p:attrNameLst>
                                      </p:cBhvr>
                                      <p:to>
                                        <p:strVal val="visible"/>
                                      </p:to>
                                    </p:set>
                                    <p:anim calcmode="lin" valueType="num">
                                      <p:cBhvr additive="base">
                                        <p:cTn id="37"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xEl>
                                              <p:pRg st="6" end="6"/>
                                            </p:txEl>
                                          </p:spTgt>
                                        </p:tgtEl>
                                        <p:attrNameLst>
                                          <p:attrName>style.visibility</p:attrName>
                                        </p:attrNameLst>
                                      </p:cBhvr>
                                      <p:to>
                                        <p:strVal val="visible"/>
                                      </p:to>
                                    </p:set>
                                    <p:anim calcmode="lin" valueType="num">
                                      <p:cBhvr additive="base">
                                        <p:cTn id="43"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
                                            <p:txEl>
                                              <p:pRg st="7" end="7"/>
                                            </p:txEl>
                                          </p:spTgt>
                                        </p:tgtEl>
                                        <p:attrNameLst>
                                          <p:attrName>style.visibility</p:attrName>
                                        </p:attrNameLst>
                                      </p:cBhvr>
                                      <p:to>
                                        <p:strVal val="visible"/>
                                      </p:to>
                                    </p:set>
                                    <p:anim calcmode="lin" valueType="num">
                                      <p:cBhvr additive="base">
                                        <p:cTn id="49"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
                                            <p:txEl>
                                              <p:pRg st="8" end="8"/>
                                            </p:txEl>
                                          </p:spTgt>
                                        </p:tgtEl>
                                        <p:attrNameLst>
                                          <p:attrName>style.visibility</p:attrName>
                                        </p:attrNameLst>
                                      </p:cBhvr>
                                      <p:to>
                                        <p:strVal val="visible"/>
                                      </p:to>
                                    </p:set>
                                    <p:anim calcmode="lin" valueType="num">
                                      <p:cBhvr additive="base">
                                        <p:cTn id="55" dur="500" fill="hold"/>
                                        <p:tgtEl>
                                          <p:spTgt spid="8">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build="p"/>
      <p:bldP spid="8"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05200" y="0"/>
            <a:ext cx="4238661" cy="584775"/>
          </a:xfrm>
          <a:prstGeom prst="rect">
            <a:avLst/>
          </a:prstGeom>
        </p:spPr>
        <p:txBody>
          <a:bodyPr wrap="none">
            <a:spAutoFit/>
          </a:bodyPr>
          <a:lstStyle/>
          <a:p>
            <a:r>
              <a:rPr lang="fa-IR" sz="3200" b="1" dirty="0" smtClean="0">
                <a:solidFill>
                  <a:srgbClr val="0070C0"/>
                </a:solidFill>
              </a:rPr>
              <a:t>مديريت بر مبناي هدف :</a:t>
            </a:r>
            <a:r>
              <a:rPr lang="fa-IR" sz="3200" dirty="0" smtClean="0">
                <a:solidFill>
                  <a:srgbClr val="0070C0"/>
                </a:solidFill>
              </a:rPr>
              <a:t> </a:t>
            </a:r>
            <a:endParaRPr lang="fa-IR" sz="3200" dirty="0">
              <a:solidFill>
                <a:srgbClr val="0070C0"/>
              </a:solidFill>
            </a:endParaRPr>
          </a:p>
        </p:txBody>
      </p:sp>
      <p:sp>
        <p:nvSpPr>
          <p:cNvPr id="5" name="Rectangle 4"/>
          <p:cNvSpPr/>
          <p:nvPr/>
        </p:nvSpPr>
        <p:spPr>
          <a:xfrm>
            <a:off x="990600" y="4191000"/>
            <a:ext cx="8153400" cy="1061829"/>
          </a:xfrm>
          <a:prstGeom prst="rect">
            <a:avLst/>
          </a:prstGeom>
        </p:spPr>
        <p:txBody>
          <a:bodyPr wrap="square">
            <a:spAutoFit/>
          </a:bodyPr>
          <a:lstStyle/>
          <a:p>
            <a:pPr lvl="0" algn="justLow" rtl="1" eaLnBrk="0" fontAlgn="base" hangingPunct="0">
              <a:spcBef>
                <a:spcPct val="0"/>
              </a:spcBef>
              <a:spcAft>
                <a:spcPct val="0"/>
              </a:spcAft>
            </a:pPr>
            <a:r>
              <a:rPr lang="fa-IR" sz="2100" b="1" dirty="0" smtClean="0">
                <a:latin typeface="Calibri" pitchFamily="34" charset="0"/>
                <a:ea typeface="Calibri" pitchFamily="34" charset="0"/>
                <a:cs typeface="B Traffic" pitchFamily="2" charset="-78"/>
              </a:rPr>
              <a:t>در مديريت بر مبناي هدف، بهبود ارتباطات سرپرست و كارمند، بهبود بكارگيري منابع انساني و مادي، بهبود پيشرفت كارمند،‌ بهبود عملكرد كارمند ،آسان بودن معيارهاي ارزيابي كارمند، از جمله نكات مثبت و قابل اعتناست. </a:t>
            </a:r>
            <a:endParaRPr lang="fa-IR" sz="2100" b="1" dirty="0" smtClean="0">
              <a:latin typeface="Arial" pitchFamily="34" charset="0"/>
              <a:cs typeface="Arial" pitchFamily="34" charset="0"/>
            </a:endParaRPr>
          </a:p>
        </p:txBody>
      </p:sp>
      <p:sp>
        <p:nvSpPr>
          <p:cNvPr id="6" name="Rectangle 5"/>
          <p:cNvSpPr/>
          <p:nvPr/>
        </p:nvSpPr>
        <p:spPr>
          <a:xfrm>
            <a:off x="1066800" y="5257800"/>
            <a:ext cx="8077200" cy="1708160"/>
          </a:xfrm>
          <a:prstGeom prst="rect">
            <a:avLst/>
          </a:prstGeom>
        </p:spPr>
        <p:txBody>
          <a:bodyPr wrap="square">
            <a:spAutoFit/>
          </a:bodyPr>
          <a:lstStyle/>
          <a:p>
            <a:pPr algn="r"/>
            <a:r>
              <a:rPr lang="fa-IR" sz="2100" b="1" dirty="0" smtClean="0">
                <a:solidFill>
                  <a:srgbClr val="FF0000"/>
                </a:solidFill>
                <a:latin typeface="Calibri" pitchFamily="34" charset="0"/>
                <a:ea typeface="Calibri" pitchFamily="34" charset="0"/>
                <a:cs typeface="B Traffic" pitchFamily="2" charset="-78"/>
              </a:rPr>
              <a:t>و از سوي ديگر،</a:t>
            </a:r>
          </a:p>
          <a:p>
            <a:pPr algn="r"/>
            <a:r>
              <a:rPr lang="fa-IR" sz="2100" b="1" dirty="0" smtClean="0">
                <a:solidFill>
                  <a:srgbClr val="FF0000"/>
                </a:solidFill>
                <a:latin typeface="Calibri" pitchFamily="34" charset="0"/>
                <a:ea typeface="Calibri" pitchFamily="34" charset="0"/>
                <a:cs typeface="B Traffic" pitchFamily="2" charset="-78"/>
              </a:rPr>
              <a:t> عدم حمايت مالي ، عدم هدايت كافي پيشرفت كار، عدم توانايي در تعديل اهداف، بخوبي تعريف نشدن اهداف، عدم ارزيابي ارزشمندانه ميزان موفقيت واقعي، تاكيد زياد بر وقت گيري هاي بيش از حد، از محدوديت هاي اين مديريت  مي باشند. </a:t>
            </a:r>
            <a:endParaRPr lang="fa-IR" sz="2100" b="1" dirty="0">
              <a:solidFill>
                <a:srgbClr val="FF0000"/>
              </a:solidFill>
            </a:endParaRPr>
          </a:p>
        </p:txBody>
      </p:sp>
      <p:sp>
        <p:nvSpPr>
          <p:cNvPr id="7" name="Rectangle 6"/>
          <p:cNvSpPr/>
          <p:nvPr/>
        </p:nvSpPr>
        <p:spPr>
          <a:xfrm>
            <a:off x="7315200" y="381000"/>
            <a:ext cx="1513556" cy="584775"/>
          </a:xfrm>
          <a:prstGeom prst="rect">
            <a:avLst/>
          </a:prstGeom>
        </p:spPr>
        <p:txBody>
          <a:bodyPr wrap="none">
            <a:spAutoFit/>
          </a:bodyPr>
          <a:lstStyle/>
          <a:p>
            <a:r>
              <a:rPr lang="fa-IR" sz="3200" dirty="0" smtClean="0">
                <a:solidFill>
                  <a:srgbClr val="FF0000"/>
                </a:solidFill>
                <a:latin typeface="Calibri" pitchFamily="34" charset="0"/>
                <a:ea typeface="Calibri" pitchFamily="34" charset="0"/>
                <a:cs typeface="B Traffic" pitchFamily="2" charset="-78"/>
              </a:rPr>
              <a:t>ويژگيهاي</a:t>
            </a:r>
            <a:endParaRPr lang="fa-IR" sz="3200" dirty="0">
              <a:solidFill>
                <a:srgbClr val="FF0000"/>
              </a:solidFill>
            </a:endParaRPr>
          </a:p>
        </p:txBody>
      </p:sp>
      <p:sp>
        <p:nvSpPr>
          <p:cNvPr id="8" name="Rectangle 7"/>
          <p:cNvSpPr/>
          <p:nvPr/>
        </p:nvSpPr>
        <p:spPr>
          <a:xfrm>
            <a:off x="3150051" y="838200"/>
            <a:ext cx="5993949" cy="461665"/>
          </a:xfrm>
          <a:prstGeom prst="rect">
            <a:avLst/>
          </a:prstGeom>
        </p:spPr>
        <p:txBody>
          <a:bodyPr wrap="none">
            <a:spAutoFit/>
          </a:bodyPr>
          <a:lstStyle/>
          <a:p>
            <a:r>
              <a:rPr lang="fa-IR" sz="2400" b="1" dirty="0" smtClean="0">
                <a:latin typeface="Calibri" pitchFamily="34" charset="0"/>
                <a:ea typeface="Calibri" pitchFamily="34" charset="0"/>
                <a:cs typeface="B Traffic" pitchFamily="2" charset="-78"/>
              </a:rPr>
              <a:t>از بين بردن روشهاي سنتي ميان روسا و مرئوسين </a:t>
            </a:r>
            <a:endParaRPr lang="fa-IR" sz="2400" b="1" dirty="0"/>
          </a:p>
        </p:txBody>
      </p:sp>
      <p:sp>
        <p:nvSpPr>
          <p:cNvPr id="9" name="Rectangle 8"/>
          <p:cNvSpPr/>
          <p:nvPr/>
        </p:nvSpPr>
        <p:spPr>
          <a:xfrm>
            <a:off x="1143000" y="1295400"/>
            <a:ext cx="7772400" cy="369332"/>
          </a:xfrm>
          <a:prstGeom prst="rect">
            <a:avLst/>
          </a:prstGeom>
        </p:spPr>
        <p:txBody>
          <a:bodyPr wrap="square">
            <a:spAutoFit/>
          </a:bodyPr>
          <a:lstStyle/>
          <a:p>
            <a:pPr lvl="0" algn="justLow" rtl="1" fontAlgn="base">
              <a:spcBef>
                <a:spcPct val="0"/>
              </a:spcBef>
              <a:spcAft>
                <a:spcPct val="0"/>
              </a:spcAft>
            </a:pPr>
            <a:r>
              <a:rPr lang="fa-IR" b="1" dirty="0" smtClean="0">
                <a:latin typeface="Calibri" pitchFamily="34" charset="0"/>
                <a:ea typeface="Calibri" pitchFamily="34" charset="0"/>
                <a:cs typeface="B Traffic" pitchFamily="2" charset="-78"/>
              </a:rPr>
              <a:t>نقش رئيس در مديريت بر مبناي هدف (</a:t>
            </a:r>
            <a:r>
              <a:rPr lang="en-US" b="1" dirty="0" smtClean="0">
                <a:latin typeface="Times New Roman" pitchFamily="18" charset="0"/>
                <a:ea typeface="Calibri" pitchFamily="34" charset="0"/>
                <a:cs typeface="Times New Roman" pitchFamily="18" charset="0"/>
              </a:rPr>
              <a:t>MBO</a:t>
            </a:r>
            <a:r>
              <a:rPr lang="fa-IR" b="1" dirty="0" smtClean="0">
                <a:latin typeface="Calibri" pitchFamily="34" charset="0"/>
                <a:ea typeface="Calibri" pitchFamily="34" charset="0"/>
                <a:cs typeface="B Traffic" pitchFamily="2" charset="-78"/>
              </a:rPr>
              <a:t>) پشتيباني از مرئوس و تقويت اوست. </a:t>
            </a:r>
            <a:endParaRPr lang="en-US" b="1" dirty="0" smtClean="0">
              <a:latin typeface="Arial" pitchFamily="34" charset="0"/>
              <a:cs typeface="Arial" pitchFamily="34" charset="0"/>
            </a:endParaRPr>
          </a:p>
        </p:txBody>
      </p:sp>
      <p:sp>
        <p:nvSpPr>
          <p:cNvPr id="10" name="Rectangle 9"/>
          <p:cNvSpPr/>
          <p:nvPr/>
        </p:nvSpPr>
        <p:spPr>
          <a:xfrm>
            <a:off x="2754109" y="1905000"/>
            <a:ext cx="6389891" cy="461665"/>
          </a:xfrm>
          <a:prstGeom prst="rect">
            <a:avLst/>
          </a:prstGeom>
        </p:spPr>
        <p:txBody>
          <a:bodyPr wrap="none">
            <a:spAutoFit/>
          </a:bodyPr>
          <a:lstStyle/>
          <a:p>
            <a:r>
              <a:rPr lang="fa-IR" sz="2400" b="1" dirty="0" smtClean="0">
                <a:latin typeface="Calibri" pitchFamily="34" charset="0"/>
                <a:ea typeface="Calibri" pitchFamily="34" charset="0"/>
                <a:cs typeface="B Traffic" pitchFamily="2" charset="-78"/>
              </a:rPr>
              <a:t>هدف گذاري با توافق متقابل رئيس و مرئوسين است</a:t>
            </a:r>
            <a:endParaRPr lang="fa-IR" sz="2400" b="1" dirty="0"/>
          </a:p>
        </p:txBody>
      </p:sp>
      <p:sp>
        <p:nvSpPr>
          <p:cNvPr id="11" name="Rectangle 10"/>
          <p:cNvSpPr/>
          <p:nvPr/>
        </p:nvSpPr>
        <p:spPr>
          <a:xfrm>
            <a:off x="1219200" y="2743200"/>
            <a:ext cx="7391400" cy="400110"/>
          </a:xfrm>
          <a:prstGeom prst="rect">
            <a:avLst/>
          </a:prstGeom>
        </p:spPr>
        <p:txBody>
          <a:bodyPr wrap="square">
            <a:spAutoFit/>
          </a:bodyPr>
          <a:lstStyle/>
          <a:p>
            <a:r>
              <a:rPr lang="fa-IR" sz="2000" b="1" dirty="0" smtClean="0">
                <a:latin typeface="Calibri" pitchFamily="34" charset="0"/>
                <a:ea typeface="Calibri" pitchFamily="34" charset="0"/>
                <a:cs typeface="B Traffic" pitchFamily="2" charset="-78"/>
              </a:rPr>
              <a:t>ارزيابي عملكرد بيشتر بر مبناي هدف و عملكرد مرئوسين انجام مي گيرد</a:t>
            </a:r>
            <a:endParaRPr lang="fa-IR" sz="2000" b="1" dirty="0"/>
          </a:p>
        </p:txBody>
      </p:sp>
      <p:sp>
        <p:nvSpPr>
          <p:cNvPr id="12" name="Rectangle 11"/>
          <p:cNvSpPr/>
          <p:nvPr/>
        </p:nvSpPr>
        <p:spPr>
          <a:xfrm>
            <a:off x="990600" y="3352800"/>
            <a:ext cx="8153400" cy="369332"/>
          </a:xfrm>
          <a:prstGeom prst="rect">
            <a:avLst/>
          </a:prstGeom>
        </p:spPr>
        <p:txBody>
          <a:bodyPr wrap="square">
            <a:spAutoFit/>
          </a:bodyPr>
          <a:lstStyle/>
          <a:p>
            <a:r>
              <a:rPr lang="fa-IR" b="1" dirty="0" smtClean="0">
                <a:latin typeface="Calibri" pitchFamily="34" charset="0"/>
                <a:ea typeface="Calibri" pitchFamily="34" charset="0"/>
                <a:cs typeface="B Traffic" pitchFamily="2" charset="-78"/>
              </a:rPr>
              <a:t>تاكيد بر حال و آينده نزديك مي باشد و اهداف دراز مدت چندان مورد توجه نيست. </a:t>
            </a:r>
            <a:endParaRPr lang="fa-IR" b="1" dirty="0"/>
          </a:p>
        </p:txBody>
      </p:sp>
      <p:sp>
        <p:nvSpPr>
          <p:cNvPr id="13" name="Rectangle 3"/>
          <p:cNvSpPr>
            <a:spLocks noChangeArrowheads="1"/>
          </p:cNvSpPr>
          <p:nvPr/>
        </p:nvSpPr>
        <p:spPr bwMode="auto">
          <a:xfrm rot="16200000">
            <a:off x="-1799057" y="2256256"/>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14" name="Left Arrow 13"/>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additive="base">
                                        <p:cTn id="1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 calcmode="lin" valueType="num">
                                      <p:cBhvr additive="base">
                                        <p:cTn id="19"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xEl>
                                              <p:pRg st="0" end="0"/>
                                            </p:txEl>
                                          </p:spTgt>
                                        </p:tgtEl>
                                        <p:attrNameLst>
                                          <p:attrName>style.visibility</p:attrName>
                                        </p:attrNameLst>
                                      </p:cBhvr>
                                      <p:to>
                                        <p:strVal val="visible"/>
                                      </p:to>
                                    </p:set>
                                    <p:anim calcmode="lin" valueType="num">
                                      <p:cBhvr additive="base">
                                        <p:cTn id="25"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xEl>
                                              <p:pRg st="0" end="0"/>
                                            </p:txEl>
                                          </p:spTgt>
                                        </p:tgtEl>
                                        <p:attrNameLst>
                                          <p:attrName>style.visibility</p:attrName>
                                        </p:attrNameLst>
                                      </p:cBhvr>
                                      <p:to>
                                        <p:strVal val="visible"/>
                                      </p:to>
                                    </p:set>
                                    <p:anim calcmode="lin" valueType="num">
                                      <p:cBhvr additive="base">
                                        <p:cTn id="31"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0" end="0"/>
                                            </p:txEl>
                                          </p:spTgt>
                                        </p:tgtEl>
                                        <p:attrNameLst>
                                          <p:attrName>style.visibility</p:attrName>
                                        </p:attrNameLst>
                                      </p:cBhvr>
                                      <p:to>
                                        <p:strVal val="visible"/>
                                      </p:to>
                                    </p:set>
                                    <p:anim calcmode="lin" valueType="num">
                                      <p:cBhvr additive="base">
                                        <p:cTn id="4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0" end="0"/>
                                            </p:txEl>
                                          </p:spTgt>
                                        </p:tgtEl>
                                        <p:attrNameLst>
                                          <p:attrName>style.visibility</p:attrName>
                                        </p:attrNameLst>
                                      </p:cBhvr>
                                      <p:to>
                                        <p:strVal val="visible"/>
                                      </p:to>
                                    </p:set>
                                    <p:anim calcmode="lin" valueType="num">
                                      <p:cBhvr additive="base">
                                        <p:cTn id="4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1" end="1"/>
                                            </p:txEl>
                                          </p:spTgt>
                                        </p:tgtEl>
                                        <p:attrNameLst>
                                          <p:attrName>style.visibility</p:attrName>
                                        </p:attrNameLst>
                                      </p:cBhvr>
                                      <p:to>
                                        <p:strVal val="visible"/>
                                      </p:to>
                                    </p:set>
                                    <p:anim calcmode="lin" valueType="num">
                                      <p:cBhvr additive="base">
                                        <p:cTn id="5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P spid="8" grpId="0" build="p"/>
      <p:bldP spid="9" grpId="0" build="p"/>
      <p:bldP spid="10" grpId="0" build="p"/>
      <p:bldP spid="11" grpId="0" build="p"/>
      <p:bldP spid="1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1066800" y="5486400"/>
            <a:ext cx="80772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1" i="1" u="none" strike="noStrike" cap="none" normalizeH="0" baseline="0" dirty="0" smtClean="0">
                <a:ln>
                  <a:noFill/>
                </a:ln>
                <a:solidFill>
                  <a:schemeClr val="tx1"/>
                </a:solidFill>
                <a:effectLst/>
                <a:latin typeface="Calibri" pitchFamily="34" charset="0"/>
                <a:ea typeface="Calibri" pitchFamily="34" charset="0"/>
                <a:cs typeface="B Traffic" pitchFamily="2" charset="-78"/>
              </a:rPr>
              <a:t>- در تعریفی دیگر ؛ مديريت</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 عبارت از هماهنگ كردن منابع انساني و مادي براي رسيدن به هدف يعني حداكثر كارايي.</a:t>
            </a:r>
            <a:endParaRPr kumimoji="0" lang="fa-IR" sz="2800" b="0" i="0" u="none" strike="noStrike" cap="none" normalizeH="0" baseline="0" dirty="0" smtClean="0">
              <a:ln>
                <a:noFill/>
              </a:ln>
              <a:solidFill>
                <a:schemeClr val="tx1"/>
              </a:solidFill>
              <a:effectLst/>
              <a:latin typeface="Arial" pitchFamily="34" charset="0"/>
              <a:cs typeface="B Traffic" pitchFamily="2" charset="-78"/>
            </a:endParaRPr>
          </a:p>
        </p:txBody>
      </p:sp>
      <p:sp>
        <p:nvSpPr>
          <p:cNvPr id="3" name="Rectangle 2"/>
          <p:cNvSpPr/>
          <p:nvPr/>
        </p:nvSpPr>
        <p:spPr>
          <a:xfrm>
            <a:off x="3908701" y="0"/>
            <a:ext cx="4089581" cy="707886"/>
          </a:xfrm>
          <a:prstGeom prst="rect">
            <a:avLst/>
          </a:prstGeom>
        </p:spPr>
        <p:txBody>
          <a:bodyPr wrap="none">
            <a:spAutoFit/>
          </a:bodyPr>
          <a:lstStyle/>
          <a:p>
            <a:pPr lvl="0" algn="justLow" rtl="1" fontAlgn="base">
              <a:spcBef>
                <a:spcPct val="0"/>
              </a:spcBef>
              <a:spcAft>
                <a:spcPct val="0"/>
              </a:spcAft>
            </a:pPr>
            <a:r>
              <a:rPr lang="fa-IR" sz="4000" b="1" dirty="0" smtClean="0">
                <a:solidFill>
                  <a:srgbClr val="FF0000"/>
                </a:solidFill>
                <a:latin typeface="Calibri" pitchFamily="34" charset="0"/>
                <a:ea typeface="Calibri" pitchFamily="34" charset="0"/>
                <a:cs typeface="B Traffic" pitchFamily="2" charset="-78"/>
              </a:rPr>
              <a:t>*  تعريف مديريت: </a:t>
            </a:r>
            <a:endParaRPr lang="en-US" sz="4000" dirty="0" smtClean="0">
              <a:solidFill>
                <a:srgbClr val="FF0000"/>
              </a:solidFill>
              <a:latin typeface="Arial" pitchFamily="34" charset="0"/>
              <a:cs typeface="Arial" pitchFamily="34" charset="0"/>
            </a:endParaRPr>
          </a:p>
        </p:txBody>
      </p:sp>
      <p:sp>
        <p:nvSpPr>
          <p:cNvPr id="4" name="Rectangle 3"/>
          <p:cNvSpPr/>
          <p:nvPr/>
        </p:nvSpPr>
        <p:spPr>
          <a:xfrm>
            <a:off x="1066800" y="762000"/>
            <a:ext cx="8077200" cy="1200329"/>
          </a:xfrm>
          <a:prstGeom prst="rect">
            <a:avLst/>
          </a:prstGeom>
        </p:spPr>
        <p:txBody>
          <a:bodyPr wrap="square">
            <a:spAutoFit/>
          </a:bodyPr>
          <a:lstStyle/>
          <a:p>
            <a:pPr algn="ctr"/>
            <a:r>
              <a:rPr lang="fa-IR" sz="2400" dirty="0" smtClean="0">
                <a:latin typeface="Calibri" pitchFamily="34" charset="0"/>
                <a:ea typeface="Calibri" pitchFamily="34" charset="0"/>
                <a:cs typeface="B Traffic" pitchFamily="2" charset="-78"/>
              </a:rPr>
              <a:t>-</a:t>
            </a:r>
            <a:r>
              <a:rPr lang="fa-IR" sz="2400" dirty="0" smtClean="0">
                <a:solidFill>
                  <a:srgbClr val="0070C0"/>
                </a:solidFill>
                <a:latin typeface="Calibri" pitchFamily="34" charset="0"/>
                <a:ea typeface="Calibri" pitchFamily="34" charset="0"/>
                <a:cs typeface="B Traffic" pitchFamily="2" charset="-78"/>
              </a:rPr>
              <a:t> فایول </a:t>
            </a:r>
            <a:r>
              <a:rPr lang="fa-IR" sz="2400" dirty="0" smtClean="0">
                <a:latin typeface="Calibri" pitchFamily="34" charset="0"/>
                <a:ea typeface="Calibri" pitchFamily="34" charset="0"/>
                <a:cs typeface="B Traffic" pitchFamily="2" charset="-78"/>
              </a:rPr>
              <a:t>از صاحبنظران علم مدیریت می گوید : مدیریت یعنی « پیش بینی فعالیت برای نیل به هدفهای سازمان در آینده  » ؛ در این تعریف بیشتر بر یک از وظایف مدیریت یعنی برنامه ریزی تاکید شده است </a:t>
            </a:r>
            <a:endParaRPr lang="fa-IR" sz="2400" dirty="0"/>
          </a:p>
        </p:txBody>
      </p:sp>
      <p:sp>
        <p:nvSpPr>
          <p:cNvPr id="5" name="Rectangle 4"/>
          <p:cNvSpPr/>
          <p:nvPr/>
        </p:nvSpPr>
        <p:spPr>
          <a:xfrm>
            <a:off x="990600" y="2209800"/>
            <a:ext cx="8153400" cy="1015663"/>
          </a:xfrm>
          <a:prstGeom prst="rect">
            <a:avLst/>
          </a:prstGeom>
        </p:spPr>
        <p:txBody>
          <a:bodyPr wrap="square">
            <a:spAutoFit/>
          </a:bodyPr>
          <a:lstStyle/>
          <a:p>
            <a:pPr algn="r"/>
            <a:r>
              <a:rPr lang="en-US" sz="2000" b="1" dirty="0" smtClean="0">
                <a:solidFill>
                  <a:srgbClr val="0070C0"/>
                </a:solidFill>
                <a:latin typeface="Calibri" pitchFamily="34" charset="0"/>
                <a:ea typeface="Calibri" pitchFamily="34" charset="0"/>
                <a:cs typeface="B Traffic" pitchFamily="2" charset="-78"/>
              </a:rPr>
              <a:t> </a:t>
            </a:r>
            <a:r>
              <a:rPr lang="fa-IR" sz="2000" b="1" dirty="0" smtClean="0">
                <a:solidFill>
                  <a:srgbClr val="0070C0"/>
                </a:solidFill>
                <a:latin typeface="Calibri" pitchFamily="34" charset="0"/>
                <a:ea typeface="Calibri" pitchFamily="34" charset="0"/>
                <a:cs typeface="B Traffic" pitchFamily="2" charset="-78"/>
              </a:rPr>
              <a:t>چستربارنارد</a:t>
            </a:r>
            <a:r>
              <a:rPr lang="fa-IR" sz="2000" b="1" dirty="0" smtClean="0">
                <a:latin typeface="Calibri" pitchFamily="34" charset="0"/>
                <a:ea typeface="Calibri" pitchFamily="34" charset="0"/>
                <a:cs typeface="B Traffic" pitchFamily="2" charset="-78"/>
              </a:rPr>
              <a:t>  </a:t>
            </a:r>
            <a:r>
              <a:rPr lang="fa-IR" sz="2000" dirty="0" smtClean="0">
                <a:latin typeface="Calibri" pitchFamily="34" charset="0"/>
                <a:ea typeface="Calibri" pitchFamily="34" charset="0"/>
                <a:cs typeface="B Traffic" pitchFamily="2" charset="-78"/>
              </a:rPr>
              <a:t>از دیگر پیشگامان علم مدیریت :</a:t>
            </a:r>
          </a:p>
          <a:p>
            <a:pPr algn="r"/>
            <a:r>
              <a:rPr lang="fa-IR" sz="2000" dirty="0" smtClean="0">
                <a:latin typeface="Calibri" pitchFamily="34" charset="0"/>
                <a:ea typeface="Calibri" pitchFamily="34" charset="0"/>
                <a:cs typeface="B Traffic" pitchFamily="2" charset="-78"/>
              </a:rPr>
              <a:t>مدیریت را « </a:t>
            </a:r>
            <a:r>
              <a:rPr lang="fa-IR" sz="2000" dirty="0" smtClean="0">
                <a:solidFill>
                  <a:srgbClr val="00B050"/>
                </a:solidFill>
                <a:latin typeface="Calibri" pitchFamily="34" charset="0"/>
                <a:ea typeface="Calibri" pitchFamily="34" charset="0"/>
                <a:cs typeface="B Traffic" pitchFamily="2" charset="-78"/>
              </a:rPr>
              <a:t>همکاری دو یا چند نفر انسان برای نیل به هدف معین و مشخص » </a:t>
            </a:r>
            <a:r>
              <a:rPr lang="fa-IR" sz="2000" dirty="0" smtClean="0">
                <a:latin typeface="Calibri" pitchFamily="34" charset="0"/>
                <a:ea typeface="Calibri" pitchFamily="34" charset="0"/>
                <a:cs typeface="B Traffic" pitchFamily="2" charset="-78"/>
              </a:rPr>
              <a:t>می داند .</a:t>
            </a:r>
          </a:p>
          <a:p>
            <a:pPr algn="r"/>
            <a:r>
              <a:rPr lang="fa-IR" sz="2000" dirty="0" smtClean="0">
                <a:latin typeface="Calibri" pitchFamily="34" charset="0"/>
                <a:ea typeface="Calibri" pitchFamily="34" charset="0"/>
                <a:cs typeface="B Traffic" pitchFamily="2" charset="-78"/>
              </a:rPr>
              <a:t> در این تعریف علاوه بر هدف به موضوع تعامل و همکاری انسانها نیز اشاره دارد </a:t>
            </a:r>
            <a:endParaRPr lang="fa-IR" sz="2000" dirty="0"/>
          </a:p>
        </p:txBody>
      </p:sp>
      <p:sp>
        <p:nvSpPr>
          <p:cNvPr id="6" name="Rectangle 5"/>
          <p:cNvSpPr/>
          <p:nvPr/>
        </p:nvSpPr>
        <p:spPr>
          <a:xfrm>
            <a:off x="533400" y="4419600"/>
            <a:ext cx="8229600" cy="954107"/>
          </a:xfrm>
          <a:prstGeom prst="rect">
            <a:avLst/>
          </a:prstGeom>
        </p:spPr>
        <p:txBody>
          <a:bodyPr wrap="square">
            <a:spAutoFit/>
          </a:bodyPr>
          <a:lstStyle/>
          <a:p>
            <a:pPr lvl="0" algn="justLow" rtl="1" eaLnBrk="0" fontAlgn="base" hangingPunct="0">
              <a:spcBef>
                <a:spcPct val="0"/>
              </a:spcBef>
              <a:spcAft>
                <a:spcPct val="0"/>
              </a:spcAft>
              <a:buFontTx/>
              <a:buChar char="-"/>
            </a:pPr>
            <a:r>
              <a:rPr lang="fa-IR" sz="2800" b="1" dirty="0" smtClean="0">
                <a:solidFill>
                  <a:srgbClr val="0070C0"/>
                </a:solidFill>
                <a:latin typeface="Calibri" pitchFamily="34" charset="0"/>
                <a:ea typeface="Calibri" pitchFamily="34" charset="0"/>
                <a:cs typeface="B Traffic" pitchFamily="2" charset="-78"/>
              </a:rPr>
              <a:t>مری پارکر نالت</a:t>
            </a:r>
            <a:r>
              <a:rPr lang="fa-IR" sz="2800" dirty="0" smtClean="0">
                <a:solidFill>
                  <a:srgbClr val="0070C0"/>
                </a:solidFill>
                <a:latin typeface="Calibri" pitchFamily="34" charset="0"/>
                <a:ea typeface="Calibri" pitchFamily="34" charset="0"/>
                <a:cs typeface="B Traffic" pitchFamily="2" charset="-78"/>
              </a:rPr>
              <a:t> </a:t>
            </a:r>
            <a:r>
              <a:rPr lang="fa-IR" sz="2800" dirty="0" smtClean="0">
                <a:latin typeface="Calibri" pitchFamily="34" charset="0"/>
                <a:ea typeface="Calibri" pitchFamily="34" charset="0"/>
                <a:cs typeface="B Traffic" pitchFamily="2" charset="-78"/>
              </a:rPr>
              <a:t>از پیشاهنگان مکتب روابط انسانی می گوید :</a:t>
            </a:r>
          </a:p>
          <a:p>
            <a:pPr lvl="0" algn="justLow" rtl="1" eaLnBrk="0" fontAlgn="base" hangingPunct="0">
              <a:spcBef>
                <a:spcPct val="0"/>
              </a:spcBef>
              <a:spcAft>
                <a:spcPct val="0"/>
              </a:spcAft>
            </a:pPr>
            <a:r>
              <a:rPr lang="fa-IR" sz="2800" dirty="0" smtClean="0">
                <a:latin typeface="Calibri" pitchFamily="34" charset="0"/>
                <a:ea typeface="Calibri" pitchFamily="34" charset="0"/>
                <a:cs typeface="B Traffic" pitchFamily="2" charset="-78"/>
              </a:rPr>
              <a:t>« مدیریت عبارتست ازهنر انجام دادن کارها بوسیله دیگران .»  </a:t>
            </a:r>
            <a:r>
              <a:rPr lang="fa-IR" sz="2800" b="1" dirty="0" smtClean="0">
                <a:latin typeface="Calibri" pitchFamily="34" charset="0"/>
                <a:ea typeface="Calibri" pitchFamily="34" charset="0"/>
                <a:cs typeface="B Traffic" pitchFamily="2" charset="-78"/>
              </a:rPr>
              <a:t> </a:t>
            </a:r>
            <a:endParaRPr lang="en-US" sz="2800" dirty="0" smtClean="0">
              <a:latin typeface="Arial" pitchFamily="34" charset="0"/>
              <a:cs typeface="B Traffic" pitchFamily="2" charset="-78"/>
            </a:endParaRPr>
          </a:p>
        </p:txBody>
      </p:sp>
      <p:sp>
        <p:nvSpPr>
          <p:cNvPr id="7" name="Left Arrow 6"/>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
        <p:nvSpPr>
          <p:cNvPr id="8" name="Rectangle 7"/>
          <p:cNvSpPr/>
          <p:nvPr/>
        </p:nvSpPr>
        <p:spPr>
          <a:xfrm rot="16200000">
            <a:off x="-1772331" y="3563032"/>
            <a:ext cx="4419597" cy="646331"/>
          </a:xfrm>
          <a:prstGeom prst="rect">
            <a:avLst/>
          </a:prstGeom>
        </p:spPr>
        <p:txBody>
          <a:bodyPr wrap="square">
            <a:spAutoFit/>
          </a:bodyPr>
          <a:lstStyle/>
          <a:p>
            <a:r>
              <a:rPr lang="fa-IR" sz="3600" dirty="0" smtClean="0">
                <a:solidFill>
                  <a:srgbClr val="C00000"/>
                </a:solidFill>
                <a:cs typeface="2  Kaj" pitchFamily="2" charset="-78"/>
              </a:rPr>
              <a:t>اصول و مفاهيم  مديريت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anim calcmode="lin" valueType="num">
                                      <p:cBhvr additive="base">
                                        <p:cTn id="3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097">
                                            <p:txEl>
                                              <p:pRg st="0" end="0"/>
                                            </p:txEl>
                                          </p:spTgt>
                                        </p:tgtEl>
                                        <p:attrNameLst>
                                          <p:attrName>style.visibility</p:attrName>
                                        </p:attrNameLst>
                                      </p:cBhvr>
                                      <p:to>
                                        <p:strVal val="visible"/>
                                      </p:to>
                                    </p:set>
                                    <p:anim calcmode="lin" valueType="num">
                                      <p:cBhvr additive="base">
                                        <p:cTn id="43" dur="500" fill="hold"/>
                                        <p:tgtEl>
                                          <p:spTgt spid="4097">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09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 grpId="0" build="p"/>
      <p:bldP spid="4" grpId="0" build="p"/>
      <p:bldP spid="5" grpId="0" build="p"/>
      <p:bldP spid="6"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3429000" y="0"/>
            <a:ext cx="3048000" cy="1295400"/>
          </a:xfrm>
        </p:spPr>
        <p:txBody>
          <a:bodyPr>
            <a:normAutofit/>
          </a:bodyPr>
          <a:lstStyle/>
          <a:p>
            <a:pPr algn="r" eaLnBrk="1" hangingPunct="1">
              <a:buFont typeface="Wingdings 3" pitchFamily="18" charset="2"/>
              <a:buNone/>
            </a:pPr>
            <a:endParaRPr lang="en-US" sz="3200" dirty="0" smtClean="0">
              <a:solidFill>
                <a:srgbClr val="66FF33"/>
              </a:solidFill>
            </a:endParaRPr>
          </a:p>
          <a:p>
            <a:pPr algn="r" eaLnBrk="1" hangingPunct="1">
              <a:buFont typeface="Wingdings 3" pitchFamily="18" charset="2"/>
              <a:buNone/>
            </a:pPr>
            <a:r>
              <a:rPr lang="fa-IR" sz="3200" b="1" dirty="0" smtClean="0">
                <a:solidFill>
                  <a:srgbClr val="7030A0"/>
                </a:solidFill>
                <a:cs typeface="B Traffic" pitchFamily="2" charset="-78"/>
              </a:rPr>
              <a:t>مدیریت در ایران </a:t>
            </a:r>
            <a:endParaRPr lang="fa-IR" sz="2400" b="1" dirty="0" smtClean="0">
              <a:solidFill>
                <a:srgbClr val="7030A0"/>
              </a:solidFill>
              <a:cs typeface="B Traffic" pitchFamily="2" charset="-78"/>
            </a:endParaRPr>
          </a:p>
          <a:p>
            <a:pPr algn="r" eaLnBrk="1" hangingPunct="1">
              <a:buFont typeface="Wingdings 3" pitchFamily="18" charset="2"/>
              <a:buNone/>
            </a:pPr>
            <a:endParaRPr lang="en-US" sz="3200" b="1" dirty="0" smtClean="0">
              <a:solidFill>
                <a:srgbClr val="7030A0"/>
              </a:solidFill>
              <a:cs typeface="B Traffic" pitchFamily="2" charset="-78"/>
            </a:endParaRPr>
          </a:p>
        </p:txBody>
      </p:sp>
      <p:sp>
        <p:nvSpPr>
          <p:cNvPr id="5" name="Rectangle 4"/>
          <p:cNvSpPr/>
          <p:nvPr/>
        </p:nvSpPr>
        <p:spPr>
          <a:xfrm>
            <a:off x="1066800" y="1143000"/>
            <a:ext cx="8077200" cy="1077218"/>
          </a:xfrm>
          <a:prstGeom prst="rect">
            <a:avLst/>
          </a:prstGeom>
        </p:spPr>
        <p:txBody>
          <a:bodyPr wrap="square">
            <a:spAutoFit/>
          </a:bodyPr>
          <a:lstStyle/>
          <a:p>
            <a:pPr algn="r"/>
            <a:r>
              <a:rPr lang="fa-IR" sz="3200" b="1" dirty="0" smtClean="0">
                <a:cs typeface="B Traffic" pitchFamily="2" charset="-78"/>
              </a:rPr>
              <a:t>مدیریت سنتی که در ایران انجام می شود جزء مکتب کلاسیک است.</a:t>
            </a:r>
            <a:endParaRPr lang="fa-IR" sz="3200" dirty="0" smtClean="0">
              <a:solidFill>
                <a:srgbClr val="66FF33"/>
              </a:solidFill>
              <a:cs typeface="B Traffic" pitchFamily="2" charset="-78"/>
            </a:endParaRPr>
          </a:p>
        </p:txBody>
      </p:sp>
      <p:sp>
        <p:nvSpPr>
          <p:cNvPr id="6" name="Rectangle 5"/>
          <p:cNvSpPr/>
          <p:nvPr/>
        </p:nvSpPr>
        <p:spPr>
          <a:xfrm>
            <a:off x="2057400" y="2209800"/>
            <a:ext cx="6553200" cy="523220"/>
          </a:xfrm>
          <a:prstGeom prst="rect">
            <a:avLst/>
          </a:prstGeom>
        </p:spPr>
        <p:txBody>
          <a:bodyPr wrap="square">
            <a:spAutoFit/>
          </a:bodyPr>
          <a:lstStyle/>
          <a:p>
            <a:r>
              <a:rPr lang="fa-IR" sz="2800" b="1" dirty="0" smtClean="0">
                <a:cs typeface="B Traffic" pitchFamily="2" charset="-78"/>
              </a:rPr>
              <a:t>مدیریتی است که از نوع موروثی می باشد</a:t>
            </a:r>
            <a:endParaRPr lang="fa-IR" sz="2800" b="1" dirty="0"/>
          </a:p>
        </p:txBody>
      </p:sp>
      <p:sp>
        <p:nvSpPr>
          <p:cNvPr id="7" name="Rectangle 6"/>
          <p:cNvSpPr/>
          <p:nvPr/>
        </p:nvSpPr>
        <p:spPr>
          <a:xfrm>
            <a:off x="1066800" y="3352800"/>
            <a:ext cx="7620000" cy="1384995"/>
          </a:xfrm>
          <a:prstGeom prst="rect">
            <a:avLst/>
          </a:prstGeom>
        </p:spPr>
        <p:txBody>
          <a:bodyPr wrap="square">
            <a:spAutoFit/>
          </a:bodyPr>
          <a:lstStyle/>
          <a:p>
            <a:pPr algn="r"/>
            <a:r>
              <a:rPr lang="fa-IR" sz="2800" b="1" dirty="0" smtClean="0">
                <a:cs typeface="B Traffic" pitchFamily="2" charset="-78"/>
              </a:rPr>
              <a:t>در این نوع مدیریت  ، فرزند اول ذکور ولیعهد است  و لیاقت ملاک نیست ؛ در این مدیریت خویشاوندی ملاک است</a:t>
            </a:r>
            <a:endParaRPr lang="fa-IR" sz="2800" dirty="0"/>
          </a:p>
        </p:txBody>
      </p:sp>
      <p:sp>
        <p:nvSpPr>
          <p:cNvPr id="8" name="Rectangle 7"/>
          <p:cNvSpPr/>
          <p:nvPr/>
        </p:nvSpPr>
        <p:spPr>
          <a:xfrm>
            <a:off x="1066800" y="4953000"/>
            <a:ext cx="8077200" cy="1384995"/>
          </a:xfrm>
          <a:prstGeom prst="rect">
            <a:avLst/>
          </a:prstGeom>
        </p:spPr>
        <p:txBody>
          <a:bodyPr wrap="square">
            <a:spAutoFit/>
          </a:bodyPr>
          <a:lstStyle/>
          <a:p>
            <a:pPr algn="r"/>
            <a:r>
              <a:rPr lang="fa-IR" sz="2800" b="1" dirty="0" smtClean="0">
                <a:cs typeface="B Traffic" pitchFamily="2" charset="-78"/>
              </a:rPr>
              <a:t> پارتی وپارتی بازی  ، باند وباند بازی  از شیوه های این مکتب است و لیاقت و شایستگی و تخصص آخرین ملاکها  برای انتخاب خواهند بود  </a:t>
            </a:r>
            <a:endParaRPr lang="fa-IR" sz="2800" dirty="0"/>
          </a:p>
        </p:txBody>
      </p:sp>
      <p:sp>
        <p:nvSpPr>
          <p:cNvPr id="9" name="Rectangle 3"/>
          <p:cNvSpPr>
            <a:spLocks noChangeArrowheads="1"/>
          </p:cNvSpPr>
          <p:nvPr/>
        </p:nvSpPr>
        <p:spPr bwMode="auto">
          <a:xfrm rot="16200000">
            <a:off x="-1799057" y="2256256"/>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10" name="Left Arrow 9"/>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 calcmode="lin" valueType="num">
                                      <p:cBhvr additive="base">
                                        <p:cTn id="2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P spid="8"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916238" y="1"/>
            <a:ext cx="4629150" cy="762000"/>
          </a:xfrm>
        </p:spPr>
        <p:txBody>
          <a:bodyPr/>
          <a:lstStyle/>
          <a:p>
            <a:pPr marL="838200" indent="-838200" eaLnBrk="1" hangingPunct="1">
              <a:defRPr/>
            </a:pPr>
            <a:r>
              <a:rPr lang="fa-IR" altLang="en-US" sz="2800" b="1" dirty="0" smtClean="0">
                <a:solidFill>
                  <a:srgbClr val="FF0000"/>
                </a:solidFill>
                <a:effectLst>
                  <a:outerShdw blurRad="38100" dist="38100" dir="2700000" algn="tl">
                    <a:srgbClr val="C0C0C0"/>
                  </a:outerShdw>
                </a:effectLst>
                <a:cs typeface="B Traffic" pitchFamily="2" charset="-78"/>
              </a:rPr>
              <a:t>- نظریه عمومی سیستمها 1956</a:t>
            </a:r>
            <a:endParaRPr lang="en-US" altLang="en-US" sz="2800" b="1" dirty="0" smtClean="0">
              <a:solidFill>
                <a:srgbClr val="FF0000"/>
              </a:solidFill>
              <a:effectLst>
                <a:outerShdw blurRad="38100" dist="38100" dir="2700000" algn="tl">
                  <a:srgbClr val="C0C0C0"/>
                </a:outerShdw>
              </a:effectLst>
              <a:cs typeface="B Traffic" pitchFamily="2" charset="-78"/>
            </a:endParaRPr>
          </a:p>
        </p:txBody>
      </p:sp>
      <p:sp>
        <p:nvSpPr>
          <p:cNvPr id="25603" name="Rectangle 3"/>
          <p:cNvSpPr>
            <a:spLocks noChangeArrowheads="1"/>
          </p:cNvSpPr>
          <p:nvPr/>
        </p:nvSpPr>
        <p:spPr bwMode="auto">
          <a:xfrm>
            <a:off x="1066800" y="1219200"/>
            <a:ext cx="7848600" cy="4800600"/>
          </a:xfrm>
          <a:prstGeom prst="rect">
            <a:avLst/>
          </a:prstGeom>
          <a:noFill/>
          <a:ln w="9525">
            <a:noFill/>
            <a:miter lim="800000"/>
            <a:headEnd/>
            <a:tailEnd/>
          </a:ln>
          <a:effectLst/>
        </p:spPr>
        <p:txBody>
          <a:bodyPr lIns="92075" tIns="46038" rIns="92075" bIns="46038"/>
          <a:lstStyle/>
          <a:p>
            <a:pPr marL="342900" indent="-342900" algn="r" rtl="1">
              <a:spcBef>
                <a:spcPct val="20000"/>
              </a:spcBef>
              <a:defRPr/>
            </a:pPr>
            <a:r>
              <a:rPr lang="ar-SA" altLang="en-US" sz="2400" b="1" dirty="0" smtClean="0">
                <a:latin typeface="B Compset" pitchFamily="2" charset="-78"/>
                <a:cs typeface="B Traffic" pitchFamily="2" charset="-78"/>
              </a:rPr>
              <a:t>انجمن پژوهشی</a:t>
            </a:r>
            <a:r>
              <a:rPr lang="fa-IR" altLang="en-US" sz="2400" b="1" dirty="0" smtClean="0">
                <a:latin typeface="B Compset" pitchFamily="2" charset="-78"/>
                <a:cs typeface="B Traffic" pitchFamily="2" charset="-78"/>
              </a:rPr>
              <a:t> برتالنفی</a:t>
            </a:r>
            <a:r>
              <a:rPr lang="ar-SA" altLang="en-US" sz="2400" b="1" dirty="0" smtClean="0">
                <a:cs typeface="B Traffic" pitchFamily="2" charset="-78"/>
              </a:rPr>
              <a:t>(زیست شناس) بولدینگ(اقتصاددان) راپوپورت</a:t>
            </a:r>
            <a:r>
              <a:rPr lang="en-US" altLang="en-US" sz="2400" b="1" dirty="0" smtClean="0">
                <a:cs typeface="B Traffic" pitchFamily="2" charset="-78"/>
              </a:rPr>
              <a:t> </a:t>
            </a:r>
            <a:r>
              <a:rPr lang="ar-SA" altLang="en-US" sz="2400" b="1" dirty="0" smtClean="0">
                <a:cs typeface="B Traffic" pitchFamily="2" charset="-78"/>
              </a:rPr>
              <a:t>(ریاضیدان) و جرارد (فیزیولوژیست) با اهداف زیر تشكیل شد</a:t>
            </a:r>
            <a:r>
              <a:rPr lang="fa-IR" altLang="en-US" sz="2400" b="1" dirty="0" smtClean="0">
                <a:cs typeface="B Traffic" pitchFamily="2" charset="-78"/>
              </a:rPr>
              <a:t>:</a:t>
            </a:r>
            <a:r>
              <a:rPr lang="en-US" altLang="en-US" sz="2400" b="1" dirty="0" smtClean="0">
                <a:cs typeface="B Traffic" pitchFamily="2" charset="-78"/>
              </a:rPr>
              <a:t>                                                                                                                         </a:t>
            </a:r>
          </a:p>
          <a:p>
            <a:pPr marL="342900" indent="-342900" algn="r" rtl="1">
              <a:spcBef>
                <a:spcPct val="20000"/>
              </a:spcBef>
              <a:buFont typeface="Wingdings" pitchFamily="2" charset="2"/>
              <a:buChar char="q"/>
              <a:defRPr/>
            </a:pPr>
            <a:r>
              <a:rPr lang="ar-SA" altLang="en-US" sz="2400" b="1" dirty="0" smtClean="0">
                <a:effectLst>
                  <a:outerShdw blurRad="38100" dist="38100" dir="2700000" algn="tl">
                    <a:srgbClr val="C0C0C0"/>
                  </a:outerShdw>
                </a:effectLst>
                <a:cs typeface="B Traffic" pitchFamily="2" charset="-78"/>
              </a:rPr>
              <a:t>1ـ انتقال </a:t>
            </a:r>
            <a:r>
              <a:rPr lang="ar-SA" altLang="en-US" sz="2400" b="1" dirty="0">
                <a:effectLst>
                  <a:outerShdw blurRad="38100" dist="38100" dir="2700000" algn="tl">
                    <a:srgbClr val="C0C0C0"/>
                  </a:outerShdw>
                </a:effectLst>
                <a:cs typeface="B Traffic" pitchFamily="2" charset="-78"/>
              </a:rPr>
              <a:t>یافته‌های علمی از یك حوزه به حوزه دیگر </a:t>
            </a:r>
          </a:p>
          <a:p>
            <a:pPr marL="342900" indent="-342900" algn="r" rtl="1">
              <a:spcBef>
                <a:spcPct val="20000"/>
              </a:spcBef>
              <a:defRPr/>
            </a:pPr>
            <a:endParaRPr lang="en-US" altLang="en-US" sz="2400" b="1" dirty="0">
              <a:effectLst>
                <a:outerShdw blurRad="38100" dist="38100" dir="2700000" algn="tl">
                  <a:srgbClr val="C0C0C0"/>
                </a:outerShdw>
              </a:effectLst>
              <a:cs typeface="B Traffic" pitchFamily="2" charset="-78"/>
            </a:endParaRPr>
          </a:p>
          <a:p>
            <a:pPr marL="342900" indent="-342900" algn="r" rtl="1">
              <a:spcBef>
                <a:spcPct val="20000"/>
              </a:spcBef>
              <a:buFont typeface="Wingdings" pitchFamily="2" charset="2"/>
              <a:buChar char="q"/>
              <a:defRPr/>
            </a:pPr>
            <a:r>
              <a:rPr lang="ar-SA" altLang="en-US" sz="2400" b="1" dirty="0">
                <a:effectLst>
                  <a:outerShdw blurRad="38100" dist="38100" dir="2700000" algn="tl">
                    <a:srgbClr val="C0C0C0"/>
                  </a:outerShdw>
                </a:effectLst>
                <a:cs typeface="B Traffic" pitchFamily="2" charset="-78"/>
              </a:rPr>
              <a:t>2ـ تشویق به ایجاد و طراحی مدلهای نظری </a:t>
            </a:r>
          </a:p>
          <a:p>
            <a:pPr marL="342900" indent="-342900" algn="r" rtl="1">
              <a:spcBef>
                <a:spcPct val="20000"/>
              </a:spcBef>
              <a:defRPr/>
            </a:pPr>
            <a:endParaRPr lang="en-US" altLang="en-US" sz="2400" b="1" dirty="0">
              <a:effectLst>
                <a:outerShdw blurRad="38100" dist="38100" dir="2700000" algn="tl">
                  <a:srgbClr val="C0C0C0"/>
                </a:outerShdw>
              </a:effectLst>
              <a:cs typeface="B Traffic" pitchFamily="2" charset="-78"/>
            </a:endParaRPr>
          </a:p>
          <a:p>
            <a:pPr marL="342900" indent="-342900" algn="r" rtl="1">
              <a:spcBef>
                <a:spcPct val="20000"/>
              </a:spcBef>
              <a:buFont typeface="Wingdings" pitchFamily="2" charset="2"/>
              <a:buChar char="q"/>
              <a:defRPr/>
            </a:pPr>
            <a:r>
              <a:rPr lang="ar-SA" altLang="en-US" sz="2400" b="1" dirty="0">
                <a:effectLst>
                  <a:outerShdw blurRad="38100" dist="38100" dir="2700000" algn="tl">
                    <a:srgbClr val="C0C0C0"/>
                  </a:outerShdw>
                </a:effectLst>
                <a:cs typeface="B Traffic" pitchFamily="2" charset="-78"/>
              </a:rPr>
              <a:t>3ـ به حداقل رساندن تكرار و دوباره كاری در مطالعات نظری </a:t>
            </a:r>
          </a:p>
          <a:p>
            <a:pPr marL="342900" indent="-342900" algn="r" rtl="1">
              <a:spcBef>
                <a:spcPct val="20000"/>
              </a:spcBef>
              <a:defRPr/>
            </a:pPr>
            <a:endParaRPr lang="en-US" altLang="en-US" sz="2400" b="1" dirty="0">
              <a:effectLst>
                <a:outerShdw blurRad="38100" dist="38100" dir="2700000" algn="tl">
                  <a:srgbClr val="C0C0C0"/>
                </a:outerShdw>
              </a:effectLst>
              <a:cs typeface="B Traffic" pitchFamily="2" charset="-78"/>
            </a:endParaRPr>
          </a:p>
          <a:p>
            <a:pPr marL="342900" indent="-342900" algn="r" rtl="1">
              <a:spcBef>
                <a:spcPct val="20000"/>
              </a:spcBef>
              <a:buFont typeface="Wingdings" pitchFamily="2" charset="2"/>
              <a:buChar char="q"/>
              <a:defRPr/>
            </a:pPr>
            <a:r>
              <a:rPr lang="ar-SA" altLang="en-US" sz="2400" b="1" dirty="0">
                <a:effectLst>
                  <a:outerShdw blurRad="38100" dist="38100" dir="2700000" algn="tl">
                    <a:srgbClr val="C0C0C0"/>
                  </a:outerShdw>
                </a:effectLst>
                <a:cs typeface="B Traffic" pitchFamily="2" charset="-78"/>
              </a:rPr>
              <a:t>4ـ ایجاد وحدت در میان علوم</a:t>
            </a:r>
            <a:r>
              <a:rPr lang="ar-SA" altLang="en-US" sz="2400" b="1" dirty="0">
                <a:cs typeface="B Traffic" pitchFamily="2" charset="-78"/>
              </a:rPr>
              <a:t> </a:t>
            </a:r>
          </a:p>
        </p:txBody>
      </p:sp>
      <p:sp>
        <p:nvSpPr>
          <p:cNvPr id="25604" name="Text Box 4"/>
          <p:cNvSpPr txBox="1">
            <a:spLocks noChangeArrowheads="1"/>
          </p:cNvSpPr>
          <p:nvPr/>
        </p:nvSpPr>
        <p:spPr bwMode="auto">
          <a:xfrm rot="20928858">
            <a:off x="8149" y="208626"/>
            <a:ext cx="2412099" cy="523220"/>
          </a:xfrm>
          <a:prstGeom prst="rect">
            <a:avLst/>
          </a:prstGeom>
          <a:noFill/>
          <a:ln w="9525">
            <a:noFill/>
            <a:miter lim="800000"/>
            <a:headEnd/>
            <a:tailEnd/>
          </a:ln>
          <a:effectLst/>
        </p:spPr>
        <p:txBody>
          <a:bodyPr wrap="square">
            <a:spAutoFit/>
          </a:bodyPr>
          <a:lstStyle/>
          <a:p>
            <a:pPr>
              <a:spcBef>
                <a:spcPct val="50000"/>
              </a:spcBef>
              <a:defRPr/>
            </a:pPr>
            <a:r>
              <a:rPr lang="fa-IR" sz="2800" dirty="0">
                <a:solidFill>
                  <a:srgbClr val="FFC000"/>
                </a:solidFill>
                <a:effectLst>
                  <a:outerShdw blurRad="38100" dist="38100" dir="2700000" algn="tl">
                    <a:srgbClr val="C0C0C0"/>
                  </a:outerShdw>
                </a:effectLst>
                <a:ea typeface="Arial Unicode MS" pitchFamily="34" charset="-128"/>
                <a:cs typeface="B Homa" pitchFamily="2" charset="-78"/>
              </a:rPr>
              <a:t>مکاتب مدرن</a:t>
            </a:r>
            <a:endParaRPr lang="en-US" sz="2800" dirty="0">
              <a:solidFill>
                <a:srgbClr val="FFC000"/>
              </a:solidFill>
              <a:effectLst>
                <a:outerShdw blurRad="38100" dist="38100" dir="2700000" algn="tl">
                  <a:srgbClr val="C0C0C0"/>
                </a:outerShdw>
              </a:effectLst>
              <a:ea typeface="Arial Unicode MS" pitchFamily="34" charset="-128"/>
              <a:cs typeface="B Homa" pitchFamily="2" charset="-78"/>
            </a:endParaRPr>
          </a:p>
        </p:txBody>
      </p:sp>
      <p:sp>
        <p:nvSpPr>
          <p:cNvPr id="5" name="Rectangle 3"/>
          <p:cNvSpPr>
            <a:spLocks noChangeArrowheads="1"/>
          </p:cNvSpPr>
          <p:nvPr/>
        </p:nvSpPr>
        <p:spPr bwMode="auto">
          <a:xfrm rot="16200000">
            <a:off x="-1799056" y="2942057"/>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6" name="Left Arrow 5"/>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 calcmode="lin" valueType="num">
                                      <p:cBhvr additive="base">
                                        <p:cTn id="13" dur="500" fill="hold"/>
                                        <p:tgtEl>
                                          <p:spTgt spid="256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6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5603">
                                            <p:txEl>
                                              <p:pRg st="3" end="3"/>
                                            </p:txEl>
                                          </p:spTgt>
                                        </p:tgtEl>
                                        <p:attrNameLst>
                                          <p:attrName>style.visibility</p:attrName>
                                        </p:attrNameLst>
                                      </p:cBhvr>
                                      <p:to>
                                        <p:strVal val="visible"/>
                                      </p:to>
                                    </p:set>
                                    <p:anim calcmode="lin" valueType="num">
                                      <p:cBhvr additive="base">
                                        <p:cTn id="19" dur="500" fill="hold"/>
                                        <p:tgtEl>
                                          <p:spTgt spid="2560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56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5603">
                                            <p:txEl>
                                              <p:pRg st="5" end="5"/>
                                            </p:txEl>
                                          </p:spTgt>
                                        </p:tgtEl>
                                        <p:attrNameLst>
                                          <p:attrName>style.visibility</p:attrName>
                                        </p:attrNameLst>
                                      </p:cBhvr>
                                      <p:to>
                                        <p:strVal val="visible"/>
                                      </p:to>
                                    </p:set>
                                    <p:anim calcmode="lin" valueType="num">
                                      <p:cBhvr additive="base">
                                        <p:cTn id="25" dur="500" fill="hold"/>
                                        <p:tgtEl>
                                          <p:spTgt spid="2560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560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5603">
                                            <p:txEl>
                                              <p:pRg st="7" end="7"/>
                                            </p:txEl>
                                          </p:spTgt>
                                        </p:tgtEl>
                                        <p:attrNameLst>
                                          <p:attrName>style.visibility</p:attrName>
                                        </p:attrNameLst>
                                      </p:cBhvr>
                                      <p:to>
                                        <p:strVal val="visible"/>
                                      </p:to>
                                    </p:set>
                                    <p:anim calcmode="lin" valueType="num">
                                      <p:cBhvr additive="base">
                                        <p:cTn id="31" dur="500" fill="hold"/>
                                        <p:tgtEl>
                                          <p:spTgt spid="2560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560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339975" y="0"/>
            <a:ext cx="4629150" cy="914400"/>
          </a:xfrm>
        </p:spPr>
        <p:txBody>
          <a:bodyPr/>
          <a:lstStyle/>
          <a:p>
            <a:pPr marL="838200" indent="-838200" eaLnBrk="1" hangingPunct="1">
              <a:defRPr/>
            </a:pPr>
            <a:r>
              <a:rPr lang="fa-IR" altLang="en-US" sz="2800" b="1" dirty="0" smtClean="0">
                <a:solidFill>
                  <a:schemeClr val="tx1"/>
                </a:solidFill>
                <a:effectLst>
                  <a:outerShdw blurRad="38100" dist="38100" dir="2700000" algn="tl">
                    <a:srgbClr val="C0C0C0"/>
                  </a:outerShdw>
                </a:effectLst>
                <a:cs typeface="B Traffic" pitchFamily="2" charset="-78"/>
              </a:rPr>
              <a:t>- نظریه عمومی سیستمها 1956</a:t>
            </a:r>
            <a:endParaRPr lang="en-US" altLang="en-US" sz="2800" b="1" dirty="0" smtClean="0">
              <a:solidFill>
                <a:schemeClr val="tx1"/>
              </a:solidFill>
              <a:effectLst>
                <a:outerShdw blurRad="38100" dist="38100" dir="2700000" algn="tl">
                  <a:srgbClr val="C0C0C0"/>
                </a:outerShdw>
              </a:effectLst>
              <a:cs typeface="B Traffic" pitchFamily="2" charset="-78"/>
            </a:endParaRPr>
          </a:p>
        </p:txBody>
      </p:sp>
      <p:sp>
        <p:nvSpPr>
          <p:cNvPr id="34819" name="Rectangle 3"/>
          <p:cNvSpPr>
            <a:spLocks noChangeArrowheads="1"/>
          </p:cNvSpPr>
          <p:nvPr/>
        </p:nvSpPr>
        <p:spPr bwMode="auto">
          <a:xfrm>
            <a:off x="914400" y="381000"/>
            <a:ext cx="8229600" cy="6477000"/>
          </a:xfrm>
          <a:prstGeom prst="rect">
            <a:avLst/>
          </a:prstGeom>
          <a:noFill/>
          <a:ln w="9525">
            <a:noFill/>
            <a:miter lim="800000"/>
            <a:headEnd/>
            <a:tailEnd/>
          </a:ln>
          <a:effectLst/>
        </p:spPr>
        <p:txBody>
          <a:bodyPr lIns="92075" tIns="46038" rIns="92075" bIns="46038"/>
          <a:lstStyle/>
          <a:p>
            <a:pPr marL="342900" indent="-342900" algn="r" rtl="1">
              <a:spcBef>
                <a:spcPct val="20000"/>
              </a:spcBef>
              <a:defRPr/>
            </a:pPr>
            <a:endParaRPr lang="ar-SA" altLang="en-US" sz="2800" b="1" dirty="0">
              <a:solidFill>
                <a:srgbClr val="00B050"/>
              </a:solidFill>
              <a:cs typeface="B Traffic" pitchFamily="2" charset="-78"/>
            </a:endParaRPr>
          </a:p>
          <a:p>
            <a:pPr marL="342900" indent="-342900" algn="r" rtl="1">
              <a:spcBef>
                <a:spcPct val="20000"/>
              </a:spcBef>
              <a:buFont typeface="Wingdings" pitchFamily="2" charset="2"/>
              <a:buChar char="v"/>
              <a:defRPr/>
            </a:pPr>
            <a:r>
              <a:rPr lang="ar-SA" altLang="en-US" sz="2800" b="1" dirty="0">
                <a:solidFill>
                  <a:srgbClr val="00B050"/>
                </a:solidFill>
                <a:cs typeface="B Traffic" pitchFamily="2" charset="-78"/>
              </a:rPr>
              <a:t>چگونگی شكل گیری این نظریه مسیر حركت موضوعی مجموعه علوم به سوی یك </a:t>
            </a:r>
            <a:r>
              <a:rPr lang="ar-SA" altLang="en-US" sz="2800" b="1" dirty="0" smtClean="0">
                <a:solidFill>
                  <a:srgbClr val="00B050"/>
                </a:solidFill>
                <a:cs typeface="B Traffic" pitchFamily="2" charset="-78"/>
              </a:rPr>
              <a:t>كلیت </a:t>
            </a:r>
            <a:r>
              <a:rPr lang="ar-SA" altLang="en-US" sz="2800" b="1" dirty="0">
                <a:solidFill>
                  <a:srgbClr val="00B050"/>
                </a:solidFill>
                <a:cs typeface="B Traffic" pitchFamily="2" charset="-78"/>
              </a:rPr>
              <a:t>در بستر منش ظهور علوم میان رشته‌ای می‌باشد </a:t>
            </a:r>
          </a:p>
          <a:p>
            <a:pPr marL="342900" indent="-342900" algn="r" rtl="1">
              <a:spcBef>
                <a:spcPct val="20000"/>
              </a:spcBef>
              <a:defRPr/>
            </a:pPr>
            <a:endParaRPr lang="en-US" altLang="en-US" sz="2800" b="1" dirty="0">
              <a:solidFill>
                <a:srgbClr val="00B050"/>
              </a:solidFill>
              <a:effectLst>
                <a:outerShdw blurRad="38100" dist="38100" dir="2700000" algn="tl">
                  <a:srgbClr val="C0C0C0"/>
                </a:outerShdw>
              </a:effectLst>
              <a:cs typeface="B Traffic" pitchFamily="2" charset="-78"/>
            </a:endParaRPr>
          </a:p>
          <a:p>
            <a:pPr marL="342900" indent="-342900" algn="r" rtl="1">
              <a:spcBef>
                <a:spcPct val="20000"/>
              </a:spcBef>
              <a:buFont typeface="Wingdings" pitchFamily="2" charset="2"/>
              <a:buChar char="q"/>
              <a:defRPr/>
            </a:pPr>
            <a:r>
              <a:rPr lang="ar-SA" altLang="en-US" sz="2800" b="1" dirty="0">
                <a:solidFill>
                  <a:srgbClr val="0070C0"/>
                </a:solidFill>
                <a:effectLst>
                  <a:outerShdw blurRad="38100" dist="38100" dir="2700000" algn="tl">
                    <a:srgbClr val="C0C0C0"/>
                  </a:outerShdw>
                </a:effectLst>
                <a:cs typeface="B Traffic" pitchFamily="2" charset="-78"/>
              </a:rPr>
              <a:t>استدلال قی</a:t>
            </a:r>
            <a:r>
              <a:rPr lang="fa-IR" altLang="en-US" sz="2800" b="1" dirty="0">
                <a:solidFill>
                  <a:srgbClr val="0070C0"/>
                </a:solidFill>
                <a:effectLst>
                  <a:outerShdw blurRad="38100" dist="38100" dir="2700000" algn="tl">
                    <a:srgbClr val="C0C0C0"/>
                  </a:outerShdw>
                </a:effectLst>
                <a:cs typeface="B Traffic" pitchFamily="2" charset="-78"/>
              </a:rPr>
              <a:t>اس</a:t>
            </a:r>
            <a:r>
              <a:rPr lang="ar-SA" altLang="en-US" sz="2800" b="1" dirty="0">
                <a:solidFill>
                  <a:srgbClr val="0070C0"/>
                </a:solidFill>
                <a:effectLst>
                  <a:outerShdw blurRad="38100" dist="38100" dir="2700000" algn="tl">
                    <a:srgbClr val="C0C0C0"/>
                  </a:outerShdw>
                </a:effectLst>
                <a:cs typeface="B Traffic" pitchFamily="2" charset="-78"/>
              </a:rPr>
              <a:t>ی</a:t>
            </a:r>
            <a:r>
              <a:rPr lang="ar-SA" altLang="en-US" sz="2800" b="1" dirty="0">
                <a:solidFill>
                  <a:srgbClr val="0070C0"/>
                </a:solidFill>
                <a:cs typeface="B Traffic" pitchFamily="2" charset="-78"/>
              </a:rPr>
              <a:t> </a:t>
            </a:r>
            <a:r>
              <a:rPr lang="ar-SA" altLang="en-US" sz="2800" b="1" dirty="0">
                <a:solidFill>
                  <a:srgbClr val="00B050"/>
                </a:solidFill>
                <a:cs typeface="B Traffic" pitchFamily="2" charset="-78"/>
              </a:rPr>
              <a:t>: نتیجه گیری موارد جزئی از یك قانون كلی (همه انسانها فانی‌اند</a:t>
            </a:r>
            <a:r>
              <a:rPr lang="fa-IR" altLang="en-US" sz="2800" b="1" dirty="0">
                <a:solidFill>
                  <a:srgbClr val="00B050"/>
                </a:solidFill>
                <a:cs typeface="B Traffic" pitchFamily="2" charset="-78"/>
              </a:rPr>
              <a:t> </a:t>
            </a:r>
            <a:r>
              <a:rPr lang="ar-SA" altLang="en-US" sz="2800" b="1" dirty="0">
                <a:solidFill>
                  <a:srgbClr val="00B050"/>
                </a:solidFill>
                <a:cs typeface="B Traffic" pitchFamily="2" charset="-78"/>
              </a:rPr>
              <a:t> من انسان هستم پس من فانی‌ام)</a:t>
            </a:r>
            <a:endParaRPr lang="fa-IR" altLang="en-US" sz="2800" b="1" dirty="0">
              <a:solidFill>
                <a:srgbClr val="00B050"/>
              </a:solidFill>
              <a:cs typeface="B Traffic" pitchFamily="2" charset="-78"/>
            </a:endParaRPr>
          </a:p>
          <a:p>
            <a:pPr marL="342900" indent="-342900" algn="r" rtl="1">
              <a:spcBef>
                <a:spcPct val="20000"/>
              </a:spcBef>
              <a:defRPr/>
            </a:pPr>
            <a:endParaRPr lang="fa-IR" altLang="en-US" sz="2800" b="1" dirty="0">
              <a:solidFill>
                <a:srgbClr val="00B050"/>
              </a:solidFill>
              <a:effectLst>
                <a:outerShdw blurRad="38100" dist="38100" dir="2700000" algn="tl">
                  <a:srgbClr val="C0C0C0"/>
                </a:outerShdw>
              </a:effectLst>
              <a:cs typeface="B Traffic" pitchFamily="2" charset="-78"/>
            </a:endParaRPr>
          </a:p>
          <a:p>
            <a:pPr marL="342900" indent="-342900" algn="r" rtl="1">
              <a:spcBef>
                <a:spcPct val="20000"/>
              </a:spcBef>
              <a:buFont typeface="Wingdings" pitchFamily="2" charset="2"/>
              <a:buChar char="q"/>
              <a:defRPr/>
            </a:pPr>
            <a:r>
              <a:rPr lang="fa-IR" altLang="en-US" sz="2800" b="1" dirty="0">
                <a:solidFill>
                  <a:srgbClr val="0070C0"/>
                </a:solidFill>
                <a:effectLst>
                  <a:outerShdw blurRad="38100" dist="38100" dir="2700000" algn="tl">
                    <a:srgbClr val="C0C0C0"/>
                  </a:outerShdw>
                </a:effectLst>
                <a:cs typeface="B Traffic" pitchFamily="2" charset="-78"/>
              </a:rPr>
              <a:t>استدلال اسقرایی</a:t>
            </a:r>
            <a:r>
              <a:rPr lang="fa-IR" altLang="en-US" sz="2800" b="1" dirty="0">
                <a:solidFill>
                  <a:srgbClr val="0070C0"/>
                </a:solidFill>
                <a:cs typeface="B Traffic" pitchFamily="2" charset="-78"/>
              </a:rPr>
              <a:t> </a:t>
            </a:r>
            <a:r>
              <a:rPr lang="fa-IR" altLang="en-US" sz="2800" b="1" dirty="0">
                <a:solidFill>
                  <a:srgbClr val="00B050"/>
                </a:solidFill>
                <a:cs typeface="B Traffic" pitchFamily="2" charset="-78"/>
              </a:rPr>
              <a:t>: رسیدن از کل به جزء ( یک مولکول آب که از </a:t>
            </a:r>
            <a:r>
              <a:rPr lang="fa-IR" altLang="en-US" sz="2800" b="1" dirty="0" smtClean="0">
                <a:solidFill>
                  <a:srgbClr val="00B050"/>
                </a:solidFill>
                <a:cs typeface="B Traffic" pitchFamily="2" charset="-78"/>
              </a:rPr>
              <a:t>هیدورژن </a:t>
            </a:r>
            <a:r>
              <a:rPr lang="fa-IR" altLang="en-US" sz="2800" b="1" dirty="0">
                <a:solidFill>
                  <a:srgbClr val="00B050"/>
                </a:solidFill>
                <a:cs typeface="B Traffic" pitchFamily="2" charset="-78"/>
              </a:rPr>
              <a:t>با </a:t>
            </a:r>
            <a:r>
              <a:rPr lang="fa-IR" altLang="en-US" sz="2800" b="1" dirty="0" smtClean="0">
                <a:solidFill>
                  <a:srgbClr val="00B050"/>
                </a:solidFill>
                <a:cs typeface="B Traffic" pitchFamily="2" charset="-78"/>
              </a:rPr>
              <a:t>اکسیژن </a:t>
            </a:r>
            <a:r>
              <a:rPr lang="fa-IR" altLang="en-US" sz="2800" b="1" dirty="0">
                <a:solidFill>
                  <a:srgbClr val="00B050"/>
                </a:solidFill>
                <a:cs typeface="B Traffic" pitchFamily="2" charset="-78"/>
              </a:rPr>
              <a:t>)</a:t>
            </a:r>
          </a:p>
          <a:p>
            <a:pPr marL="342900" indent="-342900" algn="r" rtl="1">
              <a:spcBef>
                <a:spcPct val="20000"/>
              </a:spcBef>
              <a:buFont typeface="Wingdings" pitchFamily="2" charset="2"/>
              <a:buChar char="Ø"/>
              <a:defRPr/>
            </a:pPr>
            <a:r>
              <a:rPr lang="fa-IR" altLang="en-US" sz="3200" b="1" dirty="0" smtClean="0">
                <a:solidFill>
                  <a:srgbClr val="0070C0"/>
                </a:solidFill>
                <a:cs typeface="B Traffic" pitchFamily="2" charset="-78"/>
              </a:rPr>
              <a:t> این </a:t>
            </a:r>
            <a:r>
              <a:rPr lang="fa-IR" altLang="en-US" sz="3200" b="1" dirty="0">
                <a:solidFill>
                  <a:srgbClr val="0070C0"/>
                </a:solidFill>
                <a:cs typeface="B Traffic" pitchFamily="2" charset="-78"/>
              </a:rPr>
              <a:t>نگرش سنتز جدیدی است که محاسن هر یک را </a:t>
            </a:r>
            <a:r>
              <a:rPr lang="fa-IR" altLang="en-US" sz="3200" b="1" dirty="0" smtClean="0">
                <a:solidFill>
                  <a:srgbClr val="0070C0"/>
                </a:solidFill>
                <a:cs typeface="B Traffic" pitchFamily="2" charset="-78"/>
              </a:rPr>
              <a:t>داراست  و </a:t>
            </a:r>
            <a:r>
              <a:rPr lang="fa-IR" altLang="en-US" sz="3200" b="1" dirty="0">
                <a:solidFill>
                  <a:srgbClr val="0070C0"/>
                </a:solidFill>
                <a:cs typeface="B Traffic" pitchFamily="2" charset="-78"/>
              </a:rPr>
              <a:t>عیوب هردو را فاقد است </a:t>
            </a:r>
            <a:endParaRPr lang="en-US" altLang="en-US" sz="3200" b="1" dirty="0">
              <a:solidFill>
                <a:srgbClr val="0070C0"/>
              </a:solidFill>
              <a:cs typeface="B Traffic" pitchFamily="2" charset="-78"/>
            </a:endParaRPr>
          </a:p>
        </p:txBody>
      </p:sp>
      <p:sp>
        <p:nvSpPr>
          <p:cNvPr id="4" name="Rectangle 3"/>
          <p:cNvSpPr>
            <a:spLocks noChangeArrowheads="1"/>
          </p:cNvSpPr>
          <p:nvPr/>
        </p:nvSpPr>
        <p:spPr bwMode="auto">
          <a:xfrm rot="16200000">
            <a:off x="-1722856" y="3018257"/>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5" name="Left Arrow 4"/>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4819">
                                            <p:txEl>
                                              <p:pRg st="1" end="1"/>
                                            </p:txEl>
                                          </p:spTgt>
                                        </p:tgtEl>
                                        <p:attrNameLst>
                                          <p:attrName>style.visibility</p:attrName>
                                        </p:attrNameLst>
                                      </p:cBhvr>
                                      <p:to>
                                        <p:strVal val="visible"/>
                                      </p:to>
                                    </p:set>
                                    <p:anim calcmode="lin" valueType="num">
                                      <p:cBhvr additive="base">
                                        <p:cTn id="7" dur="5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48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4819">
                                            <p:txEl>
                                              <p:pRg st="3" end="3"/>
                                            </p:txEl>
                                          </p:spTgt>
                                        </p:tgtEl>
                                        <p:attrNameLst>
                                          <p:attrName>style.visibility</p:attrName>
                                        </p:attrNameLst>
                                      </p:cBhvr>
                                      <p:to>
                                        <p:strVal val="visible"/>
                                      </p:to>
                                    </p:set>
                                    <p:anim calcmode="lin" valueType="num">
                                      <p:cBhvr additive="base">
                                        <p:cTn id="13" dur="500" fill="hold"/>
                                        <p:tgtEl>
                                          <p:spTgt spid="34819">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48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4819">
                                            <p:txEl>
                                              <p:pRg st="5" end="5"/>
                                            </p:txEl>
                                          </p:spTgt>
                                        </p:tgtEl>
                                        <p:attrNameLst>
                                          <p:attrName>style.visibility</p:attrName>
                                        </p:attrNameLst>
                                      </p:cBhvr>
                                      <p:to>
                                        <p:strVal val="visible"/>
                                      </p:to>
                                    </p:set>
                                    <p:anim calcmode="lin" valueType="num">
                                      <p:cBhvr additive="base">
                                        <p:cTn id="19" dur="500" fill="hold"/>
                                        <p:tgtEl>
                                          <p:spTgt spid="34819">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48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4819">
                                            <p:txEl>
                                              <p:pRg st="6" end="6"/>
                                            </p:txEl>
                                          </p:spTgt>
                                        </p:tgtEl>
                                        <p:attrNameLst>
                                          <p:attrName>style.visibility</p:attrName>
                                        </p:attrNameLst>
                                      </p:cBhvr>
                                      <p:to>
                                        <p:strVal val="visible"/>
                                      </p:to>
                                    </p:set>
                                    <p:anim calcmode="lin" valueType="num">
                                      <p:cBhvr additive="base">
                                        <p:cTn id="25" dur="500" fill="hold"/>
                                        <p:tgtEl>
                                          <p:spTgt spid="34819">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481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133600" y="0"/>
            <a:ext cx="3684588" cy="609600"/>
          </a:xfrm>
          <a:prstGeom prst="rect">
            <a:avLst/>
          </a:prstGeom>
        </p:spPr>
        <p:txBody>
          <a:bodyPr>
            <a:no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SA" altLang="en-US" sz="3600" b="0" i="0" u="none" strike="noStrike" kern="1200" cap="none" spc="0" normalizeH="0" baseline="0" noProof="0" dirty="0" smtClean="0">
                <a:ln>
                  <a:noFill/>
                </a:ln>
                <a:solidFill>
                  <a:srgbClr val="FF0000"/>
                </a:solidFill>
                <a:effectLst>
                  <a:outerShdw blurRad="38100" dist="38100" dir="2700000" algn="tl">
                    <a:srgbClr val="C0C0C0"/>
                  </a:outerShdw>
                </a:effectLst>
                <a:uLnTx/>
                <a:uFillTx/>
                <a:latin typeface="B Compset" pitchFamily="2" charset="-78"/>
                <a:ea typeface="+mj-ea"/>
                <a:cs typeface="B Homa" pitchFamily="2" charset="-78"/>
              </a:rPr>
              <a:t>تعریف سیستم</a:t>
            </a:r>
            <a:endParaRPr kumimoji="0" lang="en-US" altLang="en-US" sz="3600" b="0" i="0" u="none" strike="noStrike" kern="1200" cap="none" spc="0" normalizeH="0" baseline="0" noProof="0" dirty="0" smtClean="0">
              <a:ln>
                <a:noFill/>
              </a:ln>
              <a:solidFill>
                <a:srgbClr val="FF0000"/>
              </a:solidFill>
              <a:effectLst>
                <a:outerShdw blurRad="38100" dist="38100" dir="2700000" algn="tl">
                  <a:srgbClr val="C0C0C0"/>
                </a:outerShdw>
              </a:effectLst>
              <a:uLnTx/>
              <a:uFillTx/>
              <a:latin typeface="B Compset" pitchFamily="2" charset="-78"/>
              <a:ea typeface="+mj-ea"/>
              <a:cs typeface="B Homa" pitchFamily="2" charset="-78"/>
            </a:endParaRPr>
          </a:p>
        </p:txBody>
      </p:sp>
      <p:sp>
        <p:nvSpPr>
          <p:cNvPr id="3" name="Rectangle 2"/>
          <p:cNvSpPr/>
          <p:nvPr/>
        </p:nvSpPr>
        <p:spPr>
          <a:xfrm>
            <a:off x="1066800" y="914400"/>
            <a:ext cx="7924800" cy="2012859"/>
          </a:xfrm>
          <a:prstGeom prst="rect">
            <a:avLst/>
          </a:prstGeom>
        </p:spPr>
        <p:txBody>
          <a:bodyPr wrap="square">
            <a:spAutoFit/>
          </a:bodyPr>
          <a:lstStyle/>
          <a:p>
            <a:pPr marL="342900" indent="-342900" algn="r" rtl="1">
              <a:spcBef>
                <a:spcPct val="20000"/>
              </a:spcBef>
              <a:buFont typeface="Wingdings" pitchFamily="2" charset="2"/>
              <a:buChar char="v"/>
            </a:pPr>
            <a:r>
              <a:rPr lang="en-US" altLang="en-US" sz="2400" b="1" dirty="0" smtClean="0">
                <a:solidFill>
                  <a:srgbClr val="0070C0"/>
                </a:solidFill>
                <a:latin typeface="B Compset" pitchFamily="2" charset="-78"/>
                <a:cs typeface="B Traffic" pitchFamily="2" charset="-78"/>
              </a:rPr>
              <a:t> </a:t>
            </a:r>
            <a:r>
              <a:rPr lang="ar-SA" altLang="en-US" sz="2400" b="1" dirty="0" smtClean="0">
                <a:solidFill>
                  <a:srgbClr val="0070C0"/>
                </a:solidFill>
                <a:latin typeface="B Compset" pitchFamily="2" charset="-78"/>
                <a:cs typeface="B Traffic" pitchFamily="2" charset="-78"/>
              </a:rPr>
              <a:t>مجموعه‌ای است از اجزاء وابسته به یكدیگر</a:t>
            </a:r>
            <a:r>
              <a:rPr lang="fa-IR" altLang="en-US" sz="2400" b="1" dirty="0" smtClean="0">
                <a:solidFill>
                  <a:srgbClr val="0070C0"/>
                </a:solidFill>
                <a:latin typeface="B Compset" pitchFamily="2" charset="-78"/>
                <a:cs typeface="B Traffic" pitchFamily="2" charset="-78"/>
              </a:rPr>
              <a:t> ، </a:t>
            </a:r>
            <a:r>
              <a:rPr lang="ar-SA" altLang="en-US" sz="2400" b="1" dirty="0" smtClean="0">
                <a:solidFill>
                  <a:srgbClr val="0070C0"/>
                </a:solidFill>
                <a:latin typeface="B Compset" pitchFamily="2" charset="-78"/>
                <a:cs typeface="B Traffic" pitchFamily="2" charset="-78"/>
              </a:rPr>
              <a:t> كه این اجزاء در جهت رسیدن به هدف مشترك یك هماهنگی لازم را بعمل آورده و یك كل</a:t>
            </a:r>
            <a:endParaRPr lang="fa-IR" altLang="en-US" sz="2400" b="1" dirty="0" smtClean="0">
              <a:solidFill>
                <a:srgbClr val="0070C0"/>
              </a:solidFill>
              <a:latin typeface="B Compset" pitchFamily="2" charset="-78"/>
              <a:cs typeface="B Traffic" pitchFamily="2" charset="-78"/>
            </a:endParaRPr>
          </a:p>
          <a:p>
            <a:pPr marL="342900" indent="-342900" algn="r" rtl="1">
              <a:spcBef>
                <a:spcPct val="20000"/>
              </a:spcBef>
            </a:pPr>
            <a:r>
              <a:rPr lang="ar-SA" altLang="en-US" sz="2400" b="1" dirty="0" smtClean="0">
                <a:solidFill>
                  <a:srgbClr val="0070C0"/>
                </a:solidFill>
                <a:latin typeface="B Compset" pitchFamily="2" charset="-78"/>
                <a:cs typeface="B Traffic" pitchFamily="2" charset="-78"/>
              </a:rPr>
              <a:t> را بوجود می‌آورند كه تغییر در هر جزء منجربه تغییر مجموعه می‌شود</a:t>
            </a:r>
            <a:r>
              <a:rPr lang="fa-IR" altLang="en-US" sz="2400" b="1" dirty="0" smtClean="0">
                <a:solidFill>
                  <a:srgbClr val="0070C0"/>
                </a:solidFill>
                <a:latin typeface="B Compset" pitchFamily="2" charset="-78"/>
                <a:cs typeface="B Traffic" pitchFamily="2" charset="-78"/>
              </a:rPr>
              <a:t>.</a:t>
            </a:r>
            <a:endParaRPr lang="en-US" altLang="en-US" sz="2400" b="1" dirty="0">
              <a:solidFill>
                <a:srgbClr val="0070C0"/>
              </a:solidFill>
              <a:latin typeface="B Compset" pitchFamily="2" charset="-78"/>
              <a:cs typeface="B Traffic" pitchFamily="2" charset="-78"/>
            </a:endParaRPr>
          </a:p>
        </p:txBody>
      </p:sp>
      <p:sp>
        <p:nvSpPr>
          <p:cNvPr id="117761" name="Rectangle 1"/>
          <p:cNvSpPr>
            <a:spLocks noChangeArrowheads="1"/>
          </p:cNvSpPr>
          <p:nvPr/>
        </p:nvSpPr>
        <p:spPr bwMode="auto">
          <a:xfrm>
            <a:off x="1066800" y="3216533"/>
            <a:ext cx="7848600" cy="24006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500" b="1" i="0" u="none" strike="noStrike" cap="none" normalizeH="0" baseline="0" dirty="0" smtClean="0">
                <a:ln>
                  <a:noFill/>
                </a:ln>
                <a:solidFill>
                  <a:srgbClr val="FF0000"/>
                </a:solidFill>
                <a:effectLst/>
                <a:latin typeface="Calibri" pitchFamily="34" charset="0"/>
                <a:ea typeface="Calibri" pitchFamily="34" charset="0"/>
                <a:cs typeface="B Traffic" pitchFamily="2" charset="-78"/>
              </a:rPr>
              <a:t>تعريف سيستم </a:t>
            </a:r>
            <a:r>
              <a:rPr kumimoji="0" lang="fa-IR" sz="2500" b="1"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 </a:t>
            </a:r>
          </a:p>
          <a:p>
            <a:pPr lvl="0" algn="justLow" rtl="1" fontAlgn="base">
              <a:spcBef>
                <a:spcPct val="0"/>
              </a:spcBef>
              <a:spcAft>
                <a:spcPct val="0"/>
              </a:spcAft>
            </a:pPr>
            <a:r>
              <a:rPr kumimoji="0" lang="fa-IR" sz="2500" b="1"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سيستم  عبارتست از مجموعه اي كه از چندين جزء </a:t>
            </a:r>
            <a:r>
              <a:rPr lang="fa-IR" sz="2500" b="1" dirty="0" smtClean="0">
                <a:latin typeface="Calibri" pitchFamily="34" charset="0"/>
                <a:ea typeface="Calibri" pitchFamily="34" charset="0"/>
                <a:cs typeface="B Traffic" pitchFamily="2" charset="-78"/>
              </a:rPr>
              <a:t>(زير سيستم)  </a:t>
            </a:r>
            <a:r>
              <a:rPr kumimoji="0" lang="fa-IR" sz="2500" b="1"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وابسته</a:t>
            </a:r>
          </a:p>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500" b="1"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به يكديگر تشكيل شده است  بعبارت ديگر به مجموعه اي از عناصر كه</a:t>
            </a:r>
          </a:p>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500" b="1"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 در ارتباط با يكديگر مي باشد، سيستم اطلاق مي شود. </a:t>
            </a:r>
            <a:endParaRPr kumimoji="0" lang="fa-IR" sz="25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3"/>
          <p:cNvSpPr>
            <a:spLocks noChangeArrowheads="1"/>
          </p:cNvSpPr>
          <p:nvPr/>
        </p:nvSpPr>
        <p:spPr bwMode="auto">
          <a:xfrm rot="16200000">
            <a:off x="-1799057" y="2256256"/>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6" name="Left Arrow 5"/>
          <p:cNvSpPr/>
          <p:nvPr/>
        </p:nvSpPr>
        <p:spPr>
          <a:xfrm>
            <a:off x="0" y="64770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7761">
                                            <p:txEl>
                                              <p:pRg st="0" end="0"/>
                                            </p:txEl>
                                          </p:spTgt>
                                        </p:tgtEl>
                                        <p:attrNameLst>
                                          <p:attrName>style.visibility</p:attrName>
                                        </p:attrNameLst>
                                      </p:cBhvr>
                                      <p:to>
                                        <p:strVal val="visible"/>
                                      </p:to>
                                    </p:set>
                                    <p:anim calcmode="lin" valueType="num">
                                      <p:cBhvr additive="base">
                                        <p:cTn id="19" dur="500" fill="hold"/>
                                        <p:tgtEl>
                                          <p:spTgt spid="117761">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776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7761">
                                            <p:txEl>
                                              <p:pRg st="1" end="1"/>
                                            </p:txEl>
                                          </p:spTgt>
                                        </p:tgtEl>
                                        <p:attrNameLst>
                                          <p:attrName>style.visibility</p:attrName>
                                        </p:attrNameLst>
                                      </p:cBhvr>
                                      <p:to>
                                        <p:strVal val="visible"/>
                                      </p:to>
                                    </p:set>
                                    <p:anim calcmode="lin" valueType="num">
                                      <p:cBhvr additive="base">
                                        <p:cTn id="25" dur="500" fill="hold"/>
                                        <p:tgtEl>
                                          <p:spTgt spid="117761">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776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7761">
                                            <p:txEl>
                                              <p:pRg st="2" end="2"/>
                                            </p:txEl>
                                          </p:spTgt>
                                        </p:tgtEl>
                                        <p:attrNameLst>
                                          <p:attrName>style.visibility</p:attrName>
                                        </p:attrNameLst>
                                      </p:cBhvr>
                                      <p:to>
                                        <p:strVal val="visible"/>
                                      </p:to>
                                    </p:set>
                                    <p:anim calcmode="lin" valueType="num">
                                      <p:cBhvr additive="base">
                                        <p:cTn id="31" dur="500" fill="hold"/>
                                        <p:tgtEl>
                                          <p:spTgt spid="117761">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776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7761">
                                            <p:txEl>
                                              <p:pRg st="3" end="3"/>
                                            </p:txEl>
                                          </p:spTgt>
                                        </p:tgtEl>
                                        <p:attrNameLst>
                                          <p:attrName>style.visibility</p:attrName>
                                        </p:attrNameLst>
                                      </p:cBhvr>
                                      <p:to>
                                        <p:strVal val="visible"/>
                                      </p:to>
                                    </p:set>
                                    <p:anim calcmode="lin" valueType="num">
                                      <p:cBhvr additive="base">
                                        <p:cTn id="37" dur="500" fill="hold"/>
                                        <p:tgtEl>
                                          <p:spTgt spid="117761">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776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17761"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1"/>
          <p:cNvSpPr>
            <a:spLocks noChangeArrowheads="1"/>
          </p:cNvSpPr>
          <p:nvPr/>
        </p:nvSpPr>
        <p:spPr bwMode="auto">
          <a:xfrm>
            <a:off x="1371600" y="0"/>
            <a:ext cx="50292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FF0000"/>
                </a:solidFill>
                <a:effectLst/>
                <a:latin typeface="Calibri" pitchFamily="34" charset="0"/>
                <a:ea typeface="Calibri" pitchFamily="34" charset="0"/>
                <a:cs typeface="B Traffic" pitchFamily="2" charset="-78"/>
              </a:rPr>
              <a:t>خصوصيات سيستم ها : </a:t>
            </a:r>
            <a:endParaRPr kumimoji="0" lang="en-US" sz="4000" b="0" i="0" u="none" strike="noStrike" cap="none" normalizeH="0" baseline="0" dirty="0" smtClean="0">
              <a:ln>
                <a:noFill/>
              </a:ln>
              <a:solidFill>
                <a:srgbClr val="FF0000"/>
              </a:solidFill>
              <a:effectLst/>
              <a:latin typeface="Arial" pitchFamily="34" charset="0"/>
              <a:cs typeface="Arial" pitchFamily="34" charset="0"/>
            </a:endParaRPr>
          </a:p>
        </p:txBody>
      </p:sp>
      <p:sp>
        <p:nvSpPr>
          <p:cNvPr id="3" name="Rectangle 2"/>
          <p:cNvSpPr/>
          <p:nvPr/>
        </p:nvSpPr>
        <p:spPr>
          <a:xfrm>
            <a:off x="0" y="1371600"/>
            <a:ext cx="8686800" cy="830997"/>
          </a:xfrm>
          <a:prstGeom prst="rect">
            <a:avLst/>
          </a:prstGeom>
        </p:spPr>
        <p:txBody>
          <a:bodyPr wrap="square">
            <a:spAutoFit/>
          </a:bodyPr>
          <a:lstStyle/>
          <a:p>
            <a:pPr lvl="0" algn="r" rtl="1" eaLnBrk="0" fontAlgn="base" hangingPunct="0">
              <a:spcBef>
                <a:spcPct val="0"/>
              </a:spcBef>
              <a:spcAft>
                <a:spcPct val="0"/>
              </a:spcAft>
            </a:pPr>
            <a:r>
              <a:rPr lang="fa-IR" sz="2400" b="1" dirty="0" smtClean="0">
                <a:latin typeface="Calibri" pitchFamily="34" charset="0"/>
                <a:ea typeface="Calibri" pitchFamily="34" charset="0"/>
                <a:cs typeface="B Traffic" pitchFamily="2" charset="-78"/>
              </a:rPr>
              <a:t>1-هر سيستم حداقل از دو جزء تشكيل مي شود.</a:t>
            </a:r>
          </a:p>
          <a:p>
            <a:pPr lvl="0" algn="r" rtl="1" eaLnBrk="0" fontAlgn="base" hangingPunct="0">
              <a:spcBef>
                <a:spcPct val="0"/>
              </a:spcBef>
              <a:spcAft>
                <a:spcPct val="0"/>
              </a:spcAft>
            </a:pPr>
            <a:r>
              <a:rPr lang="fa-IR" sz="2400" b="1" dirty="0" smtClean="0">
                <a:latin typeface="Calibri" pitchFamily="34" charset="0"/>
                <a:ea typeface="Calibri" pitchFamily="34" charset="0"/>
                <a:cs typeface="B Traffic" pitchFamily="2" charset="-78"/>
              </a:rPr>
              <a:t>                (تعدادی زیر سیستمهای بهم پیوسته  ی مرتبط ) </a:t>
            </a:r>
            <a:endParaRPr lang="en-US" sz="2400" b="1" dirty="0" smtClean="0">
              <a:latin typeface="Arial" pitchFamily="34" charset="0"/>
              <a:cs typeface="Arial" pitchFamily="34" charset="0"/>
            </a:endParaRPr>
          </a:p>
        </p:txBody>
      </p:sp>
      <p:sp>
        <p:nvSpPr>
          <p:cNvPr id="4" name="Rectangle 3"/>
          <p:cNvSpPr/>
          <p:nvPr/>
        </p:nvSpPr>
        <p:spPr>
          <a:xfrm>
            <a:off x="1219200" y="2590800"/>
            <a:ext cx="7696200" cy="400110"/>
          </a:xfrm>
          <a:prstGeom prst="rect">
            <a:avLst/>
          </a:prstGeom>
        </p:spPr>
        <p:txBody>
          <a:bodyPr wrap="square">
            <a:spAutoFit/>
          </a:bodyPr>
          <a:lstStyle/>
          <a:p>
            <a:pPr lvl="0" rtl="1" eaLnBrk="0" fontAlgn="base" hangingPunct="0">
              <a:spcBef>
                <a:spcPct val="0"/>
              </a:spcBef>
              <a:spcAft>
                <a:spcPct val="0"/>
              </a:spcAft>
            </a:pPr>
            <a:r>
              <a:rPr lang="fa-IR" sz="2000" b="1" dirty="0" smtClean="0">
                <a:latin typeface="Calibri" pitchFamily="34" charset="0"/>
                <a:ea typeface="Calibri" pitchFamily="34" charset="0"/>
                <a:cs typeface="B Traffic" pitchFamily="2" charset="-78"/>
              </a:rPr>
              <a:t> 2- هر جزء حداقل با يك جزء ديگر از مجموعه داراي ارتباط مي باشد. </a:t>
            </a:r>
            <a:endParaRPr lang="en-US" sz="2000" b="1" dirty="0" smtClean="0">
              <a:latin typeface="Arial" pitchFamily="34" charset="0"/>
              <a:cs typeface="Arial" pitchFamily="34" charset="0"/>
            </a:endParaRPr>
          </a:p>
        </p:txBody>
      </p:sp>
      <p:sp>
        <p:nvSpPr>
          <p:cNvPr id="5" name="Rectangle 4"/>
          <p:cNvSpPr/>
          <p:nvPr/>
        </p:nvSpPr>
        <p:spPr>
          <a:xfrm>
            <a:off x="990600" y="3657600"/>
            <a:ext cx="7772400" cy="707886"/>
          </a:xfrm>
          <a:prstGeom prst="rect">
            <a:avLst/>
          </a:prstGeom>
        </p:spPr>
        <p:txBody>
          <a:bodyPr wrap="square">
            <a:spAutoFit/>
          </a:bodyPr>
          <a:lstStyle/>
          <a:p>
            <a:pPr lvl="0" algn="r" rtl="1" eaLnBrk="0" fontAlgn="base" hangingPunct="0">
              <a:spcBef>
                <a:spcPct val="0"/>
              </a:spcBef>
              <a:spcAft>
                <a:spcPct val="0"/>
              </a:spcAft>
            </a:pPr>
            <a:r>
              <a:rPr lang="fa-IR" sz="2000" b="1" dirty="0" smtClean="0">
                <a:latin typeface="Calibri" pitchFamily="34" charset="0"/>
                <a:ea typeface="Calibri" pitchFamily="34" charset="0"/>
                <a:cs typeface="B Traffic" pitchFamily="2" charset="-78"/>
              </a:rPr>
              <a:t>3- هر گونه تغييري در هر يك از اجزاء منجر به تغييراتي در كل مجموعه خواهد شد. ( در جهت تعادل راه می پوید ) </a:t>
            </a:r>
          </a:p>
        </p:txBody>
      </p:sp>
      <p:sp>
        <p:nvSpPr>
          <p:cNvPr id="6" name="Rectangle 5"/>
          <p:cNvSpPr/>
          <p:nvPr/>
        </p:nvSpPr>
        <p:spPr>
          <a:xfrm>
            <a:off x="1752600" y="4953000"/>
            <a:ext cx="7239000" cy="400110"/>
          </a:xfrm>
          <a:prstGeom prst="rect">
            <a:avLst/>
          </a:prstGeom>
        </p:spPr>
        <p:txBody>
          <a:bodyPr wrap="square">
            <a:spAutoFit/>
          </a:bodyPr>
          <a:lstStyle/>
          <a:p>
            <a:pPr lvl="0" eaLnBrk="0" fontAlgn="base" hangingPunct="0">
              <a:spcBef>
                <a:spcPct val="0"/>
              </a:spcBef>
              <a:spcAft>
                <a:spcPct val="0"/>
              </a:spcAft>
            </a:pPr>
            <a:r>
              <a:rPr lang="fa-IR" sz="2000" b="1" dirty="0" smtClean="0">
                <a:latin typeface="Calibri" pitchFamily="34" charset="0"/>
                <a:ea typeface="Calibri" pitchFamily="34" charset="0"/>
                <a:cs typeface="B Traffic" pitchFamily="2" charset="-78"/>
              </a:rPr>
              <a:t>4- مجموعه داراي خصوصياتي متفاوت از خصوصيات جمع اجزاء است. </a:t>
            </a:r>
            <a:endParaRPr lang="fa-IR" sz="2000" b="1" dirty="0" smtClean="0">
              <a:latin typeface="Arial" pitchFamily="34" charset="0"/>
              <a:cs typeface="Arial" pitchFamily="34" charset="0"/>
            </a:endParaRPr>
          </a:p>
        </p:txBody>
      </p:sp>
      <p:sp>
        <p:nvSpPr>
          <p:cNvPr id="7" name="Rectangle 3"/>
          <p:cNvSpPr>
            <a:spLocks noChangeArrowheads="1"/>
          </p:cNvSpPr>
          <p:nvPr/>
        </p:nvSpPr>
        <p:spPr bwMode="auto">
          <a:xfrm rot="16200000">
            <a:off x="-1799056" y="3170657"/>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8" name="Left Arrow 7"/>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133600" y="0"/>
            <a:ext cx="3684588" cy="609600"/>
          </a:xfrm>
        </p:spPr>
        <p:txBody>
          <a:bodyPr>
            <a:noAutofit/>
          </a:bodyPr>
          <a:lstStyle/>
          <a:p>
            <a:pPr algn="r" eaLnBrk="1" hangingPunct="1">
              <a:defRPr/>
            </a:pPr>
            <a:r>
              <a:rPr lang="ar-SA" altLang="en-US" sz="3600" dirty="0" smtClean="0">
                <a:solidFill>
                  <a:srgbClr val="FF0000"/>
                </a:solidFill>
                <a:effectLst>
                  <a:outerShdw blurRad="38100" dist="38100" dir="2700000" algn="tl">
                    <a:srgbClr val="C0C0C0"/>
                  </a:outerShdw>
                </a:effectLst>
                <a:latin typeface="B Compset" pitchFamily="2" charset="-78"/>
                <a:cs typeface="B Homa" pitchFamily="2" charset="-78"/>
              </a:rPr>
              <a:t>سیستم</a:t>
            </a:r>
            <a:endParaRPr lang="en-US" altLang="en-US" sz="3600" dirty="0" smtClean="0">
              <a:solidFill>
                <a:srgbClr val="FF0000"/>
              </a:solidFill>
              <a:effectLst>
                <a:outerShdw blurRad="38100" dist="38100" dir="2700000" algn="tl">
                  <a:srgbClr val="C0C0C0"/>
                </a:outerShdw>
              </a:effectLst>
              <a:latin typeface="B Compset" pitchFamily="2" charset="-78"/>
              <a:cs typeface="B Homa" pitchFamily="2" charset="-78"/>
            </a:endParaRPr>
          </a:p>
        </p:txBody>
      </p:sp>
      <p:sp>
        <p:nvSpPr>
          <p:cNvPr id="14" name="Rectangle 13"/>
          <p:cNvSpPr/>
          <p:nvPr/>
        </p:nvSpPr>
        <p:spPr>
          <a:xfrm>
            <a:off x="2971800" y="533400"/>
            <a:ext cx="5681480" cy="461665"/>
          </a:xfrm>
          <a:prstGeom prst="rect">
            <a:avLst/>
          </a:prstGeom>
        </p:spPr>
        <p:txBody>
          <a:bodyPr wrap="square">
            <a:spAutoFit/>
          </a:bodyPr>
          <a:lstStyle/>
          <a:p>
            <a:pPr marL="342900" indent="-342900" algn="r" rtl="1">
              <a:spcBef>
                <a:spcPct val="20000"/>
              </a:spcBef>
              <a:buFont typeface="Wingdings" pitchFamily="2" charset="2"/>
              <a:buChar char="v"/>
            </a:pPr>
            <a:r>
              <a:rPr lang="fa-IR" altLang="en-US" sz="2400" b="1" dirty="0" smtClean="0">
                <a:latin typeface="B Compset" pitchFamily="2" charset="-78"/>
                <a:cs typeface="B Traffic" pitchFamily="2" charset="-78"/>
              </a:rPr>
              <a:t>انواع  سیستم: </a:t>
            </a:r>
            <a:r>
              <a:rPr lang="ar-SA" altLang="en-US" sz="2400" b="1" dirty="0" smtClean="0">
                <a:latin typeface="B Compset" pitchFamily="2" charset="-78"/>
                <a:cs typeface="B Traffic" pitchFamily="2" charset="-78"/>
              </a:rPr>
              <a:t>سیستم باز ـ بسته</a:t>
            </a:r>
            <a:endParaRPr lang="en-US" altLang="en-US" sz="2400" b="1" dirty="0">
              <a:latin typeface="B Compset" pitchFamily="2" charset="-78"/>
              <a:cs typeface="B Traffic" pitchFamily="2" charset="-78"/>
            </a:endParaRPr>
          </a:p>
        </p:txBody>
      </p:sp>
      <p:sp>
        <p:nvSpPr>
          <p:cNvPr id="15" name="Rectangle 14"/>
          <p:cNvSpPr/>
          <p:nvPr/>
        </p:nvSpPr>
        <p:spPr>
          <a:xfrm>
            <a:off x="990600" y="1219200"/>
            <a:ext cx="8153400" cy="1255728"/>
          </a:xfrm>
          <a:prstGeom prst="rect">
            <a:avLst/>
          </a:prstGeom>
        </p:spPr>
        <p:txBody>
          <a:bodyPr wrap="square">
            <a:spAutoFit/>
          </a:bodyPr>
          <a:lstStyle/>
          <a:p>
            <a:pPr marL="342900" indent="-342900" algn="r" rtl="1">
              <a:spcBef>
                <a:spcPct val="20000"/>
              </a:spcBef>
              <a:buFont typeface="Wingdings" pitchFamily="2" charset="2"/>
              <a:buChar char="v"/>
            </a:pPr>
            <a:r>
              <a:rPr lang="fa-IR" altLang="en-US" b="1" dirty="0" smtClean="0">
                <a:solidFill>
                  <a:srgbClr val="FFFF00"/>
                </a:solidFill>
                <a:latin typeface="B Compset" pitchFamily="2" charset="-78"/>
                <a:cs typeface="B Traffic" pitchFamily="2" charset="-78"/>
              </a:rPr>
              <a:t>آ - </a:t>
            </a:r>
            <a:r>
              <a:rPr lang="ar-SA" altLang="en-US" b="1" dirty="0" smtClean="0">
                <a:latin typeface="B Compset" pitchFamily="2" charset="-78"/>
                <a:cs typeface="B Traffic" pitchFamily="2" charset="-78"/>
              </a:rPr>
              <a:t>سیستم باز</a:t>
            </a:r>
            <a:r>
              <a:rPr lang="fa-IR" altLang="en-US" b="1" dirty="0" smtClean="0">
                <a:latin typeface="B Compset" pitchFamily="2" charset="-78"/>
                <a:cs typeface="B Traffic" pitchFamily="2" charset="-78"/>
              </a:rPr>
              <a:t>: سیستمی است که دائما در حال ارتباط و تعامل با محیط بیرون می باشد. </a:t>
            </a:r>
          </a:p>
          <a:p>
            <a:pPr marL="342900" indent="-342900" algn="r" rtl="1">
              <a:spcBef>
                <a:spcPct val="20000"/>
              </a:spcBef>
            </a:pPr>
            <a:r>
              <a:rPr lang="fa-IR" altLang="en-US" b="1" dirty="0" smtClean="0">
                <a:latin typeface="B Compset" pitchFamily="2" charset="-78"/>
                <a:cs typeface="B Traffic" pitchFamily="2" charset="-78"/>
              </a:rPr>
              <a:t>در سیستم باز بر روی داده ها ( درونداد ) که از بیرون محیط دریافت می شود یک سری فرایند و فعل و انفعالات صورت می پذیرد تا به ستاده ( برونداد ) سازمان ، بصورت محصول یا ارائه خدمات تبدیل شود . </a:t>
            </a:r>
            <a:r>
              <a:rPr lang="en-US" altLang="en-US" b="1" dirty="0" smtClean="0">
                <a:solidFill>
                  <a:srgbClr val="FFFF00"/>
                </a:solidFill>
                <a:latin typeface="B Compset" pitchFamily="2" charset="-78"/>
                <a:cs typeface="B Traffic" pitchFamily="2" charset="-78"/>
              </a:rPr>
              <a:t>  </a:t>
            </a:r>
            <a:endParaRPr lang="en-US" altLang="en-US" b="1" dirty="0">
              <a:solidFill>
                <a:srgbClr val="FFFF00"/>
              </a:solidFill>
              <a:latin typeface="B Compset" pitchFamily="2" charset="-78"/>
              <a:cs typeface="B Traffic" pitchFamily="2" charset="-78"/>
            </a:endParaRPr>
          </a:p>
        </p:txBody>
      </p:sp>
      <p:sp>
        <p:nvSpPr>
          <p:cNvPr id="6" name="Rectangle 5"/>
          <p:cNvSpPr/>
          <p:nvPr/>
        </p:nvSpPr>
        <p:spPr>
          <a:xfrm>
            <a:off x="685800" y="2819400"/>
            <a:ext cx="8229600" cy="1255728"/>
          </a:xfrm>
          <a:prstGeom prst="rect">
            <a:avLst/>
          </a:prstGeom>
        </p:spPr>
        <p:txBody>
          <a:bodyPr wrap="square">
            <a:spAutoFit/>
          </a:bodyPr>
          <a:lstStyle/>
          <a:p>
            <a:pPr marL="342900" indent="-342900" algn="r" rtl="1">
              <a:spcBef>
                <a:spcPct val="20000"/>
              </a:spcBef>
              <a:buFont typeface="Wingdings" pitchFamily="2" charset="2"/>
              <a:buChar char="v"/>
            </a:pPr>
            <a:r>
              <a:rPr lang="fa-IR" altLang="en-US" b="1" dirty="0" smtClean="0">
                <a:latin typeface="B Compset" pitchFamily="2" charset="-78"/>
                <a:cs typeface="B Traffic" pitchFamily="2" charset="-78"/>
              </a:rPr>
              <a:t> سیستم بسته : سیستمی است که بدون ارتباط با محیط بیرونی قادر است به کار خود ادامه دهد . و نتایج کار آن قابل پیش بینی است . </a:t>
            </a:r>
          </a:p>
          <a:p>
            <a:pPr marL="342900" indent="-342900" algn="r" rtl="1">
              <a:spcBef>
                <a:spcPct val="20000"/>
              </a:spcBef>
            </a:pPr>
            <a:r>
              <a:rPr lang="fa-IR" altLang="en-US" b="1" dirty="0" smtClean="0">
                <a:latin typeface="B Compset" pitchFamily="2" charset="-78"/>
                <a:cs typeface="B Traffic" pitchFamily="2" charset="-78"/>
              </a:rPr>
              <a:t>( سیکل درونداد موتور اتومبیل : چرخش سویچ و فشار پدال و ایجاد فرایند تولید نیرو و روشن شدن موتور « ستاده » و بازخورد ، اطلاع راننده ) </a:t>
            </a:r>
          </a:p>
        </p:txBody>
      </p:sp>
      <p:sp>
        <p:nvSpPr>
          <p:cNvPr id="7" name="Rectangle 6"/>
          <p:cNvSpPr/>
          <p:nvPr/>
        </p:nvSpPr>
        <p:spPr>
          <a:xfrm>
            <a:off x="762000" y="4114800"/>
            <a:ext cx="8153400" cy="2123658"/>
          </a:xfrm>
          <a:prstGeom prst="rect">
            <a:avLst/>
          </a:prstGeom>
        </p:spPr>
        <p:txBody>
          <a:bodyPr wrap="square">
            <a:spAutoFit/>
          </a:bodyPr>
          <a:lstStyle/>
          <a:p>
            <a:pPr marL="342900" indent="-342900" algn="r" rtl="1">
              <a:spcBef>
                <a:spcPct val="20000"/>
              </a:spcBef>
            </a:pPr>
            <a:r>
              <a:rPr lang="fa-IR" altLang="en-US" sz="2000" b="1" dirty="0" smtClean="0">
                <a:solidFill>
                  <a:srgbClr val="0070C0"/>
                </a:solidFill>
                <a:latin typeface="B Compset" pitchFamily="2" charset="-78"/>
                <a:cs typeface="B Traffic" pitchFamily="2" charset="-78"/>
              </a:rPr>
              <a:t>آنتروپی : </a:t>
            </a:r>
            <a:r>
              <a:rPr lang="fa-IR" altLang="en-US" sz="2000" b="1" dirty="0" smtClean="0">
                <a:solidFill>
                  <a:srgbClr val="00B050"/>
                </a:solidFill>
                <a:latin typeface="B Compset" pitchFamily="2" charset="-78"/>
                <a:cs typeface="B Traffic" pitchFamily="2" charset="-78"/>
              </a:rPr>
              <a:t>تمام سیستمها در حال از بین رفتن و پیری و گرایش به اضمحلال دارند . </a:t>
            </a:r>
          </a:p>
          <a:p>
            <a:pPr marL="342900" indent="-342900" algn="r" rtl="1">
              <a:spcBef>
                <a:spcPct val="20000"/>
              </a:spcBef>
            </a:pPr>
            <a:r>
              <a:rPr lang="fa-IR" altLang="en-US" sz="2000" b="1" dirty="0" smtClean="0">
                <a:solidFill>
                  <a:srgbClr val="00B050"/>
                </a:solidFill>
                <a:latin typeface="B Compset" pitchFamily="2" charset="-78"/>
                <a:cs typeface="B Traffic" pitchFamily="2" charset="-78"/>
              </a:rPr>
              <a:t>سیستمها (سازمانها)  برای بقای خود باید </a:t>
            </a:r>
            <a:r>
              <a:rPr lang="fa-IR" altLang="en-US" sz="2000" b="1" dirty="0" smtClean="0">
                <a:solidFill>
                  <a:srgbClr val="0070C0"/>
                </a:solidFill>
                <a:latin typeface="B Compset" pitchFamily="2" charset="-78"/>
                <a:cs typeface="B Traffic" pitchFamily="2" charset="-78"/>
              </a:rPr>
              <a:t>آنتروپی منفی </a:t>
            </a:r>
            <a:r>
              <a:rPr lang="fa-IR" altLang="en-US" sz="2000" b="1" dirty="0" smtClean="0">
                <a:solidFill>
                  <a:srgbClr val="00B050"/>
                </a:solidFill>
                <a:latin typeface="B Compset" pitchFamily="2" charset="-78"/>
                <a:cs typeface="B Traffic" pitchFamily="2" charset="-78"/>
              </a:rPr>
              <a:t>را بوجود آورد.</a:t>
            </a:r>
          </a:p>
          <a:p>
            <a:pPr marL="342900" indent="-342900" algn="r" rtl="1">
              <a:spcBef>
                <a:spcPct val="20000"/>
              </a:spcBef>
            </a:pPr>
            <a:r>
              <a:rPr lang="fa-IR" altLang="en-US" sz="2000" b="1" dirty="0" smtClean="0">
                <a:solidFill>
                  <a:srgbClr val="0070C0"/>
                </a:solidFill>
                <a:latin typeface="B Compset" pitchFamily="2" charset="-78"/>
                <a:cs typeface="B Traffic" pitchFamily="2" charset="-78"/>
              </a:rPr>
              <a:t> ( بوجود آوردن وضعیتی که از بین رفتن شکل ظاهری و کیفیات سیستم  را مانع شود .مانند : ذخیره آب برای روزهای سخت . یا اسیران جنگی بعلت کمبود جیره غذایی ، تحرک خود را به حد اقل میرسانند . )  </a:t>
            </a:r>
          </a:p>
          <a:p>
            <a:pPr marL="342900" indent="-342900" algn="r" rtl="1">
              <a:spcBef>
                <a:spcPct val="20000"/>
              </a:spcBef>
            </a:pPr>
            <a:r>
              <a:rPr lang="fa-IR" altLang="en-US" sz="2000" b="1" dirty="0" smtClean="0">
                <a:solidFill>
                  <a:srgbClr val="0070C0"/>
                </a:solidFill>
                <a:latin typeface="B Compset" pitchFamily="2" charset="-78"/>
                <a:cs typeface="B Traffic" pitchFamily="2" charset="-78"/>
              </a:rPr>
              <a:t> </a:t>
            </a:r>
            <a:endParaRPr lang="fa-IR" sz="2000" dirty="0">
              <a:solidFill>
                <a:srgbClr val="0070C0"/>
              </a:solidFill>
            </a:endParaRPr>
          </a:p>
        </p:txBody>
      </p:sp>
      <p:sp>
        <p:nvSpPr>
          <p:cNvPr id="8" name="Rectangle 3"/>
          <p:cNvSpPr>
            <a:spLocks noChangeArrowheads="1"/>
          </p:cNvSpPr>
          <p:nvPr/>
        </p:nvSpPr>
        <p:spPr bwMode="auto">
          <a:xfrm rot="16200000">
            <a:off x="-1799056" y="2865857"/>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9" name="Left Arrow 8"/>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xEl>
                                              <p:pRg st="0" end="0"/>
                                            </p:txEl>
                                          </p:spTgt>
                                        </p:tgtEl>
                                        <p:attrNameLst>
                                          <p:attrName>style.visibility</p:attrName>
                                        </p:attrNameLst>
                                      </p:cBhvr>
                                      <p:to>
                                        <p:strVal val="visible"/>
                                      </p:to>
                                    </p:set>
                                    <p:anim calcmode="lin" valueType="num">
                                      <p:cBhvr additive="base">
                                        <p:cTn id="13"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xEl>
                                              <p:pRg st="1" end="1"/>
                                            </p:txEl>
                                          </p:spTgt>
                                        </p:tgtEl>
                                        <p:attrNameLst>
                                          <p:attrName>style.visibility</p:attrName>
                                        </p:attrNameLst>
                                      </p:cBhvr>
                                      <p:to>
                                        <p:strVal val="visible"/>
                                      </p:to>
                                    </p:set>
                                    <p:anim calcmode="lin" valueType="num">
                                      <p:cBhvr additive="base">
                                        <p:cTn id="19" dur="500" fill="hold"/>
                                        <p:tgtEl>
                                          <p:spTgt spid="1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anim calcmode="lin" valueType="num">
                                      <p:cBhvr additive="base">
                                        <p:cTn id="3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anim calcmode="lin" valueType="num">
                                      <p:cBhvr additive="base">
                                        <p:cTn id="3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xEl>
                                              <p:pRg st="1" end="1"/>
                                            </p:txEl>
                                          </p:spTgt>
                                        </p:tgtEl>
                                        <p:attrNameLst>
                                          <p:attrName>style.visibility</p:attrName>
                                        </p:attrNameLst>
                                      </p:cBhvr>
                                      <p:to>
                                        <p:strVal val="visible"/>
                                      </p:to>
                                    </p:set>
                                    <p:anim calcmode="lin" valueType="num">
                                      <p:cBhvr additive="base">
                                        <p:cTn id="4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
                                            <p:txEl>
                                              <p:pRg st="2" end="2"/>
                                            </p:txEl>
                                          </p:spTgt>
                                        </p:tgtEl>
                                        <p:attrNameLst>
                                          <p:attrName>style.visibility</p:attrName>
                                        </p:attrNameLst>
                                      </p:cBhvr>
                                      <p:to>
                                        <p:strVal val="visible"/>
                                      </p:to>
                                    </p:set>
                                    <p:anim calcmode="lin" valueType="num">
                                      <p:cBhvr additive="base">
                                        <p:cTn id="4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7">
                                            <p:txEl>
                                              <p:pRg st="3" end="3"/>
                                            </p:txEl>
                                          </p:spTgt>
                                        </p:tgtEl>
                                        <p:attrNameLst>
                                          <p:attrName>style.visibility</p:attrName>
                                        </p:attrNameLst>
                                      </p:cBhvr>
                                      <p:to>
                                        <p:strVal val="visible"/>
                                      </p:to>
                                    </p:set>
                                    <p:anim calcmode="lin" valueType="num">
                                      <p:cBhvr additive="base">
                                        <p:cTn id="5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15" grpId="0" build="p"/>
      <p:bldP spid="6" grpId="0" build="p"/>
      <p:bldP spid="7"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133600" y="0"/>
            <a:ext cx="3684588" cy="609600"/>
          </a:xfrm>
        </p:spPr>
        <p:txBody>
          <a:bodyPr>
            <a:noAutofit/>
          </a:bodyPr>
          <a:lstStyle/>
          <a:p>
            <a:pPr algn="r" eaLnBrk="1" hangingPunct="1">
              <a:defRPr/>
            </a:pPr>
            <a:r>
              <a:rPr lang="ar-SA" altLang="en-US" sz="3600" dirty="0" smtClean="0">
                <a:solidFill>
                  <a:srgbClr val="FF0000"/>
                </a:solidFill>
                <a:effectLst>
                  <a:outerShdw blurRad="38100" dist="38100" dir="2700000" algn="tl">
                    <a:srgbClr val="C0C0C0"/>
                  </a:outerShdw>
                </a:effectLst>
                <a:latin typeface="B Compset" pitchFamily="2" charset="-78"/>
                <a:cs typeface="B Homa" pitchFamily="2" charset="-78"/>
              </a:rPr>
              <a:t>تعریف سیستم</a:t>
            </a:r>
            <a:endParaRPr lang="en-US" altLang="en-US" sz="3600" dirty="0" smtClean="0">
              <a:solidFill>
                <a:srgbClr val="FF0000"/>
              </a:solidFill>
              <a:effectLst>
                <a:outerShdw blurRad="38100" dist="38100" dir="2700000" algn="tl">
                  <a:srgbClr val="C0C0C0"/>
                </a:outerShdw>
              </a:effectLst>
              <a:latin typeface="B Compset" pitchFamily="2" charset="-78"/>
              <a:cs typeface="B Homa" pitchFamily="2" charset="-78"/>
            </a:endParaRPr>
          </a:p>
        </p:txBody>
      </p:sp>
      <p:sp>
        <p:nvSpPr>
          <p:cNvPr id="25604" name="Text Box 4"/>
          <p:cNvSpPr txBox="1">
            <a:spLocks noChangeArrowheads="1"/>
          </p:cNvSpPr>
          <p:nvPr/>
        </p:nvSpPr>
        <p:spPr bwMode="auto">
          <a:xfrm>
            <a:off x="1066800" y="1447800"/>
            <a:ext cx="4876800" cy="784830"/>
          </a:xfrm>
          <a:prstGeom prst="rect">
            <a:avLst/>
          </a:prstGeom>
          <a:noFill/>
          <a:ln w="12700" cap="sq">
            <a:noFill/>
            <a:miter lim="800000"/>
            <a:headEnd type="none" w="sm" len="sm"/>
            <a:tailEnd type="none" w="sm" len="sm"/>
          </a:ln>
        </p:spPr>
        <p:txBody>
          <a:bodyPr wrap="square">
            <a:spAutoFit/>
          </a:bodyPr>
          <a:lstStyle/>
          <a:p>
            <a:pPr eaLnBrk="0" hangingPunct="0">
              <a:spcBef>
                <a:spcPct val="50000"/>
              </a:spcBef>
            </a:pPr>
            <a:r>
              <a:rPr lang="ar-SA" altLang="en-US" b="1" dirty="0">
                <a:latin typeface="Arial Unicode MS" pitchFamily="34" charset="-128"/>
                <a:ea typeface="Arial Unicode MS" pitchFamily="34" charset="-128"/>
              </a:rPr>
              <a:t>محیط داخلی : كاركنان - شیوه مدیریت - نوع روابط</a:t>
            </a:r>
            <a:endParaRPr lang="en-US" altLang="en-US" b="1" dirty="0">
              <a:latin typeface="Arial Unicode MS" pitchFamily="34" charset="-128"/>
              <a:ea typeface="Arial Unicode MS" pitchFamily="34" charset="-128"/>
            </a:endParaRPr>
          </a:p>
          <a:p>
            <a:pPr eaLnBrk="0" hangingPunct="0">
              <a:spcBef>
                <a:spcPct val="50000"/>
              </a:spcBef>
            </a:pPr>
            <a:r>
              <a:rPr lang="en-US" altLang="en-US" b="1" dirty="0" smtClean="0">
                <a:latin typeface="Arial Unicode MS" pitchFamily="34" charset="-128"/>
                <a:ea typeface="Arial Unicode MS" pitchFamily="34" charset="-128"/>
              </a:rPr>
              <a:t>       </a:t>
            </a:r>
            <a:r>
              <a:rPr lang="ar-SA" altLang="en-US" b="1" dirty="0" smtClean="0">
                <a:latin typeface="Arial Unicode MS" pitchFamily="34" charset="-128"/>
                <a:ea typeface="Arial Unicode MS" pitchFamily="34" charset="-128"/>
              </a:rPr>
              <a:t>محیط </a:t>
            </a:r>
            <a:r>
              <a:rPr lang="ar-SA" altLang="en-US" b="1" dirty="0">
                <a:latin typeface="Arial Unicode MS" pitchFamily="34" charset="-128"/>
                <a:ea typeface="Arial Unicode MS" pitchFamily="34" charset="-128"/>
              </a:rPr>
              <a:t>خارجی :هر عامل خارج از محدوده </a:t>
            </a:r>
            <a:r>
              <a:rPr lang="ar-SA" altLang="en-US" b="1" dirty="0" smtClean="0">
                <a:latin typeface="Arial Unicode MS" pitchFamily="34" charset="-128"/>
                <a:ea typeface="Arial Unicode MS" pitchFamily="34" charset="-128"/>
              </a:rPr>
              <a:t>سازمان</a:t>
            </a:r>
            <a:r>
              <a:rPr lang="en-US" altLang="en-US" b="1" dirty="0" smtClean="0">
                <a:latin typeface="Arial Unicode MS" pitchFamily="34" charset="-128"/>
                <a:ea typeface="Arial Unicode MS" pitchFamily="34" charset="-128"/>
              </a:rPr>
              <a:t>    </a:t>
            </a:r>
            <a:endParaRPr lang="en-US" altLang="en-US" b="1" dirty="0">
              <a:latin typeface="Arial Unicode MS" pitchFamily="34" charset="-128"/>
              <a:ea typeface="Arial Unicode MS" pitchFamily="34" charset="-128"/>
            </a:endParaRPr>
          </a:p>
        </p:txBody>
      </p:sp>
      <p:sp>
        <p:nvSpPr>
          <p:cNvPr id="25605" name="AutoShape 5"/>
          <p:cNvSpPr>
            <a:spLocks/>
          </p:cNvSpPr>
          <p:nvPr/>
        </p:nvSpPr>
        <p:spPr bwMode="auto">
          <a:xfrm>
            <a:off x="5410200" y="1524000"/>
            <a:ext cx="228600" cy="609600"/>
          </a:xfrm>
          <a:prstGeom prst="rightBrace">
            <a:avLst>
              <a:gd name="adj1" fmla="val 22222"/>
              <a:gd name="adj2" fmla="val 50000"/>
            </a:avLst>
          </a:prstGeom>
          <a:noFill/>
          <a:ln w="57150" cap="sq">
            <a:solidFill>
              <a:schemeClr val="bg2"/>
            </a:solidFill>
            <a:round/>
            <a:headEnd type="none" w="sm" len="sm"/>
            <a:tailEnd type="none" w="sm" len="sm"/>
          </a:ln>
        </p:spPr>
        <p:txBody>
          <a:bodyPr wrap="none" anchor="ctr"/>
          <a:lstStyle/>
          <a:p>
            <a:endParaRPr lang="fa-IR"/>
          </a:p>
        </p:txBody>
      </p:sp>
      <p:sp>
        <p:nvSpPr>
          <p:cNvPr id="25606" name="Text Box 6"/>
          <p:cNvSpPr txBox="1">
            <a:spLocks noChangeArrowheads="1"/>
          </p:cNvSpPr>
          <p:nvPr/>
        </p:nvSpPr>
        <p:spPr bwMode="auto">
          <a:xfrm>
            <a:off x="3429000" y="2438400"/>
            <a:ext cx="1600200" cy="779463"/>
          </a:xfrm>
          <a:prstGeom prst="rect">
            <a:avLst/>
          </a:prstGeom>
          <a:noFill/>
          <a:ln w="12700" cap="sq">
            <a:noFill/>
            <a:miter lim="800000"/>
            <a:headEnd type="none" w="sm" len="sm"/>
            <a:tailEnd type="none" w="sm" len="sm"/>
          </a:ln>
        </p:spPr>
        <p:txBody>
          <a:bodyPr wrap="square">
            <a:spAutoFit/>
          </a:bodyPr>
          <a:lstStyle/>
          <a:p>
            <a:pPr eaLnBrk="0" hangingPunct="0">
              <a:spcBef>
                <a:spcPct val="50000"/>
              </a:spcBef>
            </a:pPr>
            <a:r>
              <a:rPr lang="ar-SA" altLang="en-US" b="1" dirty="0">
                <a:solidFill>
                  <a:srgbClr val="FFC000"/>
                </a:solidFill>
                <a:latin typeface="Arial Unicode MS" pitchFamily="34" charset="-128"/>
                <a:ea typeface="Arial Unicode MS" pitchFamily="34" charset="-128"/>
              </a:rPr>
              <a:t>سیستم اصلی</a:t>
            </a:r>
            <a:endParaRPr lang="en-US" altLang="en-US" b="1" dirty="0">
              <a:solidFill>
                <a:srgbClr val="FFC000"/>
              </a:solidFill>
              <a:latin typeface="Arial Unicode MS" pitchFamily="34" charset="-128"/>
              <a:ea typeface="Arial Unicode MS" pitchFamily="34" charset="-128"/>
            </a:endParaRPr>
          </a:p>
          <a:p>
            <a:pPr eaLnBrk="0" hangingPunct="0">
              <a:spcBef>
                <a:spcPct val="50000"/>
              </a:spcBef>
            </a:pPr>
            <a:r>
              <a:rPr lang="ar-SA" altLang="en-US" b="1" dirty="0">
                <a:solidFill>
                  <a:srgbClr val="FFC000"/>
                </a:solidFill>
                <a:latin typeface="Arial Unicode MS" pitchFamily="34" charset="-128"/>
                <a:ea typeface="Arial Unicode MS" pitchFamily="34" charset="-128"/>
              </a:rPr>
              <a:t>سیستم فرعی</a:t>
            </a:r>
            <a:r>
              <a:rPr lang="en-US" altLang="en-US" b="1" dirty="0">
                <a:solidFill>
                  <a:srgbClr val="FFC000"/>
                </a:solidFill>
                <a:latin typeface="Arial Unicode MS" pitchFamily="34" charset="-128"/>
                <a:ea typeface="Arial Unicode MS" pitchFamily="34" charset="-128"/>
              </a:rPr>
              <a:t> </a:t>
            </a:r>
          </a:p>
        </p:txBody>
      </p:sp>
      <p:sp>
        <p:nvSpPr>
          <p:cNvPr id="25607" name="AutoShape 7"/>
          <p:cNvSpPr>
            <a:spLocks/>
          </p:cNvSpPr>
          <p:nvPr/>
        </p:nvSpPr>
        <p:spPr bwMode="auto">
          <a:xfrm>
            <a:off x="5486400" y="2514600"/>
            <a:ext cx="152400" cy="685800"/>
          </a:xfrm>
          <a:prstGeom prst="rightBrace">
            <a:avLst>
              <a:gd name="adj1" fmla="val 22222"/>
              <a:gd name="adj2" fmla="val 50000"/>
            </a:avLst>
          </a:prstGeom>
          <a:noFill/>
          <a:ln w="57150" cap="sq">
            <a:solidFill>
              <a:schemeClr val="bg2"/>
            </a:solidFill>
            <a:round/>
            <a:headEnd type="none" w="sm" len="sm"/>
            <a:tailEnd type="none" w="sm" len="sm"/>
          </a:ln>
        </p:spPr>
        <p:txBody>
          <a:bodyPr wrap="none" anchor="ctr"/>
          <a:lstStyle/>
          <a:p>
            <a:endParaRPr lang="fa-IR"/>
          </a:p>
        </p:txBody>
      </p:sp>
      <p:sp>
        <p:nvSpPr>
          <p:cNvPr id="25608" name="Text Box 8"/>
          <p:cNvSpPr txBox="1">
            <a:spLocks noChangeArrowheads="1"/>
          </p:cNvSpPr>
          <p:nvPr/>
        </p:nvSpPr>
        <p:spPr bwMode="auto">
          <a:xfrm>
            <a:off x="914400" y="3657600"/>
            <a:ext cx="5410200" cy="707886"/>
          </a:xfrm>
          <a:prstGeom prst="rect">
            <a:avLst/>
          </a:prstGeom>
          <a:noFill/>
          <a:ln w="12700" cap="sq">
            <a:noFill/>
            <a:miter lim="800000"/>
            <a:headEnd type="none" w="sm" len="sm"/>
            <a:tailEnd type="none" w="sm" len="sm"/>
          </a:ln>
        </p:spPr>
        <p:txBody>
          <a:bodyPr wrap="square">
            <a:spAutoFit/>
          </a:bodyPr>
          <a:lstStyle/>
          <a:p>
            <a:pPr eaLnBrk="0" hangingPunct="0">
              <a:spcBef>
                <a:spcPct val="50000"/>
              </a:spcBef>
            </a:pPr>
            <a:r>
              <a:rPr lang="ar-SA" altLang="en-US" sz="1600" b="1" dirty="0">
                <a:latin typeface="Arial Unicode MS" pitchFamily="34" charset="-128"/>
                <a:ea typeface="Arial Unicode MS" pitchFamily="34" charset="-128"/>
              </a:rPr>
              <a:t>سیستم قطعی : سیستمی كه نتایج ان را كاملا می توان پیش بینی كرد</a:t>
            </a:r>
            <a:r>
              <a:rPr lang="en-US" altLang="en-US" sz="1600" b="1" dirty="0">
                <a:latin typeface="Arial Unicode MS" pitchFamily="34" charset="-128"/>
                <a:ea typeface="Arial Unicode MS" pitchFamily="34" charset="-128"/>
              </a:rPr>
              <a:t> </a:t>
            </a:r>
          </a:p>
          <a:p>
            <a:pPr eaLnBrk="0" hangingPunct="0">
              <a:spcBef>
                <a:spcPct val="50000"/>
              </a:spcBef>
            </a:pPr>
            <a:r>
              <a:rPr lang="en-US" altLang="en-US" sz="1600" b="1" dirty="0" smtClean="0">
                <a:latin typeface="Arial Unicode MS" pitchFamily="34" charset="-128"/>
                <a:ea typeface="Arial Unicode MS" pitchFamily="34" charset="-128"/>
              </a:rPr>
              <a:t>       </a:t>
            </a:r>
            <a:r>
              <a:rPr lang="ar-SA" altLang="en-US" sz="1600" b="1" dirty="0" smtClean="0">
                <a:latin typeface="Arial Unicode MS" pitchFamily="34" charset="-128"/>
                <a:ea typeface="Arial Unicode MS" pitchFamily="34" charset="-128"/>
              </a:rPr>
              <a:t>سیستم </a:t>
            </a:r>
            <a:r>
              <a:rPr lang="ar-SA" altLang="en-US" sz="1600" b="1" dirty="0">
                <a:latin typeface="Arial Unicode MS" pitchFamily="34" charset="-128"/>
                <a:ea typeface="Arial Unicode MS" pitchFamily="34" charset="-128"/>
              </a:rPr>
              <a:t>ا</a:t>
            </a:r>
            <a:r>
              <a:rPr lang="fa-IR" altLang="en-US" sz="1600" b="1" dirty="0">
                <a:latin typeface="Arial Unicode MS" pitchFamily="34" charset="-128"/>
                <a:ea typeface="Arial Unicode MS" pitchFamily="34" charset="-128"/>
              </a:rPr>
              <a:t>ح</a:t>
            </a:r>
            <a:r>
              <a:rPr lang="ar-SA" altLang="en-US" sz="1600" b="1" dirty="0">
                <a:latin typeface="Arial Unicode MS" pitchFamily="34" charset="-128"/>
                <a:ea typeface="Arial Unicode MS" pitchFamily="34" charset="-128"/>
              </a:rPr>
              <a:t>تما</a:t>
            </a:r>
            <a:r>
              <a:rPr lang="fa-IR" altLang="en-US" sz="1600" b="1" dirty="0">
                <a:latin typeface="Arial Unicode MS" pitchFamily="34" charset="-128"/>
                <a:ea typeface="Arial Unicode MS" pitchFamily="34" charset="-128"/>
              </a:rPr>
              <a:t>ل</a:t>
            </a:r>
            <a:r>
              <a:rPr lang="ar-SA" altLang="en-US" sz="1600" b="1" dirty="0">
                <a:latin typeface="Arial Unicode MS" pitchFamily="34" charset="-128"/>
                <a:ea typeface="Arial Unicode MS" pitchFamily="34" charset="-128"/>
              </a:rPr>
              <a:t>ی : سیستمی كه با كم داشتن اطلاعات مبهم باشد</a:t>
            </a:r>
            <a:r>
              <a:rPr lang="en-US" altLang="en-US" sz="1600" b="1" dirty="0">
                <a:latin typeface="Arial Unicode MS" pitchFamily="34" charset="-128"/>
                <a:ea typeface="Arial Unicode MS" pitchFamily="34" charset="-128"/>
              </a:rPr>
              <a:t> </a:t>
            </a:r>
          </a:p>
        </p:txBody>
      </p:sp>
      <p:sp>
        <p:nvSpPr>
          <p:cNvPr id="25609" name="AutoShape 9"/>
          <p:cNvSpPr>
            <a:spLocks/>
          </p:cNvSpPr>
          <p:nvPr/>
        </p:nvSpPr>
        <p:spPr bwMode="auto">
          <a:xfrm>
            <a:off x="6096000" y="3429000"/>
            <a:ext cx="304800" cy="990600"/>
          </a:xfrm>
          <a:prstGeom prst="rightBrace">
            <a:avLst>
              <a:gd name="adj1" fmla="val 27083"/>
              <a:gd name="adj2" fmla="val 50000"/>
            </a:avLst>
          </a:prstGeom>
          <a:noFill/>
          <a:ln w="57150" cap="sq">
            <a:solidFill>
              <a:schemeClr val="bg2"/>
            </a:solidFill>
            <a:round/>
            <a:headEnd type="none" w="sm" len="sm"/>
            <a:tailEnd type="none" w="sm" len="sm"/>
          </a:ln>
        </p:spPr>
        <p:txBody>
          <a:bodyPr wrap="none" anchor="ctr"/>
          <a:lstStyle/>
          <a:p>
            <a:endParaRPr lang="fa-IR"/>
          </a:p>
        </p:txBody>
      </p:sp>
      <p:sp>
        <p:nvSpPr>
          <p:cNvPr id="25610" name="Text Box 10"/>
          <p:cNvSpPr txBox="1">
            <a:spLocks noChangeArrowheads="1"/>
          </p:cNvSpPr>
          <p:nvPr/>
        </p:nvSpPr>
        <p:spPr bwMode="auto">
          <a:xfrm>
            <a:off x="1219200" y="4876800"/>
            <a:ext cx="4419600" cy="784830"/>
          </a:xfrm>
          <a:prstGeom prst="rect">
            <a:avLst/>
          </a:prstGeom>
          <a:noFill/>
          <a:ln w="12700" cap="sq">
            <a:noFill/>
            <a:miter lim="800000"/>
            <a:headEnd type="none" w="sm" len="sm"/>
            <a:tailEnd type="none" w="sm" len="sm"/>
          </a:ln>
        </p:spPr>
        <p:txBody>
          <a:bodyPr wrap="square">
            <a:spAutoFit/>
          </a:bodyPr>
          <a:lstStyle/>
          <a:p>
            <a:pPr eaLnBrk="0" hangingPunct="0">
              <a:spcBef>
                <a:spcPct val="50000"/>
              </a:spcBef>
            </a:pPr>
            <a:r>
              <a:rPr lang="en-US" altLang="en-US" b="1" dirty="0" smtClean="0">
                <a:latin typeface="Arial Unicode MS" pitchFamily="34" charset="-128"/>
                <a:ea typeface="Arial Unicode MS" pitchFamily="34" charset="-128"/>
              </a:rPr>
              <a:t>                 </a:t>
            </a:r>
            <a:r>
              <a:rPr lang="ar-SA" altLang="en-US" b="1" dirty="0" smtClean="0">
                <a:latin typeface="Arial Unicode MS" pitchFamily="34" charset="-128"/>
                <a:ea typeface="Arial Unicode MS" pitchFamily="34" charset="-128"/>
              </a:rPr>
              <a:t>مستقیم </a:t>
            </a:r>
            <a:r>
              <a:rPr lang="ar-SA" altLang="en-US" b="1" dirty="0">
                <a:latin typeface="Arial Unicode MS" pitchFamily="34" charset="-128"/>
                <a:ea typeface="Arial Unicode MS" pitchFamily="34" charset="-128"/>
              </a:rPr>
              <a:t>طبیعی : مثل روز و شب</a:t>
            </a:r>
            <a:r>
              <a:rPr lang="en-US" altLang="en-US" b="1" dirty="0">
                <a:latin typeface="Arial Unicode MS" pitchFamily="34" charset="-128"/>
                <a:ea typeface="Arial Unicode MS" pitchFamily="34" charset="-128"/>
              </a:rPr>
              <a:t> </a:t>
            </a:r>
          </a:p>
          <a:p>
            <a:pPr eaLnBrk="0" hangingPunct="0">
              <a:spcBef>
                <a:spcPct val="50000"/>
              </a:spcBef>
            </a:pPr>
            <a:r>
              <a:rPr lang="ar-SA" altLang="en-US" b="1" dirty="0">
                <a:latin typeface="Arial Unicode MS" pitchFamily="34" charset="-128"/>
                <a:ea typeface="Arial Unicode MS" pitchFamily="34" charset="-128"/>
              </a:rPr>
              <a:t>سیستم مصنوعی : در قلمرو  علم فیزیك است</a:t>
            </a:r>
            <a:r>
              <a:rPr lang="en-US" altLang="en-US" b="1" dirty="0">
                <a:latin typeface="Arial Unicode MS" pitchFamily="34" charset="-128"/>
                <a:ea typeface="Arial Unicode MS" pitchFamily="34" charset="-128"/>
              </a:rPr>
              <a:t>  </a:t>
            </a:r>
          </a:p>
        </p:txBody>
      </p:sp>
      <p:sp>
        <p:nvSpPr>
          <p:cNvPr id="25611" name="AutoShape 11"/>
          <p:cNvSpPr>
            <a:spLocks/>
          </p:cNvSpPr>
          <p:nvPr/>
        </p:nvSpPr>
        <p:spPr bwMode="auto">
          <a:xfrm>
            <a:off x="5562600" y="4953000"/>
            <a:ext cx="228600" cy="609600"/>
          </a:xfrm>
          <a:prstGeom prst="rightBrace">
            <a:avLst>
              <a:gd name="adj1" fmla="val 22222"/>
              <a:gd name="adj2" fmla="val 50000"/>
            </a:avLst>
          </a:prstGeom>
          <a:noFill/>
          <a:ln w="57150" cap="sq">
            <a:solidFill>
              <a:schemeClr val="bg2"/>
            </a:solidFill>
            <a:round/>
            <a:headEnd type="none" w="sm" len="sm"/>
            <a:tailEnd type="none" w="sm" len="sm"/>
          </a:ln>
        </p:spPr>
        <p:txBody>
          <a:bodyPr wrap="none" anchor="ctr"/>
          <a:lstStyle/>
          <a:p>
            <a:endParaRPr lang="fa-IR"/>
          </a:p>
        </p:txBody>
      </p:sp>
      <p:sp>
        <p:nvSpPr>
          <p:cNvPr id="25612" name="Text Box 12"/>
          <p:cNvSpPr txBox="1">
            <a:spLocks noChangeArrowheads="1"/>
          </p:cNvSpPr>
          <p:nvPr/>
        </p:nvSpPr>
        <p:spPr bwMode="auto">
          <a:xfrm>
            <a:off x="1066800" y="6096000"/>
            <a:ext cx="5664200" cy="366712"/>
          </a:xfrm>
          <a:prstGeom prst="rect">
            <a:avLst/>
          </a:prstGeom>
          <a:noFill/>
          <a:ln w="9525">
            <a:noFill/>
            <a:miter lim="800000"/>
            <a:headEnd/>
            <a:tailEnd/>
          </a:ln>
        </p:spPr>
        <p:txBody>
          <a:bodyPr>
            <a:spAutoFit/>
          </a:bodyPr>
          <a:lstStyle/>
          <a:p>
            <a:pPr>
              <a:spcBef>
                <a:spcPct val="50000"/>
              </a:spcBef>
            </a:pPr>
            <a:r>
              <a:rPr lang="fa-IR" altLang="en-US" b="1" dirty="0">
                <a:solidFill>
                  <a:srgbClr val="FF0000"/>
                </a:solidFill>
                <a:latin typeface="Tahoma" pitchFamily="34" charset="0"/>
                <a:ea typeface="Arial Unicode MS" pitchFamily="34" charset="-128"/>
                <a:cs typeface="B Yekan" pitchFamily="2" charset="-78"/>
              </a:rPr>
              <a:t>الف-کل گرایی                          ب- روابط بین اجزاء</a:t>
            </a:r>
            <a:endParaRPr lang="en-US" b="1" dirty="0">
              <a:solidFill>
                <a:srgbClr val="FF0000"/>
              </a:solidFill>
              <a:latin typeface="Tahoma" pitchFamily="34" charset="0"/>
              <a:ea typeface="Arial Unicode MS" pitchFamily="34" charset="-128"/>
              <a:cs typeface="B Yekan" pitchFamily="2" charset="-78"/>
            </a:endParaRPr>
          </a:p>
        </p:txBody>
      </p:sp>
      <p:sp>
        <p:nvSpPr>
          <p:cNvPr id="14" name="Rectangle 13"/>
          <p:cNvSpPr/>
          <p:nvPr/>
        </p:nvSpPr>
        <p:spPr>
          <a:xfrm>
            <a:off x="7086600" y="609600"/>
            <a:ext cx="1670649" cy="701731"/>
          </a:xfrm>
          <a:prstGeom prst="rect">
            <a:avLst/>
          </a:prstGeom>
        </p:spPr>
        <p:txBody>
          <a:bodyPr wrap="none">
            <a:spAutoFit/>
          </a:bodyPr>
          <a:lstStyle/>
          <a:p>
            <a:pPr marL="342900" indent="-342900" algn="r" rtl="1">
              <a:spcBef>
                <a:spcPct val="20000"/>
              </a:spcBef>
              <a:buFont typeface="Wingdings" pitchFamily="2" charset="2"/>
              <a:buChar char="v"/>
            </a:pPr>
            <a:r>
              <a:rPr lang="fa-IR" altLang="en-US" b="1" dirty="0" smtClean="0">
                <a:latin typeface="B Compset" pitchFamily="2" charset="-78"/>
                <a:cs typeface="B Traffic" pitchFamily="2" charset="-78"/>
              </a:rPr>
              <a:t>انواع  سیستم</a:t>
            </a:r>
          </a:p>
          <a:p>
            <a:pPr marL="342900" indent="-342900" algn="r" rtl="1">
              <a:spcBef>
                <a:spcPct val="20000"/>
              </a:spcBef>
              <a:buFont typeface="Wingdings" pitchFamily="2" charset="2"/>
              <a:buChar char="v"/>
            </a:pPr>
            <a:endParaRPr lang="en-US" altLang="en-US" b="1" dirty="0">
              <a:latin typeface="B Compset" pitchFamily="2" charset="-78"/>
              <a:cs typeface="B Traffic" pitchFamily="2" charset="-78"/>
            </a:endParaRPr>
          </a:p>
        </p:txBody>
      </p:sp>
      <p:sp>
        <p:nvSpPr>
          <p:cNvPr id="15" name="Rectangle 14"/>
          <p:cNvSpPr/>
          <p:nvPr/>
        </p:nvSpPr>
        <p:spPr>
          <a:xfrm>
            <a:off x="5334000" y="1371600"/>
            <a:ext cx="3429000" cy="701731"/>
          </a:xfrm>
          <a:prstGeom prst="rect">
            <a:avLst/>
          </a:prstGeom>
        </p:spPr>
        <p:txBody>
          <a:bodyPr wrap="square">
            <a:spAutoFit/>
          </a:bodyPr>
          <a:lstStyle/>
          <a:p>
            <a:pPr marL="342900" indent="-342900" algn="r" rtl="1">
              <a:spcBef>
                <a:spcPct val="20000"/>
              </a:spcBef>
              <a:buFont typeface="Wingdings" pitchFamily="2" charset="2"/>
              <a:buChar char="v"/>
            </a:pPr>
            <a:r>
              <a:rPr lang="en-US" altLang="en-US" b="1" dirty="0" smtClean="0">
                <a:solidFill>
                  <a:srgbClr val="FFFF00"/>
                </a:solidFill>
                <a:latin typeface="B Compset" pitchFamily="2" charset="-78"/>
              </a:rPr>
              <a:t>: </a:t>
            </a:r>
            <a:r>
              <a:rPr lang="ar-SA" altLang="en-US" b="1" dirty="0" smtClean="0">
                <a:latin typeface="B Compset" pitchFamily="2" charset="-78"/>
              </a:rPr>
              <a:t>سیستم باز</a:t>
            </a:r>
          </a:p>
          <a:p>
            <a:pPr marL="342900" indent="-342900" algn="r" rtl="1">
              <a:spcBef>
                <a:spcPct val="20000"/>
              </a:spcBef>
            </a:pPr>
            <a:r>
              <a:rPr lang="en-US" altLang="en-US" b="1" dirty="0" smtClean="0">
                <a:solidFill>
                  <a:srgbClr val="FFFF00"/>
                </a:solidFill>
                <a:latin typeface="B Compset" pitchFamily="2" charset="-78"/>
              </a:rPr>
              <a:t>  </a:t>
            </a:r>
            <a:r>
              <a:rPr lang="ar-SA" altLang="en-US" b="1" dirty="0" smtClean="0">
                <a:solidFill>
                  <a:srgbClr val="00B050"/>
                </a:solidFill>
                <a:latin typeface="B Compset" pitchFamily="2" charset="-78"/>
              </a:rPr>
              <a:t>الف ـ براساس ارتباط با محیط</a:t>
            </a:r>
            <a:endParaRPr lang="en-US" altLang="en-US" b="1" dirty="0">
              <a:solidFill>
                <a:srgbClr val="00B050"/>
              </a:solidFill>
              <a:latin typeface="B Compset" pitchFamily="2" charset="-78"/>
            </a:endParaRPr>
          </a:p>
        </p:txBody>
      </p:sp>
      <p:sp>
        <p:nvSpPr>
          <p:cNvPr id="16" name="Rectangle 15"/>
          <p:cNvSpPr/>
          <p:nvPr/>
        </p:nvSpPr>
        <p:spPr>
          <a:xfrm>
            <a:off x="5486400" y="2743200"/>
            <a:ext cx="3429144" cy="369332"/>
          </a:xfrm>
          <a:prstGeom prst="rect">
            <a:avLst/>
          </a:prstGeom>
        </p:spPr>
        <p:txBody>
          <a:bodyPr wrap="none">
            <a:spAutoFit/>
          </a:bodyPr>
          <a:lstStyle/>
          <a:p>
            <a:pPr marL="342900" indent="-342900" algn="r" rtl="1">
              <a:spcBef>
                <a:spcPct val="20000"/>
              </a:spcBef>
              <a:buFont typeface="Wingdings" pitchFamily="2" charset="2"/>
              <a:buChar char="q"/>
            </a:pPr>
            <a:r>
              <a:rPr lang="ar-SA" altLang="en-US" b="1" dirty="0" smtClean="0">
                <a:latin typeface="B Compset" pitchFamily="2" charset="-78"/>
                <a:cs typeface="B Traffic" pitchFamily="2" charset="-78"/>
              </a:rPr>
              <a:t>ب ـ براساس محدوده و مرز</a:t>
            </a:r>
            <a:r>
              <a:rPr lang="en-US" altLang="en-US" b="1" dirty="0" smtClean="0">
                <a:latin typeface="B Compset" pitchFamily="2" charset="-78"/>
                <a:cs typeface="B Traffic" pitchFamily="2" charset="-78"/>
              </a:rPr>
              <a:t>       </a:t>
            </a:r>
            <a:endParaRPr lang="fa-IR" altLang="en-US" b="1" dirty="0">
              <a:latin typeface="B Compset" pitchFamily="2" charset="-78"/>
              <a:cs typeface="B Traffic" pitchFamily="2" charset="-78"/>
            </a:endParaRPr>
          </a:p>
        </p:txBody>
      </p:sp>
      <p:sp>
        <p:nvSpPr>
          <p:cNvPr id="17" name="Rectangle 16"/>
          <p:cNvSpPr/>
          <p:nvPr/>
        </p:nvSpPr>
        <p:spPr>
          <a:xfrm>
            <a:off x="6019800" y="3581400"/>
            <a:ext cx="3124200" cy="701731"/>
          </a:xfrm>
          <a:prstGeom prst="rect">
            <a:avLst/>
          </a:prstGeom>
        </p:spPr>
        <p:txBody>
          <a:bodyPr wrap="square">
            <a:spAutoFit/>
          </a:bodyPr>
          <a:lstStyle/>
          <a:p>
            <a:pPr marL="342900" indent="-342900" algn="r" rtl="1">
              <a:spcBef>
                <a:spcPct val="20000"/>
              </a:spcBef>
            </a:pPr>
            <a:r>
              <a:rPr lang="ar-SA" altLang="en-US" b="1" dirty="0" smtClean="0">
                <a:latin typeface="B Compset" pitchFamily="2" charset="-78"/>
                <a:cs typeface="B Traffic" pitchFamily="2" charset="-78"/>
              </a:rPr>
              <a:t>ج : براساس قابلیت پیش بینی</a:t>
            </a:r>
            <a:r>
              <a:rPr lang="en-US" altLang="en-US" b="1" dirty="0" smtClean="0">
                <a:latin typeface="B Compset" pitchFamily="2" charset="-78"/>
                <a:cs typeface="B Traffic" pitchFamily="2" charset="-78"/>
              </a:rPr>
              <a:t> </a:t>
            </a:r>
          </a:p>
          <a:p>
            <a:pPr marL="342900" indent="-342900" algn="r" rtl="1">
              <a:spcBef>
                <a:spcPct val="20000"/>
              </a:spcBef>
            </a:pPr>
            <a:r>
              <a:rPr lang="fa-IR" altLang="en-US" b="1" dirty="0" smtClean="0">
                <a:latin typeface="B Compset" pitchFamily="2" charset="-78"/>
                <a:cs typeface="B Traffic" pitchFamily="2" charset="-78"/>
              </a:rPr>
              <a:t>     </a:t>
            </a:r>
            <a:r>
              <a:rPr lang="ar-SA" altLang="en-US" b="1" dirty="0" smtClean="0">
                <a:latin typeface="B Compset" pitchFamily="2" charset="-78"/>
                <a:cs typeface="B Traffic" pitchFamily="2" charset="-78"/>
              </a:rPr>
              <a:t>استافوردیكر</a:t>
            </a:r>
            <a:endParaRPr lang="fa-IR" altLang="en-US" b="1" dirty="0">
              <a:latin typeface="B Compset" pitchFamily="2" charset="-78"/>
              <a:cs typeface="B Traffic" pitchFamily="2" charset="-78"/>
            </a:endParaRPr>
          </a:p>
        </p:txBody>
      </p:sp>
      <p:sp>
        <p:nvSpPr>
          <p:cNvPr id="18" name="Rectangle 17"/>
          <p:cNvSpPr/>
          <p:nvPr/>
        </p:nvSpPr>
        <p:spPr>
          <a:xfrm>
            <a:off x="5867400" y="5029200"/>
            <a:ext cx="3276600" cy="701731"/>
          </a:xfrm>
          <a:prstGeom prst="rect">
            <a:avLst/>
          </a:prstGeom>
        </p:spPr>
        <p:txBody>
          <a:bodyPr wrap="square">
            <a:spAutoFit/>
          </a:bodyPr>
          <a:lstStyle/>
          <a:p>
            <a:pPr marL="342900" indent="-342900" algn="r" rtl="1">
              <a:spcBef>
                <a:spcPct val="20000"/>
              </a:spcBef>
              <a:buFont typeface="Wingdings" pitchFamily="2" charset="2"/>
              <a:buChar char="q"/>
            </a:pPr>
            <a:r>
              <a:rPr lang="ar-SA" altLang="en-US" b="1" dirty="0" smtClean="0">
                <a:latin typeface="B Compset" pitchFamily="2" charset="-78"/>
                <a:cs typeface="B Traffic" pitchFamily="2" charset="-78"/>
              </a:rPr>
              <a:t>د : سیستم براساس نیاز بر</a:t>
            </a:r>
            <a:r>
              <a:rPr lang="fa-IR" altLang="en-US" b="1" dirty="0" smtClean="0">
                <a:latin typeface="B Compset" pitchFamily="2" charset="-78"/>
                <a:cs typeface="B Traffic" pitchFamily="2" charset="-78"/>
              </a:rPr>
              <a:t>ای </a:t>
            </a:r>
            <a:endParaRPr lang="en-US" altLang="en-US" b="1" dirty="0" smtClean="0">
              <a:latin typeface="B Compset" pitchFamily="2" charset="-78"/>
              <a:cs typeface="B Traffic" pitchFamily="2" charset="-78"/>
            </a:endParaRPr>
          </a:p>
          <a:p>
            <a:pPr marL="342900" indent="-342900" algn="r" rtl="1">
              <a:spcBef>
                <a:spcPct val="20000"/>
              </a:spcBef>
            </a:pPr>
            <a:r>
              <a:rPr lang="ar-SA" altLang="en-US" b="1" dirty="0" smtClean="0">
                <a:latin typeface="B Compset" pitchFamily="2" charset="-78"/>
                <a:cs typeface="B Traffic" pitchFamily="2" charset="-78"/>
              </a:rPr>
              <a:t>برنامه‌ریزی</a:t>
            </a:r>
            <a:r>
              <a:rPr lang="fa-IR" altLang="en-US" b="1" dirty="0" smtClean="0">
                <a:latin typeface="B Compset" pitchFamily="2" charset="-78"/>
                <a:cs typeface="B Traffic" pitchFamily="2" charset="-78"/>
              </a:rPr>
              <a:t> (</a:t>
            </a:r>
            <a:r>
              <a:rPr lang="ar-SA" altLang="en-US" b="1" dirty="0" smtClean="0">
                <a:latin typeface="B Compset" pitchFamily="2" charset="-78"/>
                <a:cs typeface="B Traffic" pitchFamily="2" charset="-78"/>
              </a:rPr>
              <a:t>اروین لازلر</a:t>
            </a:r>
            <a:r>
              <a:rPr lang="fa-IR" altLang="en-US" b="1" dirty="0" smtClean="0">
                <a:latin typeface="B Compset" pitchFamily="2" charset="-78"/>
                <a:cs typeface="B Traffic" pitchFamily="2" charset="-78"/>
              </a:rPr>
              <a:t>)</a:t>
            </a:r>
          </a:p>
        </p:txBody>
      </p:sp>
      <p:sp>
        <p:nvSpPr>
          <p:cNvPr id="19" name="Rectangle 18"/>
          <p:cNvSpPr/>
          <p:nvPr/>
        </p:nvSpPr>
        <p:spPr>
          <a:xfrm>
            <a:off x="6705600" y="6096000"/>
            <a:ext cx="2076209" cy="369332"/>
          </a:xfrm>
          <a:prstGeom prst="rect">
            <a:avLst/>
          </a:prstGeom>
        </p:spPr>
        <p:txBody>
          <a:bodyPr wrap="none">
            <a:spAutoFit/>
          </a:bodyPr>
          <a:lstStyle/>
          <a:p>
            <a:pPr marL="342900" indent="-342900" algn="r" rtl="1">
              <a:spcBef>
                <a:spcPct val="20000"/>
              </a:spcBef>
              <a:buFont typeface="Wingdings" pitchFamily="2" charset="2"/>
              <a:buChar char="v"/>
            </a:pPr>
            <a:r>
              <a:rPr lang="fa-IR" altLang="en-US" b="1" dirty="0" smtClean="0">
                <a:latin typeface="B Compset" pitchFamily="2" charset="-78"/>
                <a:cs typeface="B Traffic" pitchFamily="2" charset="-78"/>
              </a:rPr>
              <a:t>ویژگیهای سیستم:</a:t>
            </a:r>
            <a:endParaRPr lang="fa-IR" altLang="en-US" b="1" dirty="0">
              <a:latin typeface="B Compset" pitchFamily="2" charset="-78"/>
              <a:cs typeface="B Traffic" pitchFamily="2" charset="-78"/>
            </a:endParaRPr>
          </a:p>
        </p:txBody>
      </p:sp>
      <p:sp>
        <p:nvSpPr>
          <p:cNvPr id="20" name="Rectangle 3"/>
          <p:cNvSpPr>
            <a:spLocks noChangeArrowheads="1"/>
          </p:cNvSpPr>
          <p:nvPr/>
        </p:nvSpPr>
        <p:spPr bwMode="auto">
          <a:xfrm rot="16200000">
            <a:off x="-1875256" y="2942057"/>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21" name="Left Arrow 20"/>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xEl>
                                              <p:pRg st="0" end="0"/>
                                            </p:txEl>
                                          </p:spTgt>
                                        </p:tgtEl>
                                        <p:attrNameLst>
                                          <p:attrName>style.visibility</p:attrName>
                                        </p:attrNameLst>
                                      </p:cBhvr>
                                      <p:to>
                                        <p:strVal val="visible"/>
                                      </p:to>
                                    </p:set>
                                    <p:anim calcmode="lin" valueType="num">
                                      <p:cBhvr additive="base">
                                        <p:cTn id="13"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xEl>
                                              <p:pRg st="1" end="1"/>
                                            </p:txEl>
                                          </p:spTgt>
                                        </p:tgtEl>
                                        <p:attrNameLst>
                                          <p:attrName>style.visibility</p:attrName>
                                        </p:attrNameLst>
                                      </p:cBhvr>
                                      <p:to>
                                        <p:strVal val="visible"/>
                                      </p:to>
                                    </p:set>
                                    <p:anim calcmode="lin" valueType="num">
                                      <p:cBhvr additive="base">
                                        <p:cTn id="19" dur="500" fill="hold"/>
                                        <p:tgtEl>
                                          <p:spTgt spid="1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5604">
                                            <p:txEl>
                                              <p:pRg st="0" end="0"/>
                                            </p:txEl>
                                          </p:spTgt>
                                        </p:tgtEl>
                                        <p:attrNameLst>
                                          <p:attrName>style.visibility</p:attrName>
                                        </p:attrNameLst>
                                      </p:cBhvr>
                                      <p:to>
                                        <p:strVal val="visible"/>
                                      </p:to>
                                    </p:set>
                                    <p:anim calcmode="lin" valueType="num">
                                      <p:cBhvr additive="base">
                                        <p:cTn id="25" dur="500" fill="hold"/>
                                        <p:tgtEl>
                                          <p:spTgt spid="2560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560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5604">
                                            <p:txEl>
                                              <p:pRg st="1" end="1"/>
                                            </p:txEl>
                                          </p:spTgt>
                                        </p:tgtEl>
                                        <p:attrNameLst>
                                          <p:attrName>style.visibility</p:attrName>
                                        </p:attrNameLst>
                                      </p:cBhvr>
                                      <p:to>
                                        <p:strVal val="visible"/>
                                      </p:to>
                                    </p:set>
                                    <p:anim calcmode="lin" valueType="num">
                                      <p:cBhvr additive="base">
                                        <p:cTn id="31" dur="500" fill="hold"/>
                                        <p:tgtEl>
                                          <p:spTgt spid="25604">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560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
                                            <p:txEl>
                                              <p:pRg st="0" end="0"/>
                                            </p:txEl>
                                          </p:spTgt>
                                        </p:tgtEl>
                                        <p:attrNameLst>
                                          <p:attrName>style.visibility</p:attrName>
                                        </p:attrNameLst>
                                      </p:cBhvr>
                                      <p:to>
                                        <p:strVal val="visible"/>
                                      </p:to>
                                    </p:set>
                                    <p:anim calcmode="lin" valueType="num">
                                      <p:cBhvr additive="base">
                                        <p:cTn id="3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5606">
                                            <p:txEl>
                                              <p:pRg st="0" end="0"/>
                                            </p:txEl>
                                          </p:spTgt>
                                        </p:tgtEl>
                                        <p:attrNameLst>
                                          <p:attrName>style.visibility</p:attrName>
                                        </p:attrNameLst>
                                      </p:cBhvr>
                                      <p:to>
                                        <p:strVal val="visible"/>
                                      </p:to>
                                    </p:set>
                                    <p:anim calcmode="lin" valueType="num">
                                      <p:cBhvr additive="base">
                                        <p:cTn id="43" dur="500" fill="hold"/>
                                        <p:tgtEl>
                                          <p:spTgt spid="25606">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560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5606">
                                            <p:txEl>
                                              <p:pRg st="1" end="1"/>
                                            </p:txEl>
                                          </p:spTgt>
                                        </p:tgtEl>
                                        <p:attrNameLst>
                                          <p:attrName>style.visibility</p:attrName>
                                        </p:attrNameLst>
                                      </p:cBhvr>
                                      <p:to>
                                        <p:strVal val="visible"/>
                                      </p:to>
                                    </p:set>
                                    <p:anim calcmode="lin" valueType="num">
                                      <p:cBhvr additive="base">
                                        <p:cTn id="49" dur="500" fill="hold"/>
                                        <p:tgtEl>
                                          <p:spTgt spid="25606">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560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
                                            <p:txEl>
                                              <p:pRg st="0" end="0"/>
                                            </p:txEl>
                                          </p:spTgt>
                                        </p:tgtEl>
                                        <p:attrNameLst>
                                          <p:attrName>style.visibility</p:attrName>
                                        </p:attrNameLst>
                                      </p:cBhvr>
                                      <p:to>
                                        <p:strVal val="visible"/>
                                      </p:to>
                                    </p:set>
                                    <p:anim calcmode="lin" valueType="num">
                                      <p:cBhvr additive="base">
                                        <p:cTn id="55"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7">
                                            <p:txEl>
                                              <p:pRg st="1" end="1"/>
                                            </p:txEl>
                                          </p:spTgt>
                                        </p:tgtEl>
                                        <p:attrNameLst>
                                          <p:attrName>style.visibility</p:attrName>
                                        </p:attrNameLst>
                                      </p:cBhvr>
                                      <p:to>
                                        <p:strVal val="visible"/>
                                      </p:to>
                                    </p:set>
                                    <p:anim calcmode="lin" valueType="num">
                                      <p:cBhvr additive="base">
                                        <p:cTn id="61" dur="500" fill="hold"/>
                                        <p:tgtEl>
                                          <p:spTgt spid="17">
                                            <p:txEl>
                                              <p:pRg st="1" end="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5608">
                                            <p:txEl>
                                              <p:pRg st="0" end="0"/>
                                            </p:txEl>
                                          </p:spTgt>
                                        </p:tgtEl>
                                        <p:attrNameLst>
                                          <p:attrName>style.visibility</p:attrName>
                                        </p:attrNameLst>
                                      </p:cBhvr>
                                      <p:to>
                                        <p:strVal val="visible"/>
                                      </p:to>
                                    </p:set>
                                    <p:anim calcmode="lin" valueType="num">
                                      <p:cBhvr additive="base">
                                        <p:cTn id="67" dur="500" fill="hold"/>
                                        <p:tgtEl>
                                          <p:spTgt spid="25608">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560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5608">
                                            <p:txEl>
                                              <p:pRg st="1" end="1"/>
                                            </p:txEl>
                                          </p:spTgt>
                                        </p:tgtEl>
                                        <p:attrNameLst>
                                          <p:attrName>style.visibility</p:attrName>
                                        </p:attrNameLst>
                                      </p:cBhvr>
                                      <p:to>
                                        <p:strVal val="visible"/>
                                      </p:to>
                                    </p:set>
                                    <p:anim calcmode="lin" valueType="num">
                                      <p:cBhvr additive="base">
                                        <p:cTn id="73" dur="500" fill="hold"/>
                                        <p:tgtEl>
                                          <p:spTgt spid="25608">
                                            <p:txEl>
                                              <p:pRg st="1" end="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560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8">
                                            <p:txEl>
                                              <p:pRg st="0" end="0"/>
                                            </p:txEl>
                                          </p:spTgt>
                                        </p:tgtEl>
                                        <p:attrNameLst>
                                          <p:attrName>style.visibility</p:attrName>
                                        </p:attrNameLst>
                                      </p:cBhvr>
                                      <p:to>
                                        <p:strVal val="visible"/>
                                      </p:to>
                                    </p:set>
                                    <p:anim calcmode="lin" valueType="num">
                                      <p:cBhvr additive="base">
                                        <p:cTn id="79"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8">
                                            <p:txEl>
                                              <p:pRg st="1" end="1"/>
                                            </p:txEl>
                                          </p:spTgt>
                                        </p:tgtEl>
                                        <p:attrNameLst>
                                          <p:attrName>style.visibility</p:attrName>
                                        </p:attrNameLst>
                                      </p:cBhvr>
                                      <p:to>
                                        <p:strVal val="visible"/>
                                      </p:to>
                                    </p:set>
                                    <p:anim calcmode="lin" valueType="num">
                                      <p:cBhvr additive="base">
                                        <p:cTn id="85"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5610">
                                            <p:txEl>
                                              <p:pRg st="0" end="0"/>
                                            </p:txEl>
                                          </p:spTgt>
                                        </p:tgtEl>
                                        <p:attrNameLst>
                                          <p:attrName>style.visibility</p:attrName>
                                        </p:attrNameLst>
                                      </p:cBhvr>
                                      <p:to>
                                        <p:strVal val="visible"/>
                                      </p:to>
                                    </p:set>
                                    <p:anim calcmode="lin" valueType="num">
                                      <p:cBhvr additive="base">
                                        <p:cTn id="91" dur="500" fill="hold"/>
                                        <p:tgtEl>
                                          <p:spTgt spid="25610">
                                            <p:txEl>
                                              <p:pRg st="0" end="0"/>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256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25610">
                                            <p:txEl>
                                              <p:pRg st="1" end="1"/>
                                            </p:txEl>
                                          </p:spTgt>
                                        </p:tgtEl>
                                        <p:attrNameLst>
                                          <p:attrName>style.visibility</p:attrName>
                                        </p:attrNameLst>
                                      </p:cBhvr>
                                      <p:to>
                                        <p:strVal val="visible"/>
                                      </p:to>
                                    </p:set>
                                    <p:anim calcmode="lin" valueType="num">
                                      <p:cBhvr additive="base">
                                        <p:cTn id="97" dur="500" fill="hold"/>
                                        <p:tgtEl>
                                          <p:spTgt spid="25610">
                                            <p:txEl>
                                              <p:pRg st="1" end="1"/>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256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19">
                                            <p:txEl>
                                              <p:pRg st="0" end="0"/>
                                            </p:txEl>
                                          </p:spTgt>
                                        </p:tgtEl>
                                        <p:attrNameLst>
                                          <p:attrName>style.visibility</p:attrName>
                                        </p:attrNameLst>
                                      </p:cBhvr>
                                      <p:to>
                                        <p:strVal val="visible"/>
                                      </p:to>
                                    </p:set>
                                    <p:anim calcmode="lin" valueType="num">
                                      <p:cBhvr additive="base">
                                        <p:cTn id="103"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25612">
                                            <p:txEl>
                                              <p:pRg st="0" end="0"/>
                                            </p:txEl>
                                          </p:spTgt>
                                        </p:tgtEl>
                                        <p:attrNameLst>
                                          <p:attrName>style.visibility</p:attrName>
                                        </p:attrNameLst>
                                      </p:cBhvr>
                                      <p:to>
                                        <p:strVal val="visible"/>
                                      </p:to>
                                    </p:set>
                                    <p:anim calcmode="lin" valueType="num">
                                      <p:cBhvr additive="base">
                                        <p:cTn id="109" dur="500" fill="hold"/>
                                        <p:tgtEl>
                                          <p:spTgt spid="25612">
                                            <p:txEl>
                                              <p:pRg st="0" end="0"/>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2561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build="p"/>
      <p:bldP spid="25606" grpId="0" build="p"/>
      <p:bldP spid="25608" grpId="0" build="p"/>
      <p:bldP spid="25610" grpId="0" build="p"/>
      <p:bldP spid="25612" grpId="0" build="p"/>
      <p:bldP spid="14" grpId="0" build="p"/>
      <p:bldP spid="15" grpId="0" build="p"/>
      <p:bldP spid="16" grpId="0" build="p"/>
      <p:bldP spid="17" grpId="0" build="p"/>
      <p:bldP spid="18" grpId="0" build="p"/>
      <p:bldP spid="19"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133600" y="0"/>
            <a:ext cx="4092575" cy="762000"/>
          </a:xfrm>
        </p:spPr>
        <p:txBody>
          <a:bodyPr>
            <a:normAutofit/>
          </a:bodyPr>
          <a:lstStyle/>
          <a:p>
            <a:pPr eaLnBrk="1" hangingPunct="1">
              <a:defRPr/>
            </a:pPr>
            <a:r>
              <a:rPr lang="fa-IR" altLang="en-US" sz="4400" b="1" dirty="0" smtClean="0">
                <a:solidFill>
                  <a:srgbClr val="C00000"/>
                </a:solidFill>
                <a:effectLst>
                  <a:outerShdw blurRad="38100" dist="38100" dir="2700000" algn="tl">
                    <a:srgbClr val="C0C0C0"/>
                  </a:outerShdw>
                </a:effectLst>
                <a:latin typeface="B Compset" pitchFamily="2" charset="-78"/>
                <a:cs typeface="B Traffic" pitchFamily="2" charset="-78"/>
              </a:rPr>
              <a:t>اصول</a:t>
            </a:r>
            <a:r>
              <a:rPr lang="ar-SA" altLang="en-US" sz="4400" b="1" dirty="0" smtClean="0">
                <a:solidFill>
                  <a:srgbClr val="C00000"/>
                </a:solidFill>
                <a:effectLst>
                  <a:outerShdw blurRad="38100" dist="38100" dir="2700000" algn="tl">
                    <a:srgbClr val="C0C0C0"/>
                  </a:outerShdw>
                </a:effectLst>
                <a:latin typeface="B Compset" pitchFamily="2" charset="-78"/>
                <a:cs typeface="B Traffic" pitchFamily="2" charset="-78"/>
              </a:rPr>
              <a:t> سیستم</a:t>
            </a:r>
            <a:r>
              <a:rPr lang="fa-IR" altLang="en-US" sz="4400" b="1" dirty="0" smtClean="0">
                <a:solidFill>
                  <a:srgbClr val="C00000"/>
                </a:solidFill>
                <a:effectLst>
                  <a:outerShdw blurRad="38100" dist="38100" dir="2700000" algn="tl">
                    <a:srgbClr val="C0C0C0"/>
                  </a:outerShdw>
                </a:effectLst>
                <a:latin typeface="B Compset" pitchFamily="2" charset="-78"/>
                <a:cs typeface="B Traffic" pitchFamily="2" charset="-78"/>
              </a:rPr>
              <a:t> </a:t>
            </a:r>
            <a:endParaRPr lang="en-US" altLang="en-US" sz="4400" b="1" dirty="0" smtClean="0">
              <a:solidFill>
                <a:srgbClr val="C00000"/>
              </a:solidFill>
              <a:effectLst>
                <a:outerShdw blurRad="38100" dist="38100" dir="2700000" algn="tl">
                  <a:srgbClr val="C0C0C0"/>
                </a:outerShdw>
              </a:effectLst>
              <a:latin typeface="B Compset" pitchFamily="2" charset="-78"/>
              <a:cs typeface="B Traffic" pitchFamily="2" charset="-78"/>
            </a:endParaRPr>
          </a:p>
        </p:txBody>
      </p:sp>
      <p:sp>
        <p:nvSpPr>
          <p:cNvPr id="26627" name="Rectangle 3"/>
          <p:cNvSpPr>
            <a:spLocks noChangeArrowheads="1"/>
          </p:cNvSpPr>
          <p:nvPr/>
        </p:nvSpPr>
        <p:spPr bwMode="auto">
          <a:xfrm>
            <a:off x="1143000" y="762000"/>
            <a:ext cx="8001000" cy="5791200"/>
          </a:xfrm>
          <a:prstGeom prst="rect">
            <a:avLst/>
          </a:prstGeom>
          <a:noFill/>
          <a:ln w="9525">
            <a:noFill/>
            <a:miter lim="800000"/>
            <a:headEnd/>
            <a:tailEnd/>
          </a:ln>
        </p:spPr>
        <p:txBody>
          <a:bodyPr lIns="92075" tIns="46038" rIns="92075" bIns="46038"/>
          <a:lstStyle/>
          <a:p>
            <a:pPr marL="342900" indent="-342900" algn="r">
              <a:spcBef>
                <a:spcPct val="20000"/>
              </a:spcBef>
            </a:pPr>
            <a:r>
              <a:rPr lang="ar-SA" altLang="en-US" sz="2400" b="1" dirty="0" smtClean="0">
                <a:solidFill>
                  <a:srgbClr val="0070C0"/>
                </a:solidFill>
                <a:cs typeface="B Traffic" pitchFamily="2" charset="-78"/>
              </a:rPr>
              <a:t>1ـ </a:t>
            </a:r>
            <a:r>
              <a:rPr lang="ar-SA" altLang="en-US" sz="2400" b="1" dirty="0">
                <a:solidFill>
                  <a:srgbClr val="0070C0"/>
                </a:solidFill>
                <a:cs typeface="B Traffic" pitchFamily="2" charset="-78"/>
              </a:rPr>
              <a:t>پیوستگی و وابستگی </a:t>
            </a:r>
            <a:r>
              <a:rPr lang="ar-SA" altLang="en-US" sz="2400" b="1" dirty="0" smtClean="0">
                <a:solidFill>
                  <a:srgbClr val="0070C0"/>
                </a:solidFill>
                <a:cs typeface="B Traffic" pitchFamily="2" charset="-78"/>
              </a:rPr>
              <a:t>اجزاء </a:t>
            </a:r>
            <a:endParaRPr lang="ar-SA" altLang="en-US" sz="2400" b="1" dirty="0">
              <a:solidFill>
                <a:srgbClr val="0070C0"/>
              </a:solidFill>
              <a:cs typeface="B Traffic" pitchFamily="2" charset="-78"/>
            </a:endParaRPr>
          </a:p>
          <a:p>
            <a:pPr marL="342900" indent="-342900" algn="r">
              <a:spcBef>
                <a:spcPct val="20000"/>
              </a:spcBef>
            </a:pPr>
            <a:r>
              <a:rPr lang="ar-SA" altLang="en-US" sz="2400" b="1" dirty="0" smtClean="0">
                <a:solidFill>
                  <a:srgbClr val="0070C0"/>
                </a:solidFill>
                <a:cs typeface="B Traffic" pitchFamily="2" charset="-78"/>
              </a:rPr>
              <a:t>2ـ </a:t>
            </a:r>
            <a:r>
              <a:rPr lang="fa-IR" altLang="en-US" sz="2400" b="1" dirty="0">
                <a:solidFill>
                  <a:srgbClr val="0070C0"/>
                </a:solidFill>
                <a:cs typeface="B Traffic" pitchFamily="2" charset="-78"/>
              </a:rPr>
              <a:t>کل </a:t>
            </a:r>
            <a:r>
              <a:rPr lang="fa-IR" altLang="en-US" sz="2400" b="1" dirty="0" smtClean="0">
                <a:solidFill>
                  <a:srgbClr val="0070C0"/>
                </a:solidFill>
                <a:cs typeface="B Traffic" pitchFamily="2" charset="-78"/>
              </a:rPr>
              <a:t>گرایی</a:t>
            </a:r>
          </a:p>
          <a:p>
            <a:pPr marL="342900" indent="-342900" algn="r">
              <a:spcBef>
                <a:spcPct val="20000"/>
              </a:spcBef>
            </a:pPr>
            <a:r>
              <a:rPr lang="ar-SA" altLang="en-US" sz="2400" b="1" dirty="0" smtClean="0">
                <a:solidFill>
                  <a:srgbClr val="0070C0"/>
                </a:solidFill>
                <a:cs typeface="B Traffic" pitchFamily="2" charset="-78"/>
              </a:rPr>
              <a:t>3ـ </a:t>
            </a:r>
            <a:r>
              <a:rPr lang="ar-SA" altLang="en-US" sz="2400" b="1" dirty="0">
                <a:solidFill>
                  <a:srgbClr val="0070C0"/>
                </a:solidFill>
                <a:cs typeface="B Traffic" pitchFamily="2" charset="-78"/>
              </a:rPr>
              <a:t>هدف جویی </a:t>
            </a:r>
          </a:p>
          <a:p>
            <a:pPr marL="342900" indent="-342900" algn="r">
              <a:spcBef>
                <a:spcPct val="20000"/>
              </a:spcBef>
            </a:pPr>
            <a:r>
              <a:rPr lang="ar-SA" altLang="en-US" sz="2400" b="1" dirty="0">
                <a:solidFill>
                  <a:srgbClr val="0070C0"/>
                </a:solidFill>
                <a:cs typeface="B Traffic" pitchFamily="2" charset="-78"/>
              </a:rPr>
              <a:t>4ـ ورودی و </a:t>
            </a:r>
            <a:r>
              <a:rPr lang="fa-IR" altLang="en-US" sz="2400" b="1" dirty="0" smtClean="0">
                <a:solidFill>
                  <a:srgbClr val="0070C0"/>
                </a:solidFill>
                <a:cs typeface="B Traffic" pitchFamily="2" charset="-78"/>
              </a:rPr>
              <a:t>خروجی</a:t>
            </a:r>
          </a:p>
          <a:p>
            <a:pPr marL="342900" indent="-342900" algn="r">
              <a:spcBef>
                <a:spcPct val="20000"/>
              </a:spcBef>
            </a:pPr>
            <a:r>
              <a:rPr lang="ar-SA" altLang="en-US" sz="2400" b="1" dirty="0" smtClean="0">
                <a:solidFill>
                  <a:srgbClr val="0070C0"/>
                </a:solidFill>
                <a:cs typeface="B Traffic" pitchFamily="2" charset="-78"/>
              </a:rPr>
              <a:t>5ـ </a:t>
            </a:r>
            <a:r>
              <a:rPr lang="ar-SA" altLang="en-US" sz="2400" b="1" dirty="0">
                <a:solidFill>
                  <a:srgbClr val="0070C0"/>
                </a:solidFill>
                <a:cs typeface="B Traffic" pitchFamily="2" charset="-78"/>
              </a:rPr>
              <a:t>تبدیل (شیمیایی ـ مكانیكی)</a:t>
            </a:r>
          </a:p>
          <a:p>
            <a:pPr marL="342900" indent="-342900" algn="r">
              <a:spcBef>
                <a:spcPct val="20000"/>
              </a:spcBef>
            </a:pPr>
            <a:r>
              <a:rPr lang="ar-SA" altLang="en-US" sz="2400" b="1" dirty="0">
                <a:solidFill>
                  <a:srgbClr val="0070C0"/>
                </a:solidFill>
                <a:cs typeface="B Traffic" pitchFamily="2" charset="-78"/>
              </a:rPr>
              <a:t>6ـ آنتروپی (</a:t>
            </a:r>
            <a:r>
              <a:rPr lang="ar-SA" altLang="en-US" sz="2400" b="1" dirty="0" smtClean="0">
                <a:solidFill>
                  <a:srgbClr val="0070C0"/>
                </a:solidFill>
                <a:cs typeface="B Traffic" pitchFamily="2" charset="-78"/>
              </a:rPr>
              <a:t>مقاب</a:t>
            </a:r>
            <a:r>
              <a:rPr lang="fa-IR" altLang="en-US" sz="2400" b="1" dirty="0" smtClean="0">
                <a:solidFill>
                  <a:srgbClr val="0070C0"/>
                </a:solidFill>
                <a:cs typeface="B Traffic" pitchFamily="2" charset="-78"/>
              </a:rPr>
              <a:t>ل</a:t>
            </a:r>
            <a:r>
              <a:rPr lang="ar-SA" altLang="en-US" sz="2400" b="1" dirty="0" smtClean="0">
                <a:solidFill>
                  <a:srgbClr val="0070C0"/>
                </a:solidFill>
                <a:cs typeface="B Traffic" pitchFamily="2" charset="-78"/>
              </a:rPr>
              <a:t>ه </a:t>
            </a:r>
            <a:r>
              <a:rPr lang="ar-SA" altLang="en-US" sz="2400" b="1" dirty="0">
                <a:solidFill>
                  <a:srgbClr val="0070C0"/>
                </a:solidFill>
                <a:cs typeface="B Traffic" pitchFamily="2" charset="-78"/>
              </a:rPr>
              <a:t>با بی نظمی و كهولت)</a:t>
            </a:r>
          </a:p>
          <a:p>
            <a:pPr marL="342900" indent="-342900" algn="r">
              <a:spcBef>
                <a:spcPct val="20000"/>
              </a:spcBef>
            </a:pPr>
            <a:r>
              <a:rPr lang="ar-SA" altLang="en-US" sz="2400" b="1" dirty="0">
                <a:solidFill>
                  <a:srgbClr val="0070C0"/>
                </a:solidFill>
                <a:cs typeface="B Traffic" pitchFamily="2" charset="-78"/>
              </a:rPr>
              <a:t>7ـ تنظیم </a:t>
            </a:r>
          </a:p>
          <a:p>
            <a:pPr marL="342900" indent="-342900" algn="r">
              <a:spcBef>
                <a:spcPct val="20000"/>
              </a:spcBef>
            </a:pPr>
            <a:r>
              <a:rPr lang="ar-SA" altLang="en-US" sz="2400" b="1" dirty="0">
                <a:solidFill>
                  <a:srgbClr val="0070C0"/>
                </a:solidFill>
                <a:cs typeface="B Traffic" pitchFamily="2" charset="-78"/>
              </a:rPr>
              <a:t>8ـ سلسله مراتب (رعایت ریزسیستم‌ها و سیستم‌های </a:t>
            </a:r>
            <a:r>
              <a:rPr lang="ar-SA" altLang="en-US" sz="2400" b="1" dirty="0" smtClean="0">
                <a:solidFill>
                  <a:srgbClr val="0070C0"/>
                </a:solidFill>
                <a:cs typeface="B Traffic" pitchFamily="2" charset="-78"/>
              </a:rPr>
              <a:t>بز</a:t>
            </a:r>
            <a:r>
              <a:rPr lang="fa-IR" altLang="en-US" sz="2400" b="1" dirty="0" smtClean="0">
                <a:solidFill>
                  <a:srgbClr val="0070C0"/>
                </a:solidFill>
                <a:cs typeface="B Traffic" pitchFamily="2" charset="-78"/>
              </a:rPr>
              <a:t>ر</a:t>
            </a:r>
            <a:r>
              <a:rPr lang="ar-SA" altLang="en-US" sz="2400" b="1" dirty="0" smtClean="0">
                <a:solidFill>
                  <a:srgbClr val="0070C0"/>
                </a:solidFill>
                <a:cs typeface="B Traffic" pitchFamily="2" charset="-78"/>
              </a:rPr>
              <a:t>گتر</a:t>
            </a:r>
            <a:r>
              <a:rPr lang="ar-SA" altLang="en-US" sz="2400" b="1" dirty="0">
                <a:solidFill>
                  <a:srgbClr val="0070C0"/>
                </a:solidFill>
                <a:cs typeface="B Traffic" pitchFamily="2" charset="-78"/>
              </a:rPr>
              <a:t>)</a:t>
            </a:r>
          </a:p>
          <a:p>
            <a:pPr marL="342900" indent="-342900" algn="r">
              <a:spcBef>
                <a:spcPct val="20000"/>
              </a:spcBef>
            </a:pPr>
            <a:r>
              <a:rPr lang="ar-SA" altLang="en-US" sz="2400" b="1" dirty="0">
                <a:solidFill>
                  <a:srgbClr val="0070C0"/>
                </a:solidFill>
                <a:cs typeface="B Traffic" pitchFamily="2" charset="-78"/>
              </a:rPr>
              <a:t>9ـ جداسازی (اصل تخصص و تقسیم كار) </a:t>
            </a:r>
          </a:p>
          <a:p>
            <a:pPr marL="342900" indent="-342900" algn="r">
              <a:spcBef>
                <a:spcPct val="20000"/>
              </a:spcBef>
            </a:pPr>
            <a:r>
              <a:rPr lang="ar-SA" altLang="en-US" sz="2400" b="1" dirty="0">
                <a:solidFill>
                  <a:srgbClr val="0070C0"/>
                </a:solidFill>
                <a:cs typeface="B Traffic" pitchFamily="2" charset="-78"/>
              </a:rPr>
              <a:t>10ـ همپایانی </a:t>
            </a:r>
            <a:endParaRPr lang="fa-IR" altLang="en-US" sz="2400" b="1" dirty="0">
              <a:solidFill>
                <a:srgbClr val="0070C0"/>
              </a:solidFill>
              <a:cs typeface="B Traffic" pitchFamily="2" charset="-78"/>
            </a:endParaRPr>
          </a:p>
          <a:p>
            <a:pPr marL="342900" indent="-342900" algn="r">
              <a:spcBef>
                <a:spcPct val="20000"/>
              </a:spcBef>
            </a:pPr>
            <a:r>
              <a:rPr lang="fa-IR" altLang="en-US" sz="2400" b="1" dirty="0">
                <a:solidFill>
                  <a:srgbClr val="0070C0"/>
                </a:solidFill>
                <a:cs typeface="B Traffic" pitchFamily="2" charset="-78"/>
              </a:rPr>
              <a:t>11- </a:t>
            </a:r>
            <a:r>
              <a:rPr lang="fa-IR" altLang="en-US" sz="2400" b="1" dirty="0" smtClean="0">
                <a:solidFill>
                  <a:srgbClr val="0070C0"/>
                </a:solidFill>
                <a:cs typeface="B Traffic" pitchFamily="2" charset="-78"/>
              </a:rPr>
              <a:t>سینرژی</a:t>
            </a:r>
            <a:endParaRPr lang="en-US" altLang="en-US" sz="2400" b="1" dirty="0">
              <a:solidFill>
                <a:srgbClr val="0070C0"/>
              </a:solidFill>
              <a:cs typeface="B Traffic" pitchFamily="2" charset="-78"/>
            </a:endParaRPr>
          </a:p>
        </p:txBody>
      </p:sp>
      <p:sp>
        <p:nvSpPr>
          <p:cNvPr id="4" name="Rectangle 3"/>
          <p:cNvSpPr>
            <a:spLocks noChangeArrowheads="1"/>
          </p:cNvSpPr>
          <p:nvPr/>
        </p:nvSpPr>
        <p:spPr bwMode="auto">
          <a:xfrm rot="16200000">
            <a:off x="-1799057" y="2256256"/>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5" name="Left Arrow 4"/>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627">
                                            <p:txEl>
                                              <p:pRg st="1" end="1"/>
                                            </p:txEl>
                                          </p:spTgt>
                                        </p:tgtEl>
                                        <p:attrNameLst>
                                          <p:attrName>style.visibility</p:attrName>
                                        </p:attrNameLst>
                                      </p:cBhvr>
                                      <p:to>
                                        <p:strVal val="visible"/>
                                      </p:to>
                                    </p:set>
                                    <p:anim calcmode="lin" valueType="num">
                                      <p:cBhvr additive="base">
                                        <p:cTn id="13" dur="5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6627">
                                            <p:txEl>
                                              <p:pRg st="2" end="2"/>
                                            </p:txEl>
                                          </p:spTgt>
                                        </p:tgtEl>
                                        <p:attrNameLst>
                                          <p:attrName>style.visibility</p:attrName>
                                        </p:attrNameLst>
                                      </p:cBhvr>
                                      <p:to>
                                        <p:strVal val="visible"/>
                                      </p:to>
                                    </p:set>
                                    <p:anim calcmode="lin" valueType="num">
                                      <p:cBhvr additive="base">
                                        <p:cTn id="19"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6627">
                                            <p:txEl>
                                              <p:pRg st="3" end="3"/>
                                            </p:txEl>
                                          </p:spTgt>
                                        </p:tgtEl>
                                        <p:attrNameLst>
                                          <p:attrName>style.visibility</p:attrName>
                                        </p:attrNameLst>
                                      </p:cBhvr>
                                      <p:to>
                                        <p:strVal val="visible"/>
                                      </p:to>
                                    </p:set>
                                    <p:anim calcmode="lin" valueType="num">
                                      <p:cBhvr additive="base">
                                        <p:cTn id="25"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6627">
                                            <p:txEl>
                                              <p:pRg st="4" end="4"/>
                                            </p:txEl>
                                          </p:spTgt>
                                        </p:tgtEl>
                                        <p:attrNameLst>
                                          <p:attrName>style.visibility</p:attrName>
                                        </p:attrNameLst>
                                      </p:cBhvr>
                                      <p:to>
                                        <p:strVal val="visible"/>
                                      </p:to>
                                    </p:set>
                                    <p:anim calcmode="lin" valueType="num">
                                      <p:cBhvr additive="base">
                                        <p:cTn id="31"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6627">
                                            <p:txEl>
                                              <p:pRg st="5" end="5"/>
                                            </p:txEl>
                                          </p:spTgt>
                                        </p:tgtEl>
                                        <p:attrNameLst>
                                          <p:attrName>style.visibility</p:attrName>
                                        </p:attrNameLst>
                                      </p:cBhvr>
                                      <p:to>
                                        <p:strVal val="visible"/>
                                      </p:to>
                                    </p:set>
                                    <p:anim calcmode="lin" valueType="num">
                                      <p:cBhvr additive="base">
                                        <p:cTn id="37"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6627">
                                            <p:txEl>
                                              <p:pRg st="6" end="6"/>
                                            </p:txEl>
                                          </p:spTgt>
                                        </p:tgtEl>
                                        <p:attrNameLst>
                                          <p:attrName>style.visibility</p:attrName>
                                        </p:attrNameLst>
                                      </p:cBhvr>
                                      <p:to>
                                        <p:strVal val="visible"/>
                                      </p:to>
                                    </p:set>
                                    <p:anim calcmode="lin" valueType="num">
                                      <p:cBhvr additive="base">
                                        <p:cTn id="43"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6627">
                                            <p:txEl>
                                              <p:pRg st="7" end="7"/>
                                            </p:txEl>
                                          </p:spTgt>
                                        </p:tgtEl>
                                        <p:attrNameLst>
                                          <p:attrName>style.visibility</p:attrName>
                                        </p:attrNameLst>
                                      </p:cBhvr>
                                      <p:to>
                                        <p:strVal val="visible"/>
                                      </p:to>
                                    </p:set>
                                    <p:anim calcmode="lin" valueType="num">
                                      <p:cBhvr additive="base">
                                        <p:cTn id="49" dur="500" fill="hold"/>
                                        <p:tgtEl>
                                          <p:spTgt spid="2662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66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6627">
                                            <p:txEl>
                                              <p:pRg st="8" end="8"/>
                                            </p:txEl>
                                          </p:spTgt>
                                        </p:tgtEl>
                                        <p:attrNameLst>
                                          <p:attrName>style.visibility</p:attrName>
                                        </p:attrNameLst>
                                      </p:cBhvr>
                                      <p:to>
                                        <p:strVal val="visible"/>
                                      </p:to>
                                    </p:set>
                                    <p:anim calcmode="lin" valueType="num">
                                      <p:cBhvr additive="base">
                                        <p:cTn id="55" dur="500" fill="hold"/>
                                        <p:tgtEl>
                                          <p:spTgt spid="2662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662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6627">
                                            <p:txEl>
                                              <p:pRg st="9" end="9"/>
                                            </p:txEl>
                                          </p:spTgt>
                                        </p:tgtEl>
                                        <p:attrNameLst>
                                          <p:attrName>style.visibility</p:attrName>
                                        </p:attrNameLst>
                                      </p:cBhvr>
                                      <p:to>
                                        <p:strVal val="visible"/>
                                      </p:to>
                                    </p:set>
                                    <p:anim calcmode="lin" valueType="num">
                                      <p:cBhvr additive="base">
                                        <p:cTn id="61" dur="500" fill="hold"/>
                                        <p:tgtEl>
                                          <p:spTgt spid="26627">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662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6627">
                                            <p:txEl>
                                              <p:pRg st="10" end="10"/>
                                            </p:txEl>
                                          </p:spTgt>
                                        </p:tgtEl>
                                        <p:attrNameLst>
                                          <p:attrName>style.visibility</p:attrName>
                                        </p:attrNameLst>
                                      </p:cBhvr>
                                      <p:to>
                                        <p:strVal val="visible"/>
                                      </p:to>
                                    </p:set>
                                    <p:anim calcmode="lin" valueType="num">
                                      <p:cBhvr additive="base">
                                        <p:cTn id="67" dur="500" fill="hold"/>
                                        <p:tgtEl>
                                          <p:spTgt spid="26627">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6627">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810000" y="0"/>
            <a:ext cx="2286000" cy="838200"/>
          </a:xfrm>
        </p:spPr>
        <p:txBody>
          <a:bodyPr>
            <a:normAutofit/>
          </a:bodyPr>
          <a:lstStyle/>
          <a:p>
            <a:pPr marL="838200" indent="-838200" eaLnBrk="1" hangingPunct="1">
              <a:defRPr/>
            </a:pPr>
            <a:r>
              <a:rPr lang="fa-IR" altLang="en-US" sz="3200" b="1" dirty="0" smtClean="0">
                <a:solidFill>
                  <a:schemeClr val="tx1"/>
                </a:solidFill>
                <a:effectLst>
                  <a:outerShdw blurRad="38100" dist="38100" dir="2700000" algn="tl">
                    <a:srgbClr val="C0C0C0"/>
                  </a:outerShdw>
                </a:effectLst>
                <a:cs typeface="B Traffic" pitchFamily="2" charset="-78"/>
              </a:rPr>
              <a:t>مدل سیستم</a:t>
            </a:r>
            <a:endParaRPr lang="en-US" altLang="en-US" sz="3200" b="1" dirty="0" smtClean="0">
              <a:solidFill>
                <a:schemeClr val="tx1"/>
              </a:solidFill>
              <a:effectLst>
                <a:outerShdw blurRad="38100" dist="38100" dir="2700000" algn="tl">
                  <a:srgbClr val="C0C0C0"/>
                </a:outerShdw>
              </a:effectLst>
              <a:cs typeface="B Traffic" pitchFamily="2" charset="-78"/>
            </a:endParaRPr>
          </a:p>
        </p:txBody>
      </p:sp>
      <p:sp>
        <p:nvSpPr>
          <p:cNvPr id="27651" name="Text Box 3"/>
          <p:cNvSpPr txBox="1">
            <a:spLocks noChangeArrowheads="1"/>
          </p:cNvSpPr>
          <p:nvPr/>
        </p:nvSpPr>
        <p:spPr bwMode="auto">
          <a:xfrm>
            <a:off x="1116013" y="2898775"/>
            <a:ext cx="1223962" cy="1017588"/>
          </a:xfrm>
          <a:prstGeom prst="rect">
            <a:avLst/>
          </a:prstGeom>
          <a:noFill/>
          <a:ln w="12700" cap="sq">
            <a:solidFill>
              <a:schemeClr val="tx1"/>
            </a:solidFill>
            <a:miter lim="800000"/>
            <a:headEnd type="none" w="sm" len="sm"/>
            <a:tailEnd type="none" w="sm" len="sm"/>
          </a:ln>
        </p:spPr>
        <p:txBody>
          <a:bodyPr>
            <a:spAutoFit/>
          </a:bodyPr>
          <a:lstStyle/>
          <a:p>
            <a:pPr algn="ctr" eaLnBrk="0" hangingPunct="0">
              <a:spcBef>
                <a:spcPct val="50000"/>
              </a:spcBef>
            </a:pPr>
            <a:r>
              <a:rPr lang="en-US" altLang="en-US" sz="2400" b="1" dirty="0">
                <a:solidFill>
                  <a:srgbClr val="FF0000"/>
                </a:solidFill>
                <a:latin typeface="Arial Unicode MS" pitchFamily="34" charset="-128"/>
                <a:ea typeface="Arial Unicode MS" pitchFamily="34" charset="-128"/>
                <a:cs typeface="Arial Unicode MS" pitchFamily="34" charset="-128"/>
              </a:rPr>
              <a:t>INPUT</a:t>
            </a:r>
          </a:p>
          <a:p>
            <a:pPr algn="ctr" eaLnBrk="0" hangingPunct="0">
              <a:spcBef>
                <a:spcPct val="50000"/>
              </a:spcBef>
            </a:pPr>
            <a:r>
              <a:rPr lang="ar-SA" altLang="en-US" sz="2400" b="1" dirty="0">
                <a:solidFill>
                  <a:srgbClr val="FF0000"/>
                </a:solidFill>
                <a:latin typeface="Arial Unicode MS" pitchFamily="34" charset="-128"/>
                <a:ea typeface="Arial Unicode MS" pitchFamily="34" charset="-128"/>
                <a:cs typeface="B Traffic" pitchFamily="2" charset="-78"/>
              </a:rPr>
              <a:t>ورودی</a:t>
            </a:r>
            <a:endParaRPr lang="en-US" altLang="en-US" sz="2400" dirty="0">
              <a:solidFill>
                <a:srgbClr val="FF0000"/>
              </a:solidFill>
              <a:latin typeface="Arial Unicode MS" pitchFamily="34" charset="-128"/>
              <a:ea typeface="Arial Unicode MS" pitchFamily="34" charset="-128"/>
              <a:cs typeface="B Traffic" pitchFamily="2" charset="-78"/>
            </a:endParaRPr>
          </a:p>
        </p:txBody>
      </p:sp>
      <p:sp>
        <p:nvSpPr>
          <p:cNvPr id="27652" name="Text Box 4"/>
          <p:cNvSpPr txBox="1">
            <a:spLocks noChangeArrowheads="1"/>
          </p:cNvSpPr>
          <p:nvPr/>
        </p:nvSpPr>
        <p:spPr bwMode="auto">
          <a:xfrm>
            <a:off x="3779838" y="2636838"/>
            <a:ext cx="1752600" cy="1565275"/>
          </a:xfrm>
          <a:prstGeom prst="rect">
            <a:avLst/>
          </a:prstGeom>
          <a:noFill/>
          <a:ln w="12700" cap="sq">
            <a:solidFill>
              <a:schemeClr val="bg2"/>
            </a:solidFill>
            <a:miter lim="800000"/>
            <a:headEnd type="none" w="sm" len="sm"/>
            <a:tailEnd type="none" w="sm" len="sm"/>
          </a:ln>
        </p:spPr>
        <p:txBody>
          <a:bodyPr>
            <a:spAutoFit/>
          </a:bodyPr>
          <a:lstStyle/>
          <a:p>
            <a:pPr algn="ctr" eaLnBrk="0" hangingPunct="0">
              <a:spcBef>
                <a:spcPct val="50000"/>
              </a:spcBef>
            </a:pPr>
            <a:r>
              <a:rPr lang="en-US" altLang="en-US" sz="2400" b="1" dirty="0">
                <a:solidFill>
                  <a:srgbClr val="FF0000"/>
                </a:solidFill>
                <a:latin typeface="Arial Unicode MS" pitchFamily="34" charset="-128"/>
                <a:ea typeface="Arial Unicode MS" pitchFamily="34" charset="-128"/>
                <a:cs typeface="B Traffic" pitchFamily="2" charset="-78"/>
              </a:rPr>
              <a:t>PROCESS</a:t>
            </a:r>
          </a:p>
          <a:p>
            <a:pPr algn="ctr" eaLnBrk="0" hangingPunct="0">
              <a:spcBef>
                <a:spcPct val="50000"/>
              </a:spcBef>
            </a:pPr>
            <a:r>
              <a:rPr lang="fa-IR" altLang="en-US" sz="2400" dirty="0">
                <a:solidFill>
                  <a:srgbClr val="FF0000"/>
                </a:solidFill>
                <a:latin typeface="Arial Unicode MS" pitchFamily="34" charset="-128"/>
                <a:ea typeface="Arial Unicode MS" pitchFamily="34" charset="-128"/>
                <a:cs typeface="B Traffic" pitchFamily="2" charset="-78"/>
              </a:rPr>
              <a:t>پردازش </a:t>
            </a:r>
          </a:p>
          <a:p>
            <a:pPr algn="ctr" eaLnBrk="0" hangingPunct="0">
              <a:spcBef>
                <a:spcPct val="50000"/>
              </a:spcBef>
            </a:pPr>
            <a:endParaRPr lang="en-US" altLang="en-US" sz="2400" dirty="0">
              <a:solidFill>
                <a:srgbClr val="FF0000"/>
              </a:solidFill>
              <a:latin typeface="Arial Unicode MS" pitchFamily="34" charset="-128"/>
              <a:ea typeface="Arial Unicode MS" pitchFamily="34" charset="-128"/>
              <a:cs typeface="B Traffic" pitchFamily="2" charset="-78"/>
            </a:endParaRPr>
          </a:p>
        </p:txBody>
      </p:sp>
      <p:sp>
        <p:nvSpPr>
          <p:cNvPr id="27653" name="Text Box 5"/>
          <p:cNvSpPr txBox="1">
            <a:spLocks noChangeArrowheads="1"/>
          </p:cNvSpPr>
          <p:nvPr/>
        </p:nvSpPr>
        <p:spPr bwMode="auto">
          <a:xfrm>
            <a:off x="6732588" y="2898775"/>
            <a:ext cx="1465262" cy="1015663"/>
          </a:xfrm>
          <a:prstGeom prst="rect">
            <a:avLst/>
          </a:prstGeom>
          <a:noFill/>
          <a:ln w="12700" cap="sq">
            <a:solidFill>
              <a:schemeClr val="tx1"/>
            </a:solidFill>
            <a:miter lim="800000"/>
            <a:headEnd type="none" w="sm" len="sm"/>
            <a:tailEnd type="none" w="sm" len="sm"/>
          </a:ln>
        </p:spPr>
        <p:txBody>
          <a:bodyPr wrap="square">
            <a:spAutoFit/>
          </a:bodyPr>
          <a:lstStyle/>
          <a:p>
            <a:pPr algn="ctr" eaLnBrk="0" hangingPunct="0">
              <a:spcBef>
                <a:spcPct val="50000"/>
              </a:spcBef>
            </a:pPr>
            <a:r>
              <a:rPr lang="en-US" altLang="en-US" sz="2400" b="1" dirty="0">
                <a:solidFill>
                  <a:srgbClr val="FF0000"/>
                </a:solidFill>
                <a:latin typeface="Arial Unicode MS" pitchFamily="34" charset="-128"/>
                <a:ea typeface="Arial Unicode MS" pitchFamily="34" charset="-128"/>
                <a:cs typeface="B Traffic" pitchFamily="2" charset="-78"/>
              </a:rPr>
              <a:t>OUTPUT</a:t>
            </a:r>
          </a:p>
          <a:p>
            <a:pPr algn="ctr" eaLnBrk="0" hangingPunct="0">
              <a:spcBef>
                <a:spcPct val="50000"/>
              </a:spcBef>
            </a:pPr>
            <a:r>
              <a:rPr lang="fa-IR" altLang="en-US" sz="2400" dirty="0">
                <a:solidFill>
                  <a:srgbClr val="FF0000"/>
                </a:solidFill>
                <a:latin typeface="Arial Unicode MS" pitchFamily="34" charset="-128"/>
                <a:ea typeface="Arial Unicode MS" pitchFamily="34" charset="-128"/>
                <a:cs typeface="B Traffic" pitchFamily="2" charset="-78"/>
              </a:rPr>
              <a:t>خروجی</a:t>
            </a:r>
            <a:endParaRPr lang="en-US" altLang="en-US" sz="2400" dirty="0">
              <a:solidFill>
                <a:srgbClr val="FF0000"/>
              </a:solidFill>
              <a:latin typeface="Arial Unicode MS" pitchFamily="34" charset="-128"/>
              <a:ea typeface="Arial Unicode MS" pitchFamily="34" charset="-128"/>
              <a:cs typeface="B Traffic" pitchFamily="2" charset="-78"/>
            </a:endParaRPr>
          </a:p>
        </p:txBody>
      </p:sp>
      <p:sp>
        <p:nvSpPr>
          <p:cNvPr id="27656" name="Text Box 8"/>
          <p:cNvSpPr txBox="1">
            <a:spLocks noChangeArrowheads="1"/>
          </p:cNvSpPr>
          <p:nvPr/>
        </p:nvSpPr>
        <p:spPr bwMode="auto">
          <a:xfrm>
            <a:off x="3419475" y="5084763"/>
            <a:ext cx="2089150" cy="457200"/>
          </a:xfrm>
          <a:prstGeom prst="rect">
            <a:avLst/>
          </a:prstGeom>
          <a:noFill/>
          <a:ln w="12700" cap="sq">
            <a:noFill/>
            <a:miter lim="800000"/>
            <a:headEnd type="none" w="sm" len="sm"/>
            <a:tailEnd type="none" w="sm" len="sm"/>
          </a:ln>
        </p:spPr>
        <p:txBody>
          <a:bodyPr>
            <a:spAutoFit/>
          </a:bodyPr>
          <a:lstStyle/>
          <a:p>
            <a:pPr algn="l" rtl="0" eaLnBrk="0" hangingPunct="0">
              <a:spcBef>
                <a:spcPct val="50000"/>
              </a:spcBef>
            </a:pPr>
            <a:endParaRPr kumimoji="1" lang="en-US" sz="2400" dirty="0">
              <a:latin typeface="B Compset" pitchFamily="2" charset="-78"/>
              <a:ea typeface="Arial Unicode MS" pitchFamily="34" charset="-128"/>
              <a:cs typeface="Arabic Transparent" pitchFamily="2" charset="-78"/>
            </a:endParaRPr>
          </a:p>
        </p:txBody>
      </p:sp>
      <p:sp>
        <p:nvSpPr>
          <p:cNvPr id="27657" name="Text Box 9"/>
          <p:cNvSpPr txBox="1">
            <a:spLocks noChangeArrowheads="1"/>
          </p:cNvSpPr>
          <p:nvPr/>
        </p:nvSpPr>
        <p:spPr bwMode="auto">
          <a:xfrm>
            <a:off x="3276600" y="4627563"/>
            <a:ext cx="2736850" cy="457200"/>
          </a:xfrm>
          <a:prstGeom prst="rect">
            <a:avLst/>
          </a:prstGeom>
          <a:noFill/>
          <a:ln w="12700" cap="sq">
            <a:noFill/>
            <a:miter lim="800000"/>
            <a:headEnd type="none" w="sm" len="sm"/>
            <a:tailEnd type="none" w="sm" len="sm"/>
          </a:ln>
        </p:spPr>
        <p:txBody>
          <a:bodyPr>
            <a:spAutoFit/>
          </a:bodyPr>
          <a:lstStyle/>
          <a:p>
            <a:pPr algn="ctr" eaLnBrk="0" hangingPunct="0">
              <a:spcBef>
                <a:spcPct val="50000"/>
              </a:spcBef>
            </a:pPr>
            <a:r>
              <a:rPr lang="en-US" altLang="en-US" sz="2400" b="1" dirty="0">
                <a:solidFill>
                  <a:schemeClr val="bg1"/>
                </a:solidFill>
                <a:latin typeface="Arial Unicode MS" pitchFamily="34" charset="-128"/>
                <a:ea typeface="Arial Unicode MS" pitchFamily="34" charset="-128"/>
                <a:cs typeface="Arial Unicode MS" pitchFamily="34" charset="-128"/>
              </a:rPr>
              <a:t>FEEDBACK</a:t>
            </a:r>
          </a:p>
        </p:txBody>
      </p:sp>
      <p:sp>
        <p:nvSpPr>
          <p:cNvPr id="27658" name="Oval 10"/>
          <p:cNvSpPr>
            <a:spLocks noChangeArrowheads="1"/>
          </p:cNvSpPr>
          <p:nvPr/>
        </p:nvSpPr>
        <p:spPr bwMode="auto">
          <a:xfrm>
            <a:off x="755650" y="3357563"/>
            <a:ext cx="215900" cy="215900"/>
          </a:xfrm>
          <a:prstGeom prst="ellipse">
            <a:avLst/>
          </a:prstGeom>
          <a:solidFill>
            <a:schemeClr val="accent1"/>
          </a:solidFill>
          <a:ln w="9525">
            <a:solidFill>
              <a:schemeClr val="tx1"/>
            </a:solidFill>
            <a:round/>
            <a:headEnd/>
            <a:tailEnd/>
          </a:ln>
        </p:spPr>
        <p:txBody>
          <a:bodyPr wrap="none" anchor="ctr"/>
          <a:lstStyle/>
          <a:p>
            <a:endParaRPr lang="fa-IR"/>
          </a:p>
        </p:txBody>
      </p:sp>
      <p:sp>
        <p:nvSpPr>
          <p:cNvPr id="27659" name="Text Box 11"/>
          <p:cNvSpPr txBox="1">
            <a:spLocks noChangeArrowheads="1"/>
          </p:cNvSpPr>
          <p:nvPr/>
        </p:nvSpPr>
        <p:spPr bwMode="auto">
          <a:xfrm>
            <a:off x="457200" y="1752600"/>
            <a:ext cx="2952750" cy="701675"/>
          </a:xfrm>
          <a:prstGeom prst="rect">
            <a:avLst/>
          </a:prstGeom>
          <a:noFill/>
          <a:ln w="9525">
            <a:noFill/>
            <a:miter lim="800000"/>
            <a:headEnd/>
            <a:tailEnd/>
          </a:ln>
        </p:spPr>
        <p:txBody>
          <a:bodyPr>
            <a:spAutoFit/>
          </a:bodyPr>
          <a:lstStyle/>
          <a:p>
            <a:pPr>
              <a:spcBef>
                <a:spcPct val="50000"/>
              </a:spcBef>
            </a:pPr>
            <a:r>
              <a:rPr lang="fa-IR" sz="2000" dirty="0">
                <a:solidFill>
                  <a:srgbClr val="0070C0"/>
                </a:solidFill>
                <a:ea typeface="Arial Unicode MS" pitchFamily="34" charset="-128"/>
                <a:cs typeface="B Traffic" pitchFamily="2" charset="-78"/>
              </a:rPr>
              <a:t>ماده انرژی ،اطلاعات، فضا، نیروی انسانس،بودجه و...</a:t>
            </a:r>
            <a:endParaRPr lang="en-US" sz="2000" dirty="0">
              <a:solidFill>
                <a:srgbClr val="0070C0"/>
              </a:solidFill>
              <a:ea typeface="Arial Unicode MS" pitchFamily="34" charset="-128"/>
              <a:cs typeface="B Traffic" pitchFamily="2" charset="-78"/>
            </a:endParaRPr>
          </a:p>
        </p:txBody>
      </p:sp>
      <p:sp>
        <p:nvSpPr>
          <p:cNvPr id="27660" name="Text Box 12"/>
          <p:cNvSpPr txBox="1">
            <a:spLocks noChangeArrowheads="1"/>
          </p:cNvSpPr>
          <p:nvPr/>
        </p:nvSpPr>
        <p:spPr bwMode="auto">
          <a:xfrm>
            <a:off x="5867400" y="1700213"/>
            <a:ext cx="3025775" cy="707886"/>
          </a:xfrm>
          <a:prstGeom prst="rect">
            <a:avLst/>
          </a:prstGeom>
          <a:noFill/>
          <a:ln w="9525">
            <a:noFill/>
            <a:miter lim="800000"/>
            <a:headEnd/>
            <a:tailEnd/>
          </a:ln>
        </p:spPr>
        <p:txBody>
          <a:bodyPr wrap="square">
            <a:spAutoFit/>
          </a:bodyPr>
          <a:lstStyle/>
          <a:p>
            <a:pPr>
              <a:spcBef>
                <a:spcPct val="50000"/>
              </a:spcBef>
            </a:pPr>
            <a:r>
              <a:rPr lang="fa-IR" sz="2000" dirty="0" smtClean="0">
                <a:solidFill>
                  <a:srgbClr val="002060"/>
                </a:solidFill>
                <a:ea typeface="Arial Unicode MS" pitchFamily="34" charset="-128"/>
                <a:cs typeface="B Traffic" pitchFamily="2" charset="-78"/>
              </a:rPr>
              <a:t>ماده انرژی،اطلاعات، فضا،نیروی  انسانی،بودجه </a:t>
            </a:r>
            <a:r>
              <a:rPr lang="fa-IR" sz="2000" dirty="0">
                <a:solidFill>
                  <a:srgbClr val="002060"/>
                </a:solidFill>
                <a:ea typeface="Arial Unicode MS" pitchFamily="34" charset="-128"/>
                <a:cs typeface="B Traffic" pitchFamily="2" charset="-78"/>
              </a:rPr>
              <a:t>و...</a:t>
            </a:r>
            <a:endParaRPr lang="en-US" sz="2000" dirty="0">
              <a:solidFill>
                <a:srgbClr val="002060"/>
              </a:solidFill>
              <a:ea typeface="Arial Unicode MS" pitchFamily="34" charset="-128"/>
              <a:cs typeface="B Traffic" pitchFamily="2" charset="-78"/>
            </a:endParaRPr>
          </a:p>
        </p:txBody>
      </p:sp>
      <p:sp>
        <p:nvSpPr>
          <p:cNvPr id="27661" name="Text Box 13"/>
          <p:cNvSpPr txBox="1">
            <a:spLocks noChangeArrowheads="1"/>
          </p:cNvSpPr>
          <p:nvPr/>
        </p:nvSpPr>
        <p:spPr bwMode="auto">
          <a:xfrm>
            <a:off x="2895600" y="1828800"/>
            <a:ext cx="2971799" cy="707886"/>
          </a:xfrm>
          <a:prstGeom prst="rect">
            <a:avLst/>
          </a:prstGeom>
          <a:noFill/>
          <a:ln w="9525">
            <a:noFill/>
            <a:miter lim="800000"/>
            <a:headEnd/>
            <a:tailEnd/>
          </a:ln>
        </p:spPr>
        <p:txBody>
          <a:bodyPr wrap="square">
            <a:spAutoFit/>
          </a:bodyPr>
          <a:lstStyle/>
          <a:p>
            <a:pPr>
              <a:spcBef>
                <a:spcPct val="50000"/>
              </a:spcBef>
            </a:pPr>
            <a:r>
              <a:rPr lang="fa-IR" sz="2000" dirty="0">
                <a:ea typeface="Arial Unicode MS" pitchFamily="34" charset="-128"/>
                <a:cs typeface="B Traffic" pitchFamily="2" charset="-78"/>
              </a:rPr>
              <a:t>تبدیل ماهیت(فیزیکی، </a:t>
            </a:r>
            <a:r>
              <a:rPr lang="fa-IR" sz="2000" dirty="0" smtClean="0">
                <a:ea typeface="Arial Unicode MS" pitchFamily="34" charset="-128"/>
                <a:cs typeface="B Traffic" pitchFamily="2" charset="-78"/>
              </a:rPr>
              <a:t>شیمیایی،   تغییر </a:t>
            </a:r>
            <a:r>
              <a:rPr lang="fa-IR" sz="2000" dirty="0">
                <a:ea typeface="Arial Unicode MS" pitchFamily="34" charset="-128"/>
                <a:cs typeface="B Traffic" pitchFamily="2" charset="-78"/>
              </a:rPr>
              <a:t>در عادات و رفتار.</a:t>
            </a:r>
            <a:endParaRPr lang="en-US" sz="2000" dirty="0">
              <a:ea typeface="Arial Unicode MS" pitchFamily="34" charset="-128"/>
              <a:cs typeface="B Traffic" pitchFamily="2" charset="-78"/>
            </a:endParaRPr>
          </a:p>
        </p:txBody>
      </p:sp>
      <p:sp>
        <p:nvSpPr>
          <p:cNvPr id="27662" name="Text Box 14"/>
          <p:cNvSpPr txBox="1">
            <a:spLocks noChangeArrowheads="1"/>
          </p:cNvSpPr>
          <p:nvPr/>
        </p:nvSpPr>
        <p:spPr bwMode="auto">
          <a:xfrm>
            <a:off x="2771775" y="5157788"/>
            <a:ext cx="4032250" cy="396875"/>
          </a:xfrm>
          <a:prstGeom prst="rect">
            <a:avLst/>
          </a:prstGeom>
          <a:noFill/>
          <a:ln w="9525">
            <a:noFill/>
            <a:miter lim="800000"/>
            <a:headEnd/>
            <a:tailEnd/>
          </a:ln>
        </p:spPr>
        <p:txBody>
          <a:bodyPr>
            <a:spAutoFit/>
          </a:bodyPr>
          <a:lstStyle/>
          <a:p>
            <a:pPr algn="ctr">
              <a:spcBef>
                <a:spcPct val="50000"/>
              </a:spcBef>
            </a:pPr>
            <a:r>
              <a:rPr lang="fa-IR" sz="2000" dirty="0">
                <a:solidFill>
                  <a:srgbClr val="FF0000"/>
                </a:solidFill>
                <a:ea typeface="Arial Unicode MS" pitchFamily="34" charset="-128"/>
                <a:cs typeface="B Traffic" pitchFamily="2" charset="-78"/>
              </a:rPr>
              <a:t>باز خور(سیستم اصلاح کننده)</a:t>
            </a:r>
            <a:endParaRPr lang="en-US" sz="2000" dirty="0">
              <a:solidFill>
                <a:srgbClr val="FF0000"/>
              </a:solidFill>
              <a:ea typeface="Arial Unicode MS" pitchFamily="34" charset="-128"/>
              <a:cs typeface="B Traffic" pitchFamily="2" charset="-78"/>
            </a:endParaRPr>
          </a:p>
        </p:txBody>
      </p:sp>
      <p:sp>
        <p:nvSpPr>
          <p:cNvPr id="27665" name="Freeform 17"/>
          <p:cNvSpPr>
            <a:spLocks/>
          </p:cNvSpPr>
          <p:nvPr/>
        </p:nvSpPr>
        <p:spPr bwMode="auto">
          <a:xfrm>
            <a:off x="838200" y="4343400"/>
            <a:ext cx="1588" cy="447675"/>
          </a:xfrm>
          <a:custGeom>
            <a:avLst/>
            <a:gdLst>
              <a:gd name="T0" fmla="*/ 0 w 1"/>
              <a:gd name="T1" fmla="*/ 282 h 282"/>
              <a:gd name="T2" fmla="*/ 0 w 1"/>
              <a:gd name="T3" fmla="*/ 0 h 282"/>
              <a:gd name="T4" fmla="*/ 0 60000 65536"/>
              <a:gd name="T5" fmla="*/ 0 60000 65536"/>
              <a:gd name="T6" fmla="*/ 0 w 1"/>
              <a:gd name="T7" fmla="*/ 0 h 282"/>
              <a:gd name="T8" fmla="*/ 1 w 1"/>
              <a:gd name="T9" fmla="*/ 282 h 282"/>
            </a:gdLst>
            <a:ahLst/>
            <a:cxnLst>
              <a:cxn ang="T4">
                <a:pos x="T0" y="T1"/>
              </a:cxn>
              <a:cxn ang="T5">
                <a:pos x="T2" y="T3"/>
              </a:cxn>
            </a:cxnLst>
            <a:rect l="T6" t="T7" r="T8" b="T9"/>
            <a:pathLst>
              <a:path w="1" h="282">
                <a:moveTo>
                  <a:pt x="0" y="282"/>
                </a:moveTo>
                <a:lnTo>
                  <a:pt x="0" y="0"/>
                </a:lnTo>
              </a:path>
            </a:pathLst>
          </a:custGeom>
          <a:noFill/>
          <a:ln w="9525">
            <a:solidFill>
              <a:schemeClr val="tx1"/>
            </a:solidFill>
            <a:round/>
            <a:headEnd type="none" w="med" len="med"/>
            <a:tailEnd type="triangle" w="med" len="med"/>
          </a:ln>
        </p:spPr>
        <p:txBody>
          <a:bodyPr/>
          <a:lstStyle/>
          <a:p>
            <a:endParaRPr lang="fa-IR"/>
          </a:p>
        </p:txBody>
      </p:sp>
      <p:sp>
        <p:nvSpPr>
          <p:cNvPr id="27667" name="Freeform 20"/>
          <p:cNvSpPr>
            <a:spLocks/>
          </p:cNvSpPr>
          <p:nvPr/>
        </p:nvSpPr>
        <p:spPr bwMode="auto">
          <a:xfrm>
            <a:off x="8604250" y="4151313"/>
            <a:ext cx="1588" cy="434975"/>
          </a:xfrm>
          <a:custGeom>
            <a:avLst/>
            <a:gdLst>
              <a:gd name="T0" fmla="*/ 0 w 1"/>
              <a:gd name="T1" fmla="*/ 0 h 274"/>
              <a:gd name="T2" fmla="*/ 0 w 1"/>
              <a:gd name="T3" fmla="*/ 274 h 274"/>
              <a:gd name="T4" fmla="*/ 0 60000 65536"/>
              <a:gd name="T5" fmla="*/ 0 60000 65536"/>
              <a:gd name="T6" fmla="*/ 0 w 1"/>
              <a:gd name="T7" fmla="*/ 0 h 274"/>
              <a:gd name="T8" fmla="*/ 1 w 1"/>
              <a:gd name="T9" fmla="*/ 274 h 274"/>
            </a:gdLst>
            <a:ahLst/>
            <a:cxnLst>
              <a:cxn ang="T4">
                <a:pos x="T0" y="T1"/>
              </a:cxn>
              <a:cxn ang="T5">
                <a:pos x="T2" y="T3"/>
              </a:cxn>
            </a:cxnLst>
            <a:rect l="T6" t="T7" r="T8" b="T9"/>
            <a:pathLst>
              <a:path w="1" h="274">
                <a:moveTo>
                  <a:pt x="0" y="0"/>
                </a:moveTo>
                <a:lnTo>
                  <a:pt x="0" y="274"/>
                </a:lnTo>
              </a:path>
            </a:pathLst>
          </a:custGeom>
          <a:noFill/>
          <a:ln w="9525">
            <a:solidFill>
              <a:schemeClr val="tx1"/>
            </a:solidFill>
            <a:round/>
            <a:headEnd type="none" w="med" len="med"/>
            <a:tailEnd type="triangle" w="med" len="med"/>
          </a:ln>
        </p:spPr>
        <p:txBody>
          <a:bodyPr/>
          <a:lstStyle/>
          <a:p>
            <a:endParaRPr lang="fa-IR"/>
          </a:p>
        </p:txBody>
      </p:sp>
      <p:sp>
        <p:nvSpPr>
          <p:cNvPr id="27668" name="Oval 21"/>
          <p:cNvSpPr>
            <a:spLocks noChangeArrowheads="1"/>
          </p:cNvSpPr>
          <p:nvPr/>
        </p:nvSpPr>
        <p:spPr bwMode="auto">
          <a:xfrm>
            <a:off x="8459788" y="3284538"/>
            <a:ext cx="288925" cy="288925"/>
          </a:xfrm>
          <a:prstGeom prst="ellipse">
            <a:avLst/>
          </a:prstGeom>
          <a:solidFill>
            <a:schemeClr val="accent1"/>
          </a:solidFill>
          <a:ln w="9525">
            <a:solidFill>
              <a:schemeClr val="tx1"/>
            </a:solidFill>
            <a:round/>
            <a:headEnd/>
            <a:tailEnd/>
          </a:ln>
        </p:spPr>
        <p:txBody>
          <a:bodyPr wrap="none" anchor="ctr"/>
          <a:lstStyle/>
          <a:p>
            <a:endParaRPr lang="fa-IR"/>
          </a:p>
        </p:txBody>
      </p:sp>
      <p:sp>
        <p:nvSpPr>
          <p:cNvPr id="27670" name="Line 23"/>
          <p:cNvSpPr>
            <a:spLocks noChangeShapeType="1"/>
          </p:cNvSpPr>
          <p:nvPr/>
        </p:nvSpPr>
        <p:spPr bwMode="auto">
          <a:xfrm>
            <a:off x="8604250" y="3573463"/>
            <a:ext cx="0" cy="1439862"/>
          </a:xfrm>
          <a:prstGeom prst="line">
            <a:avLst/>
          </a:prstGeom>
          <a:noFill/>
          <a:ln w="12700">
            <a:solidFill>
              <a:schemeClr val="tx1"/>
            </a:solidFill>
            <a:round/>
            <a:headEnd/>
            <a:tailEnd/>
          </a:ln>
        </p:spPr>
        <p:txBody>
          <a:bodyPr/>
          <a:lstStyle/>
          <a:p>
            <a:endParaRPr lang="fa-IR"/>
          </a:p>
        </p:txBody>
      </p:sp>
      <p:sp>
        <p:nvSpPr>
          <p:cNvPr id="26" name="Left Arrow 25"/>
          <p:cNvSpPr/>
          <p:nvPr/>
        </p:nvSpPr>
        <p:spPr>
          <a:xfrm>
            <a:off x="838200" y="5486400"/>
            <a:ext cx="77602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Down Arrow 26"/>
          <p:cNvSpPr/>
          <p:nvPr/>
        </p:nvSpPr>
        <p:spPr>
          <a:xfrm>
            <a:off x="8382000" y="3657600"/>
            <a:ext cx="484632" cy="1981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Up Arrow 27"/>
          <p:cNvSpPr/>
          <p:nvPr/>
        </p:nvSpPr>
        <p:spPr>
          <a:xfrm>
            <a:off x="609600" y="3581400"/>
            <a:ext cx="484632" cy="2057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ight Arrow 28"/>
          <p:cNvSpPr/>
          <p:nvPr/>
        </p:nvSpPr>
        <p:spPr>
          <a:xfrm>
            <a:off x="2743200" y="34290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Arrow 29"/>
          <p:cNvSpPr/>
          <p:nvPr/>
        </p:nvSpPr>
        <p:spPr>
          <a:xfrm flipV="1">
            <a:off x="5638800" y="3276600"/>
            <a:ext cx="990600" cy="5334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3"/>
          <p:cNvSpPr>
            <a:spLocks noChangeArrowheads="1"/>
          </p:cNvSpPr>
          <p:nvPr/>
        </p:nvSpPr>
        <p:spPr bwMode="auto">
          <a:xfrm rot="16200000">
            <a:off x="-2027656" y="3856457"/>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23" name="Left Arrow 22"/>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651">
                                            <p:bg/>
                                          </p:spTgt>
                                        </p:tgtEl>
                                        <p:attrNameLst>
                                          <p:attrName>style.visibility</p:attrName>
                                        </p:attrNameLst>
                                      </p:cBhvr>
                                      <p:to>
                                        <p:strVal val="visible"/>
                                      </p:to>
                                    </p:set>
                                    <p:anim calcmode="lin" valueType="num">
                                      <p:cBhvr additive="base">
                                        <p:cTn id="7" dur="500" fill="hold"/>
                                        <p:tgtEl>
                                          <p:spTgt spid="27651">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7651">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7651">
                                            <p:txEl>
                                              <p:pRg st="0" end="0"/>
                                            </p:txEl>
                                          </p:spTgt>
                                        </p:tgtEl>
                                        <p:attrNameLst>
                                          <p:attrName>style.visibility</p:attrName>
                                        </p:attrNameLst>
                                      </p:cBhvr>
                                      <p:to>
                                        <p:strVal val="visible"/>
                                      </p:to>
                                    </p:set>
                                    <p:anim calcmode="lin" valueType="num">
                                      <p:cBhvr additive="base">
                                        <p:cTn id="13" dur="5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6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7651">
                                            <p:txEl>
                                              <p:pRg st="1" end="1"/>
                                            </p:txEl>
                                          </p:spTgt>
                                        </p:tgtEl>
                                        <p:attrNameLst>
                                          <p:attrName>style.visibility</p:attrName>
                                        </p:attrNameLst>
                                      </p:cBhvr>
                                      <p:to>
                                        <p:strVal val="visible"/>
                                      </p:to>
                                    </p:set>
                                    <p:anim calcmode="lin" valueType="num">
                                      <p:cBhvr additive="base">
                                        <p:cTn id="19" dur="5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76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7659">
                                            <p:txEl>
                                              <p:pRg st="0" end="0"/>
                                            </p:txEl>
                                          </p:spTgt>
                                        </p:tgtEl>
                                        <p:attrNameLst>
                                          <p:attrName>style.visibility</p:attrName>
                                        </p:attrNameLst>
                                      </p:cBhvr>
                                      <p:to>
                                        <p:strVal val="visible"/>
                                      </p:to>
                                    </p:set>
                                    <p:anim calcmode="lin" valueType="num">
                                      <p:cBhvr additive="base">
                                        <p:cTn id="25" dur="500" fill="hold"/>
                                        <p:tgtEl>
                                          <p:spTgt spid="27659">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76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7652">
                                            <p:bg/>
                                          </p:spTgt>
                                        </p:tgtEl>
                                        <p:attrNameLst>
                                          <p:attrName>style.visibility</p:attrName>
                                        </p:attrNameLst>
                                      </p:cBhvr>
                                      <p:to>
                                        <p:strVal val="visible"/>
                                      </p:to>
                                    </p:set>
                                    <p:anim calcmode="lin" valueType="num">
                                      <p:cBhvr additive="base">
                                        <p:cTn id="31" dur="500" fill="hold"/>
                                        <p:tgtEl>
                                          <p:spTgt spid="27652">
                                            <p:bg/>
                                          </p:spTgt>
                                        </p:tgtEl>
                                        <p:attrNameLst>
                                          <p:attrName>ppt_x</p:attrName>
                                        </p:attrNameLst>
                                      </p:cBhvr>
                                      <p:tavLst>
                                        <p:tav tm="0">
                                          <p:val>
                                            <p:strVal val="#ppt_x"/>
                                          </p:val>
                                        </p:tav>
                                        <p:tav tm="100000">
                                          <p:val>
                                            <p:strVal val="#ppt_x"/>
                                          </p:val>
                                        </p:tav>
                                      </p:tavLst>
                                    </p:anim>
                                    <p:anim calcmode="lin" valueType="num">
                                      <p:cBhvr additive="base">
                                        <p:cTn id="32" dur="500" fill="hold"/>
                                        <p:tgtEl>
                                          <p:spTgt spid="27652">
                                            <p:bg/>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7652">
                                            <p:txEl>
                                              <p:pRg st="0" end="0"/>
                                            </p:txEl>
                                          </p:spTgt>
                                        </p:tgtEl>
                                        <p:attrNameLst>
                                          <p:attrName>style.visibility</p:attrName>
                                        </p:attrNameLst>
                                      </p:cBhvr>
                                      <p:to>
                                        <p:strVal val="visible"/>
                                      </p:to>
                                    </p:set>
                                    <p:anim calcmode="lin" valueType="num">
                                      <p:cBhvr additive="base">
                                        <p:cTn id="37" dur="500" fill="hold"/>
                                        <p:tgtEl>
                                          <p:spTgt spid="2765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765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7652">
                                            <p:txEl>
                                              <p:pRg st="1" end="1"/>
                                            </p:txEl>
                                          </p:spTgt>
                                        </p:tgtEl>
                                        <p:attrNameLst>
                                          <p:attrName>style.visibility</p:attrName>
                                        </p:attrNameLst>
                                      </p:cBhvr>
                                      <p:to>
                                        <p:strVal val="visible"/>
                                      </p:to>
                                    </p:set>
                                    <p:anim calcmode="lin" valueType="num">
                                      <p:cBhvr additive="base">
                                        <p:cTn id="43" dur="500" fill="hold"/>
                                        <p:tgtEl>
                                          <p:spTgt spid="27652">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765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7661">
                                            <p:txEl>
                                              <p:pRg st="0" end="0"/>
                                            </p:txEl>
                                          </p:spTgt>
                                        </p:tgtEl>
                                        <p:attrNameLst>
                                          <p:attrName>style.visibility</p:attrName>
                                        </p:attrNameLst>
                                      </p:cBhvr>
                                      <p:to>
                                        <p:strVal val="visible"/>
                                      </p:to>
                                    </p:set>
                                    <p:anim calcmode="lin" valueType="num">
                                      <p:cBhvr additive="base">
                                        <p:cTn id="49" dur="500" fill="hold"/>
                                        <p:tgtEl>
                                          <p:spTgt spid="27661">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766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7653">
                                            <p:bg/>
                                          </p:spTgt>
                                        </p:tgtEl>
                                        <p:attrNameLst>
                                          <p:attrName>style.visibility</p:attrName>
                                        </p:attrNameLst>
                                      </p:cBhvr>
                                      <p:to>
                                        <p:strVal val="visible"/>
                                      </p:to>
                                    </p:set>
                                    <p:anim calcmode="lin" valueType="num">
                                      <p:cBhvr additive="base">
                                        <p:cTn id="55" dur="500" fill="hold"/>
                                        <p:tgtEl>
                                          <p:spTgt spid="27653">
                                            <p:bg/>
                                          </p:spTgt>
                                        </p:tgtEl>
                                        <p:attrNameLst>
                                          <p:attrName>ppt_x</p:attrName>
                                        </p:attrNameLst>
                                      </p:cBhvr>
                                      <p:tavLst>
                                        <p:tav tm="0">
                                          <p:val>
                                            <p:strVal val="#ppt_x"/>
                                          </p:val>
                                        </p:tav>
                                        <p:tav tm="100000">
                                          <p:val>
                                            <p:strVal val="#ppt_x"/>
                                          </p:val>
                                        </p:tav>
                                      </p:tavLst>
                                    </p:anim>
                                    <p:anim calcmode="lin" valueType="num">
                                      <p:cBhvr additive="base">
                                        <p:cTn id="56" dur="500" fill="hold"/>
                                        <p:tgtEl>
                                          <p:spTgt spid="27653">
                                            <p:bg/>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7653">
                                            <p:txEl>
                                              <p:pRg st="0" end="0"/>
                                            </p:txEl>
                                          </p:spTgt>
                                        </p:tgtEl>
                                        <p:attrNameLst>
                                          <p:attrName>style.visibility</p:attrName>
                                        </p:attrNameLst>
                                      </p:cBhvr>
                                      <p:to>
                                        <p:strVal val="visible"/>
                                      </p:to>
                                    </p:set>
                                    <p:anim calcmode="lin" valueType="num">
                                      <p:cBhvr additive="base">
                                        <p:cTn id="61" dur="500" fill="hold"/>
                                        <p:tgtEl>
                                          <p:spTgt spid="27653">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765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7653">
                                            <p:txEl>
                                              <p:pRg st="1" end="1"/>
                                            </p:txEl>
                                          </p:spTgt>
                                        </p:tgtEl>
                                        <p:attrNameLst>
                                          <p:attrName>style.visibility</p:attrName>
                                        </p:attrNameLst>
                                      </p:cBhvr>
                                      <p:to>
                                        <p:strVal val="visible"/>
                                      </p:to>
                                    </p:set>
                                    <p:anim calcmode="lin" valueType="num">
                                      <p:cBhvr additive="base">
                                        <p:cTn id="67" dur="500" fill="hold"/>
                                        <p:tgtEl>
                                          <p:spTgt spid="27653">
                                            <p:txEl>
                                              <p:pRg st="1" end="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765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7660">
                                            <p:txEl>
                                              <p:pRg st="0" end="0"/>
                                            </p:txEl>
                                          </p:spTgt>
                                        </p:tgtEl>
                                        <p:attrNameLst>
                                          <p:attrName>style.visibility</p:attrName>
                                        </p:attrNameLst>
                                      </p:cBhvr>
                                      <p:to>
                                        <p:strVal val="visible"/>
                                      </p:to>
                                    </p:set>
                                    <p:anim calcmode="lin" valueType="num">
                                      <p:cBhvr additive="base">
                                        <p:cTn id="73" dur="500" fill="hold"/>
                                        <p:tgtEl>
                                          <p:spTgt spid="27660">
                                            <p:txEl>
                                              <p:pRg st="0" end="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766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7657">
                                            <p:txEl>
                                              <p:pRg st="0" end="0"/>
                                            </p:txEl>
                                          </p:spTgt>
                                        </p:tgtEl>
                                        <p:attrNameLst>
                                          <p:attrName>style.visibility</p:attrName>
                                        </p:attrNameLst>
                                      </p:cBhvr>
                                      <p:to>
                                        <p:strVal val="visible"/>
                                      </p:to>
                                    </p:set>
                                    <p:anim calcmode="lin" valueType="num">
                                      <p:cBhvr additive="base">
                                        <p:cTn id="79" dur="500" fill="hold"/>
                                        <p:tgtEl>
                                          <p:spTgt spid="27657">
                                            <p:txEl>
                                              <p:pRg st="0" end="0"/>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765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7662">
                                            <p:txEl>
                                              <p:pRg st="0" end="0"/>
                                            </p:txEl>
                                          </p:spTgt>
                                        </p:tgtEl>
                                        <p:attrNameLst>
                                          <p:attrName>style.visibility</p:attrName>
                                        </p:attrNameLst>
                                      </p:cBhvr>
                                      <p:to>
                                        <p:strVal val="visible"/>
                                      </p:to>
                                    </p:set>
                                    <p:anim calcmode="lin" valueType="num">
                                      <p:cBhvr additive="base">
                                        <p:cTn id="85" dur="500" fill="hold"/>
                                        <p:tgtEl>
                                          <p:spTgt spid="27662">
                                            <p:txEl>
                                              <p:pRg st="0" end="0"/>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2766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nimBg="1"/>
      <p:bldP spid="27652" grpId="0" build="p" animBg="1"/>
      <p:bldP spid="27653" grpId="0" build="p" animBg="1"/>
      <p:bldP spid="27657" grpId="0" build="p"/>
      <p:bldP spid="27659" grpId="0" build="p"/>
      <p:bldP spid="27660" grpId="0" build="p"/>
      <p:bldP spid="27661" grpId="0" build="p"/>
      <p:bldP spid="27662"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3048000" y="228600"/>
            <a:ext cx="42672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3600" b="1" i="0" u="none" strike="noStrike" cap="none" normalizeH="0" baseline="0" dirty="0" smtClean="0">
                <a:ln>
                  <a:noFill/>
                </a:ln>
                <a:solidFill>
                  <a:srgbClr val="C00000"/>
                </a:solidFill>
                <a:effectLst/>
                <a:latin typeface="Calibri" pitchFamily="34" charset="0"/>
                <a:ea typeface="Calibri" pitchFamily="34" charset="0"/>
                <a:cs typeface="B Traffic" pitchFamily="2" charset="-78"/>
              </a:rPr>
              <a:t>خصوصيات سيستم ها :</a:t>
            </a:r>
            <a:r>
              <a:rPr kumimoji="0" lang="fa-IR" sz="3600" b="0" i="0" u="none" strike="noStrike" cap="none" normalizeH="0" baseline="0" dirty="0" smtClean="0">
                <a:ln>
                  <a:noFill/>
                </a:ln>
                <a:solidFill>
                  <a:srgbClr val="C00000"/>
                </a:solidFill>
                <a:effectLst/>
                <a:latin typeface="Calibri" pitchFamily="34" charset="0"/>
                <a:ea typeface="Calibri" pitchFamily="34" charset="0"/>
                <a:cs typeface="B Traffic" pitchFamily="2" charset="-78"/>
              </a:rPr>
              <a:t> </a:t>
            </a:r>
            <a:endParaRPr kumimoji="0" lang="fa-IR" sz="3600" b="0" i="0" u="none" strike="noStrike" cap="none" normalizeH="0" baseline="0" dirty="0" smtClean="0">
              <a:ln>
                <a:noFill/>
              </a:ln>
              <a:solidFill>
                <a:srgbClr val="C00000"/>
              </a:solidFill>
              <a:effectLst/>
              <a:latin typeface="Arial" pitchFamily="34" charset="0"/>
              <a:cs typeface="Arial" pitchFamily="34" charset="0"/>
            </a:endParaRPr>
          </a:p>
        </p:txBody>
      </p:sp>
      <p:sp>
        <p:nvSpPr>
          <p:cNvPr id="3" name="Rectangle 2"/>
          <p:cNvSpPr/>
          <p:nvPr/>
        </p:nvSpPr>
        <p:spPr>
          <a:xfrm>
            <a:off x="914400" y="1066800"/>
            <a:ext cx="7772400" cy="830997"/>
          </a:xfrm>
          <a:prstGeom prst="rect">
            <a:avLst/>
          </a:prstGeom>
        </p:spPr>
        <p:txBody>
          <a:bodyPr wrap="square">
            <a:spAutoFit/>
          </a:bodyPr>
          <a:lstStyle/>
          <a:p>
            <a:pPr lvl="0" algn="justLow" rtl="1" eaLnBrk="0" fontAlgn="base" hangingPunct="0">
              <a:spcBef>
                <a:spcPct val="0"/>
              </a:spcBef>
              <a:spcAft>
                <a:spcPct val="0"/>
              </a:spcAft>
            </a:pPr>
            <a:r>
              <a:rPr lang="fa-IR" sz="2400" b="1" dirty="0" smtClean="0">
                <a:latin typeface="Calibri" pitchFamily="34" charset="0"/>
                <a:ea typeface="Calibri" pitchFamily="34" charset="0"/>
                <a:cs typeface="B Traffic" pitchFamily="2" charset="-78"/>
              </a:rPr>
              <a:t>1-هر سيستم حداقل از دو جزء تشكيل مي شود.(تعدادی زیر سیستمهای بهم پیوسته  ی مرتبط ) </a:t>
            </a:r>
            <a:endParaRPr lang="en-US" sz="2400" b="1" dirty="0" smtClean="0">
              <a:latin typeface="Arial" pitchFamily="34" charset="0"/>
              <a:cs typeface="Arial" pitchFamily="34" charset="0"/>
            </a:endParaRPr>
          </a:p>
        </p:txBody>
      </p:sp>
      <p:sp>
        <p:nvSpPr>
          <p:cNvPr id="4" name="Rectangle 3"/>
          <p:cNvSpPr/>
          <p:nvPr/>
        </p:nvSpPr>
        <p:spPr>
          <a:xfrm>
            <a:off x="381000" y="2286000"/>
            <a:ext cx="8534400" cy="461665"/>
          </a:xfrm>
          <a:prstGeom prst="rect">
            <a:avLst/>
          </a:prstGeom>
        </p:spPr>
        <p:txBody>
          <a:bodyPr wrap="square">
            <a:spAutoFit/>
          </a:bodyPr>
          <a:lstStyle/>
          <a:p>
            <a:pPr lvl="0" algn="justLow" rtl="1" eaLnBrk="0" fontAlgn="base" hangingPunct="0">
              <a:spcBef>
                <a:spcPct val="0"/>
              </a:spcBef>
              <a:spcAft>
                <a:spcPct val="0"/>
              </a:spcAft>
            </a:pPr>
            <a:r>
              <a:rPr lang="fa-IR" sz="2400" b="1" dirty="0" smtClean="0">
                <a:latin typeface="Calibri" pitchFamily="34" charset="0"/>
                <a:ea typeface="Calibri" pitchFamily="34" charset="0"/>
                <a:cs typeface="B Traffic" pitchFamily="2" charset="-78"/>
              </a:rPr>
              <a:t> 2- هر جزء حداقل با يك جزء ديگر از مجموعه داراي ارتباط مي باشد. </a:t>
            </a:r>
            <a:endParaRPr lang="en-US" sz="2400" b="1" dirty="0" smtClean="0">
              <a:latin typeface="Arial" pitchFamily="34" charset="0"/>
              <a:cs typeface="Arial" pitchFamily="34" charset="0"/>
            </a:endParaRPr>
          </a:p>
        </p:txBody>
      </p:sp>
      <p:sp>
        <p:nvSpPr>
          <p:cNvPr id="5" name="Rectangle 4"/>
          <p:cNvSpPr/>
          <p:nvPr/>
        </p:nvSpPr>
        <p:spPr>
          <a:xfrm>
            <a:off x="990600" y="3200400"/>
            <a:ext cx="8153400" cy="830997"/>
          </a:xfrm>
          <a:prstGeom prst="rect">
            <a:avLst/>
          </a:prstGeom>
        </p:spPr>
        <p:txBody>
          <a:bodyPr wrap="square">
            <a:spAutoFit/>
          </a:bodyPr>
          <a:lstStyle/>
          <a:p>
            <a:pPr lvl="0" algn="justLow" rtl="1" eaLnBrk="0" fontAlgn="base" hangingPunct="0">
              <a:spcBef>
                <a:spcPct val="0"/>
              </a:spcBef>
              <a:spcAft>
                <a:spcPct val="0"/>
              </a:spcAft>
            </a:pPr>
            <a:r>
              <a:rPr lang="fa-IR" sz="2400" b="1" dirty="0" smtClean="0">
                <a:latin typeface="Calibri" pitchFamily="34" charset="0"/>
                <a:ea typeface="Calibri" pitchFamily="34" charset="0"/>
                <a:cs typeface="B Traffic" pitchFamily="2" charset="-78"/>
              </a:rPr>
              <a:t>3- هر گونه تغييري در هر يك از اجزاء منجر به تغييراتي در كل مجموعه خواهد شد. ( در جهت تعادل راه می پوید ) </a:t>
            </a:r>
            <a:endParaRPr lang="en-US" sz="2400" b="1" dirty="0" smtClean="0">
              <a:latin typeface="Arial" pitchFamily="34" charset="0"/>
              <a:cs typeface="Arial" pitchFamily="34" charset="0"/>
            </a:endParaRPr>
          </a:p>
        </p:txBody>
      </p:sp>
      <p:sp>
        <p:nvSpPr>
          <p:cNvPr id="6" name="Rectangle 5"/>
          <p:cNvSpPr/>
          <p:nvPr/>
        </p:nvSpPr>
        <p:spPr>
          <a:xfrm>
            <a:off x="0" y="4876800"/>
            <a:ext cx="8915400" cy="461665"/>
          </a:xfrm>
          <a:prstGeom prst="rect">
            <a:avLst/>
          </a:prstGeom>
        </p:spPr>
        <p:txBody>
          <a:bodyPr wrap="square">
            <a:spAutoFit/>
          </a:bodyPr>
          <a:lstStyle/>
          <a:p>
            <a:pPr lvl="0" algn="justLow" rtl="1" eaLnBrk="0" fontAlgn="base" hangingPunct="0">
              <a:spcBef>
                <a:spcPct val="0"/>
              </a:spcBef>
              <a:spcAft>
                <a:spcPct val="0"/>
              </a:spcAft>
            </a:pPr>
            <a:r>
              <a:rPr lang="fa-IR" sz="2400" b="1" dirty="0" smtClean="0">
                <a:latin typeface="Calibri" pitchFamily="34" charset="0"/>
                <a:ea typeface="Calibri" pitchFamily="34" charset="0"/>
                <a:cs typeface="B Traffic" pitchFamily="2" charset="-78"/>
              </a:rPr>
              <a:t>4- مجموعه داراي خصوصياتي متفاوت از خصوصيات جمع اجزاء است</a:t>
            </a:r>
            <a:endParaRPr lang="fa-IR" sz="2400" b="1" dirty="0"/>
          </a:p>
        </p:txBody>
      </p:sp>
      <p:sp>
        <p:nvSpPr>
          <p:cNvPr id="7" name="Rectangle 3"/>
          <p:cNvSpPr>
            <a:spLocks noChangeArrowheads="1"/>
          </p:cNvSpPr>
          <p:nvPr/>
        </p:nvSpPr>
        <p:spPr bwMode="auto">
          <a:xfrm rot="16200000">
            <a:off x="-1875256" y="2713457"/>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8" name="Left Arrow 7"/>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1066800" y="1524000"/>
            <a:ext cx="80772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a:t>
            </a:r>
            <a:r>
              <a:rPr kumimoji="0" lang="fa-IR" sz="2800" b="1" i="0" u="none" strike="noStrike" cap="none" normalizeH="0" baseline="0" dirty="0" smtClean="0">
                <a:ln>
                  <a:noFill/>
                </a:ln>
                <a:solidFill>
                  <a:srgbClr val="0070C0"/>
                </a:solidFill>
                <a:effectLst/>
                <a:latin typeface="Calibri" pitchFamily="34" charset="0"/>
                <a:ea typeface="Calibri" pitchFamily="34" charset="0"/>
                <a:cs typeface="B Traffic" pitchFamily="2" charset="-78"/>
              </a:rPr>
              <a:t>دکترعلی رضائیان </a:t>
            </a:r>
            <a:r>
              <a:rPr kumimoji="0" lang="fa-IR" sz="2800" b="1"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یکی ازصاحبنظران ایرانی مدیریت را بشرح زیر تعریف می کند. </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2841098" y="381000"/>
            <a:ext cx="3980577" cy="707886"/>
          </a:xfrm>
          <a:prstGeom prst="rect">
            <a:avLst/>
          </a:prstGeom>
        </p:spPr>
        <p:txBody>
          <a:bodyPr wrap="none">
            <a:spAutoFit/>
          </a:bodyPr>
          <a:lstStyle/>
          <a:p>
            <a:pPr lvl="0" algn="justLow" rtl="1" fontAlgn="base">
              <a:spcBef>
                <a:spcPct val="0"/>
              </a:spcBef>
              <a:spcAft>
                <a:spcPct val="0"/>
              </a:spcAft>
            </a:pPr>
            <a:r>
              <a:rPr lang="fa-IR" sz="4000" b="1" dirty="0" smtClean="0">
                <a:solidFill>
                  <a:srgbClr val="FF0000"/>
                </a:solidFill>
                <a:latin typeface="Calibri" pitchFamily="34" charset="0"/>
                <a:ea typeface="Calibri" pitchFamily="34" charset="0"/>
                <a:cs typeface="B Traffic" pitchFamily="2" charset="-78"/>
              </a:rPr>
              <a:t>* تعريف مديريت: </a:t>
            </a:r>
            <a:endParaRPr lang="en-US" sz="4000" dirty="0" smtClean="0">
              <a:solidFill>
                <a:srgbClr val="FF0000"/>
              </a:solidFill>
              <a:latin typeface="Arial" pitchFamily="34" charset="0"/>
              <a:cs typeface="Arial" pitchFamily="34" charset="0"/>
            </a:endParaRPr>
          </a:p>
        </p:txBody>
      </p:sp>
      <p:sp>
        <p:nvSpPr>
          <p:cNvPr id="4" name="Rectangle 3"/>
          <p:cNvSpPr/>
          <p:nvPr/>
        </p:nvSpPr>
        <p:spPr>
          <a:xfrm>
            <a:off x="1066800" y="2819400"/>
            <a:ext cx="7696200" cy="3046988"/>
          </a:xfrm>
          <a:prstGeom prst="rect">
            <a:avLst/>
          </a:prstGeom>
        </p:spPr>
        <p:txBody>
          <a:bodyPr wrap="square">
            <a:spAutoFit/>
          </a:bodyPr>
          <a:lstStyle/>
          <a:p>
            <a:pPr lvl="0" algn="justLow" rtl="1" eaLnBrk="0" fontAlgn="base" hangingPunct="0">
              <a:spcBef>
                <a:spcPct val="0"/>
              </a:spcBef>
              <a:spcAft>
                <a:spcPct val="0"/>
              </a:spcAft>
            </a:pPr>
            <a:r>
              <a:rPr lang="fa-IR" sz="3200" b="1" dirty="0" smtClean="0">
                <a:solidFill>
                  <a:srgbClr val="FF0000"/>
                </a:solidFill>
                <a:latin typeface="Calibri" pitchFamily="34" charset="0"/>
                <a:ea typeface="Calibri" pitchFamily="34" charset="0"/>
                <a:cs typeface="B Traffic" pitchFamily="2" charset="-78"/>
              </a:rPr>
              <a:t>مدیریت</a:t>
            </a:r>
            <a:r>
              <a:rPr lang="fa-IR" sz="3200" b="1" dirty="0" smtClean="0">
                <a:latin typeface="Calibri" pitchFamily="34" charset="0"/>
                <a:ea typeface="Calibri" pitchFamily="34" charset="0"/>
                <a:cs typeface="B Traffic" pitchFamily="2" charset="-78"/>
              </a:rPr>
              <a:t> فرايند بكارگيري موثر و كارآمد منابع انساني در برنامه ريزي، سازماندهي، بسيج منابع و امكانات، هدايت و كنترل است. كه براي دستيابي به اهداف سازماني و براساس نظام ارزشي مورد قبول، بوسيله و از طريق ديگران صورت مي گيرد.</a:t>
            </a:r>
            <a:endParaRPr lang="fa-IR" sz="3200" b="1" dirty="0" smtClean="0">
              <a:latin typeface="Arial" pitchFamily="34" charset="0"/>
              <a:cs typeface="Arial" pitchFamily="34" charset="0"/>
            </a:endParaRPr>
          </a:p>
        </p:txBody>
      </p:sp>
      <p:sp>
        <p:nvSpPr>
          <p:cNvPr id="5" name="Left Arrow 4"/>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
        <p:nvSpPr>
          <p:cNvPr id="6" name="Rectangle 5"/>
          <p:cNvSpPr/>
          <p:nvPr/>
        </p:nvSpPr>
        <p:spPr>
          <a:xfrm rot="16200000">
            <a:off x="-1772331" y="3563032"/>
            <a:ext cx="4419597" cy="646331"/>
          </a:xfrm>
          <a:prstGeom prst="rect">
            <a:avLst/>
          </a:prstGeom>
        </p:spPr>
        <p:txBody>
          <a:bodyPr wrap="square">
            <a:spAutoFit/>
          </a:bodyPr>
          <a:lstStyle/>
          <a:p>
            <a:r>
              <a:rPr lang="fa-IR" sz="3600" dirty="0" smtClean="0">
                <a:solidFill>
                  <a:srgbClr val="C00000"/>
                </a:solidFill>
                <a:cs typeface="2  Kaj" pitchFamily="2" charset="-78"/>
              </a:rPr>
              <a:t>اصول و مفاهيم  مديريت </a:t>
            </a:r>
            <a:endParaRPr lang="fa-IR" sz="3600" dirty="0">
              <a:solidFill>
                <a:srgbClr val="C00000"/>
              </a:solidFill>
              <a:cs typeface="2  Kaj"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3">
                                            <p:txEl>
                                              <p:pRg st="0" end="0"/>
                                            </p:txEl>
                                          </p:spTgt>
                                        </p:tgtEl>
                                        <p:attrNameLst>
                                          <p:attrName>style.visibility</p:attrName>
                                        </p:attrNameLst>
                                      </p:cBhvr>
                                      <p:to>
                                        <p:strVal val="visible"/>
                                      </p:to>
                                    </p:set>
                                    <p:anim calcmode="lin" valueType="num">
                                      <p:cBhvr additive="base">
                                        <p:cTn id="7" dur="500" fill="hold"/>
                                        <p:tgtEl>
                                          <p:spTgt spid="307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 grpId="0" build="p"/>
      <p:bldP spid="4"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8686800" cy="1066800"/>
          </a:xfrm>
        </p:spPr>
        <p:txBody>
          <a:bodyPr>
            <a:noAutofit/>
          </a:bodyPr>
          <a:lstStyle/>
          <a:p>
            <a:r>
              <a:rPr lang="fa-IR" sz="4000" b="1" dirty="0" smtClean="0">
                <a:solidFill>
                  <a:srgbClr val="C00000"/>
                </a:solidFill>
                <a:cs typeface="+mn-cs"/>
              </a:rPr>
              <a:t>        نيازها در ارتباط با نوع رفتار انسان  </a:t>
            </a:r>
            <a:r>
              <a:rPr lang="en-US" sz="4000" b="1" dirty="0" smtClean="0">
                <a:solidFill>
                  <a:srgbClr val="C00000"/>
                </a:solidFill>
                <a:cs typeface="+mn-cs"/>
              </a:rPr>
              <a:t>      </a:t>
            </a:r>
            <a:endParaRPr lang="fa-IR" sz="4000" b="1" dirty="0">
              <a:solidFill>
                <a:srgbClr val="C00000"/>
              </a:solidFill>
              <a:cs typeface="+mn-cs"/>
            </a:endParaRPr>
          </a:p>
        </p:txBody>
      </p:sp>
      <p:sp>
        <p:nvSpPr>
          <p:cNvPr id="3" name="Subtitle 2"/>
          <p:cNvSpPr>
            <a:spLocks noGrp="1"/>
          </p:cNvSpPr>
          <p:nvPr>
            <p:ph type="subTitle" idx="1"/>
          </p:nvPr>
        </p:nvSpPr>
        <p:spPr>
          <a:xfrm>
            <a:off x="1066800" y="1676400"/>
            <a:ext cx="7772400" cy="5181600"/>
          </a:xfrm>
        </p:spPr>
        <p:txBody>
          <a:bodyPr>
            <a:normAutofit/>
          </a:bodyPr>
          <a:lstStyle/>
          <a:p>
            <a:pPr algn="ctr">
              <a:buFont typeface="Wingdings" pitchFamily="2" charset="2"/>
              <a:buChar char="q"/>
            </a:pPr>
            <a:r>
              <a:rPr lang="fa-IR" sz="2800" b="1" dirty="0" smtClean="0">
                <a:solidFill>
                  <a:srgbClr val="7030A0"/>
                </a:solidFill>
                <a:cs typeface="B Traffic" pitchFamily="2" charset="-78"/>
              </a:rPr>
              <a:t>  نياز حالتي دروني است : كه باعث مي شود </a:t>
            </a:r>
          </a:p>
          <a:p>
            <a:pPr algn="ctr"/>
            <a:r>
              <a:rPr lang="fa-IR" sz="2800" b="1" dirty="0" smtClean="0">
                <a:solidFill>
                  <a:srgbClr val="7030A0"/>
                </a:solidFill>
                <a:cs typeface="B Traffic" pitchFamily="2" charset="-78"/>
              </a:rPr>
              <a:t>نتيجه يا پيامد خاصي جالب به نظر برسد .</a:t>
            </a:r>
          </a:p>
          <a:p>
            <a:pPr algn="ctr"/>
            <a:r>
              <a:rPr lang="en-US" sz="2800" b="1" dirty="0" smtClean="0">
                <a:solidFill>
                  <a:srgbClr val="7030A0"/>
                </a:solidFill>
                <a:cs typeface="B Traffic" pitchFamily="2" charset="-78"/>
              </a:rPr>
              <a:t> </a:t>
            </a:r>
            <a:endParaRPr lang="fa-IR" sz="2800" b="1" dirty="0" smtClean="0">
              <a:solidFill>
                <a:srgbClr val="7030A0"/>
              </a:solidFill>
              <a:cs typeface="B Traffic" pitchFamily="2" charset="-78"/>
            </a:endParaRPr>
          </a:p>
          <a:p>
            <a:pPr algn="ctr">
              <a:buFont typeface="Wingdings" pitchFamily="2" charset="2"/>
              <a:buChar char="q"/>
            </a:pPr>
            <a:r>
              <a:rPr lang="fa-IR" sz="2800" b="1" dirty="0" smtClean="0">
                <a:solidFill>
                  <a:srgbClr val="7030A0"/>
                </a:solidFill>
                <a:cs typeface="B Traffic" pitchFamily="2" charset="-78"/>
              </a:rPr>
              <a:t>        نياز ارضا نشده تنش ايجاد مي كند . </a:t>
            </a:r>
            <a:r>
              <a:rPr lang="en-US" sz="2800" b="1" dirty="0" smtClean="0">
                <a:solidFill>
                  <a:srgbClr val="7030A0"/>
                </a:solidFill>
                <a:cs typeface="B Traffic" pitchFamily="2" charset="-78"/>
              </a:rPr>
              <a:t>    </a:t>
            </a:r>
            <a:endParaRPr lang="fa-IR" sz="2800" b="1" dirty="0" smtClean="0">
              <a:solidFill>
                <a:srgbClr val="7030A0"/>
              </a:solidFill>
              <a:cs typeface="B Traffic" pitchFamily="2" charset="-78"/>
            </a:endParaRPr>
          </a:p>
          <a:p>
            <a:pPr algn="ctr"/>
            <a:endParaRPr lang="fa-IR" sz="2800" b="1" dirty="0" smtClean="0">
              <a:solidFill>
                <a:srgbClr val="7030A0"/>
              </a:solidFill>
              <a:cs typeface="B Traffic" pitchFamily="2" charset="-78"/>
            </a:endParaRPr>
          </a:p>
          <a:p>
            <a:pPr algn="ctr">
              <a:buFont typeface="Wingdings" pitchFamily="2" charset="2"/>
              <a:buChar char="q"/>
            </a:pPr>
            <a:r>
              <a:rPr lang="fa-IR" sz="2800" b="1" dirty="0" smtClean="0">
                <a:solidFill>
                  <a:srgbClr val="7030A0"/>
                </a:solidFill>
                <a:cs typeface="B Traffic" pitchFamily="2" charset="-78"/>
              </a:rPr>
              <a:t>        پويايي را  بوجود مي آورد           </a:t>
            </a:r>
            <a:r>
              <a:rPr lang="en-US" sz="2800" b="1" dirty="0" smtClean="0">
                <a:solidFill>
                  <a:srgbClr val="7030A0"/>
                </a:solidFill>
                <a:cs typeface="B Traffic" pitchFamily="2" charset="-78"/>
              </a:rPr>
              <a:t>              </a:t>
            </a:r>
            <a:r>
              <a:rPr lang="fa-IR" sz="2800" b="1" dirty="0" smtClean="0">
                <a:solidFill>
                  <a:srgbClr val="7030A0"/>
                </a:solidFill>
                <a:cs typeface="B Traffic" pitchFamily="2" charset="-78"/>
              </a:rPr>
              <a:t>  </a:t>
            </a:r>
          </a:p>
          <a:p>
            <a:pPr algn="ctr"/>
            <a:endParaRPr lang="fa-IR" sz="2800" b="1" dirty="0" smtClean="0">
              <a:solidFill>
                <a:srgbClr val="7030A0"/>
              </a:solidFill>
              <a:cs typeface="B Traffic" pitchFamily="2" charset="-78"/>
            </a:endParaRPr>
          </a:p>
          <a:p>
            <a:pPr algn="ctr">
              <a:buFont typeface="Wingdings" pitchFamily="2" charset="2"/>
              <a:buChar char="q"/>
            </a:pPr>
            <a:r>
              <a:rPr lang="fa-IR" sz="2800" b="1" dirty="0" smtClean="0">
                <a:solidFill>
                  <a:srgbClr val="7030A0"/>
                </a:solidFill>
                <a:cs typeface="B Traffic" pitchFamily="2" charset="-78"/>
              </a:rPr>
              <a:t>       موجب بروز نوعي رفتار در فرد مي گردد تا در  پی تامین هدف برآید  </a:t>
            </a:r>
            <a:endParaRPr lang="en-US" sz="2800" b="1" dirty="0" smtClean="0">
              <a:solidFill>
                <a:srgbClr val="7030A0"/>
              </a:solidFill>
              <a:cs typeface="B Traffic" pitchFamily="2" charset="-78"/>
            </a:endParaRPr>
          </a:p>
          <a:p>
            <a:pPr algn="ctr"/>
            <a:endParaRPr lang="en-US" sz="2800" b="1" dirty="0" smtClean="0">
              <a:solidFill>
                <a:srgbClr val="7030A0"/>
              </a:solidFill>
              <a:cs typeface="B Traffic" pitchFamily="2" charset="-78"/>
            </a:endParaRPr>
          </a:p>
          <a:p>
            <a:pPr algn="ctr"/>
            <a:endParaRPr lang="en-US" sz="2800" b="1" dirty="0" smtClean="0">
              <a:solidFill>
                <a:srgbClr val="7030A0"/>
              </a:solidFill>
              <a:cs typeface="B Traffic" pitchFamily="2" charset="-78"/>
            </a:endParaRPr>
          </a:p>
          <a:p>
            <a:pPr algn="ctr"/>
            <a:endParaRPr lang="fa-IR" sz="2800" b="1" dirty="0">
              <a:solidFill>
                <a:srgbClr val="7030A0"/>
              </a:solidFill>
              <a:cs typeface="B Traffic" pitchFamily="2" charset="-78"/>
            </a:endParaRPr>
          </a:p>
        </p:txBody>
      </p:sp>
      <p:sp>
        <p:nvSpPr>
          <p:cNvPr id="4" name="Rectangle 3"/>
          <p:cNvSpPr>
            <a:spLocks noChangeArrowheads="1"/>
          </p:cNvSpPr>
          <p:nvPr/>
        </p:nvSpPr>
        <p:spPr bwMode="auto">
          <a:xfrm rot="16200000">
            <a:off x="-1799057" y="2256256"/>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5" name="Left Arrow 4"/>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2895600" y="228600"/>
            <a:ext cx="3494867"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fa-IR" sz="3200" b="1" i="0" u="none" strike="noStrike" cap="none" normalizeH="0" baseline="0" dirty="0" smtClean="0">
                <a:ln>
                  <a:noFill/>
                </a:ln>
                <a:solidFill>
                  <a:srgbClr val="C00000"/>
                </a:solidFill>
                <a:effectLst/>
                <a:latin typeface="Calibri" pitchFamily="34" charset="0"/>
                <a:ea typeface="Calibri" pitchFamily="34" charset="0"/>
                <a:cs typeface="B Traffic" pitchFamily="2" charset="-78"/>
              </a:rPr>
              <a:t>انگیزش در سازمان </a:t>
            </a:r>
            <a:endParaRPr kumimoji="0" lang="fa-IR" sz="3200" b="0" i="0" u="none" strike="noStrike" cap="none" normalizeH="0" baseline="0" dirty="0" smtClean="0">
              <a:ln>
                <a:noFill/>
              </a:ln>
              <a:solidFill>
                <a:srgbClr val="C00000"/>
              </a:solidFill>
              <a:effectLst/>
              <a:latin typeface="Arial" pitchFamily="34" charset="0"/>
              <a:cs typeface="Arial" pitchFamily="34" charset="0"/>
            </a:endParaRPr>
          </a:p>
        </p:txBody>
      </p:sp>
      <p:sp>
        <p:nvSpPr>
          <p:cNvPr id="3" name="Rectangle 2"/>
          <p:cNvSpPr/>
          <p:nvPr/>
        </p:nvSpPr>
        <p:spPr>
          <a:xfrm>
            <a:off x="3886200" y="838200"/>
            <a:ext cx="4800600" cy="461665"/>
          </a:xfrm>
          <a:prstGeom prst="rect">
            <a:avLst/>
          </a:prstGeom>
        </p:spPr>
        <p:txBody>
          <a:bodyPr wrap="square">
            <a:spAutoFit/>
          </a:bodyPr>
          <a:lstStyle/>
          <a:p>
            <a:r>
              <a:rPr lang="fa-IR" sz="2400" b="1" dirty="0" smtClean="0">
                <a:solidFill>
                  <a:srgbClr val="0070C0"/>
                </a:solidFill>
              </a:rPr>
              <a:t>چرا انسان در سازمان كار مى كند؟ </a:t>
            </a:r>
            <a:endParaRPr lang="fa-IR" sz="2400" b="1" dirty="0">
              <a:solidFill>
                <a:srgbClr val="0070C0"/>
              </a:solidFill>
            </a:endParaRPr>
          </a:p>
        </p:txBody>
      </p:sp>
      <p:sp>
        <p:nvSpPr>
          <p:cNvPr id="4" name="Rectangle 3"/>
          <p:cNvSpPr/>
          <p:nvPr/>
        </p:nvSpPr>
        <p:spPr>
          <a:xfrm>
            <a:off x="2362200" y="1676400"/>
            <a:ext cx="5943600" cy="461665"/>
          </a:xfrm>
          <a:prstGeom prst="rect">
            <a:avLst/>
          </a:prstGeom>
        </p:spPr>
        <p:txBody>
          <a:bodyPr wrap="square">
            <a:spAutoFit/>
          </a:bodyPr>
          <a:lstStyle/>
          <a:p>
            <a:r>
              <a:rPr lang="fa-IR" sz="2400" b="1" dirty="0" smtClean="0">
                <a:solidFill>
                  <a:srgbClr val="0070C0"/>
                </a:solidFill>
              </a:rPr>
              <a:t>چرا برخى افراد بسيار فعال و برخى كم كارند؟ </a:t>
            </a:r>
            <a:endParaRPr lang="fa-IR" sz="2400" b="1" dirty="0">
              <a:solidFill>
                <a:srgbClr val="0070C0"/>
              </a:solidFill>
            </a:endParaRPr>
          </a:p>
        </p:txBody>
      </p:sp>
      <p:sp>
        <p:nvSpPr>
          <p:cNvPr id="5" name="Rectangle 4"/>
          <p:cNvSpPr/>
          <p:nvPr/>
        </p:nvSpPr>
        <p:spPr>
          <a:xfrm>
            <a:off x="2590800" y="2438400"/>
            <a:ext cx="5715000" cy="461665"/>
          </a:xfrm>
          <a:prstGeom prst="rect">
            <a:avLst/>
          </a:prstGeom>
        </p:spPr>
        <p:txBody>
          <a:bodyPr wrap="square">
            <a:spAutoFit/>
          </a:bodyPr>
          <a:lstStyle/>
          <a:p>
            <a:r>
              <a:rPr lang="fa-IR" sz="2400" b="1" dirty="0" smtClean="0">
                <a:solidFill>
                  <a:srgbClr val="0070C0"/>
                </a:solidFill>
              </a:rPr>
              <a:t>علت علاقه به شغل و بى علاقگى به كار چيست؟ </a:t>
            </a:r>
            <a:endParaRPr lang="fa-IR" sz="2400" b="1" dirty="0">
              <a:solidFill>
                <a:srgbClr val="0070C0"/>
              </a:solidFill>
            </a:endParaRPr>
          </a:p>
        </p:txBody>
      </p:sp>
      <p:sp>
        <p:nvSpPr>
          <p:cNvPr id="6" name="Rectangle 5"/>
          <p:cNvSpPr/>
          <p:nvPr/>
        </p:nvSpPr>
        <p:spPr>
          <a:xfrm>
            <a:off x="381000" y="3276600"/>
            <a:ext cx="8001000" cy="830997"/>
          </a:xfrm>
          <a:prstGeom prst="rect">
            <a:avLst/>
          </a:prstGeom>
        </p:spPr>
        <p:txBody>
          <a:bodyPr wrap="square">
            <a:spAutoFit/>
          </a:bodyPr>
          <a:lstStyle/>
          <a:p>
            <a:pPr algn="r"/>
            <a:r>
              <a:rPr lang="fa-IR" sz="2400" b="1" dirty="0" smtClean="0">
                <a:solidFill>
                  <a:srgbClr val="0070C0"/>
                </a:solidFill>
              </a:rPr>
              <a:t>چه عواملى در تقويت روحيه و ايجادعلاقه به كار و انگيختن حس وظيفه شناسى كارمندان مؤثر است؟ </a:t>
            </a:r>
            <a:endParaRPr lang="fa-IR" sz="2400" b="1" dirty="0">
              <a:solidFill>
                <a:srgbClr val="0070C0"/>
              </a:solidFill>
            </a:endParaRPr>
          </a:p>
        </p:txBody>
      </p:sp>
      <p:sp>
        <p:nvSpPr>
          <p:cNvPr id="7" name="Rectangle 6"/>
          <p:cNvSpPr/>
          <p:nvPr/>
        </p:nvSpPr>
        <p:spPr>
          <a:xfrm>
            <a:off x="0" y="4495800"/>
            <a:ext cx="9144000" cy="954107"/>
          </a:xfrm>
          <a:prstGeom prst="rect">
            <a:avLst/>
          </a:prstGeom>
        </p:spPr>
        <p:txBody>
          <a:bodyPr wrap="square">
            <a:spAutoFit/>
          </a:bodyPr>
          <a:lstStyle/>
          <a:p>
            <a:pPr algn="r"/>
            <a:r>
              <a:rPr lang="fa-IR" sz="2800" b="1" dirty="0" smtClean="0">
                <a:solidFill>
                  <a:srgbClr val="0070C0"/>
                </a:solidFill>
              </a:rPr>
              <a:t>آيا پاداش مادى در افزايش كارآيى كارمندان مؤثر است  ؟</a:t>
            </a:r>
          </a:p>
          <a:p>
            <a:pPr algn="r"/>
            <a:r>
              <a:rPr lang="fa-IR" sz="2800" b="1" dirty="0" smtClean="0">
                <a:solidFill>
                  <a:srgbClr val="0070C0"/>
                </a:solidFill>
              </a:rPr>
              <a:t>- آيا اهميت آن از پاداش هاى غيرمادى بيشتر است؟ </a:t>
            </a:r>
            <a:endParaRPr lang="fa-IR" sz="2800" b="1" dirty="0">
              <a:solidFill>
                <a:srgbClr val="0070C0"/>
              </a:solidFill>
            </a:endParaRPr>
          </a:p>
        </p:txBody>
      </p:sp>
      <p:sp>
        <p:nvSpPr>
          <p:cNvPr id="8" name="Rectangle 7"/>
          <p:cNvSpPr/>
          <p:nvPr/>
        </p:nvSpPr>
        <p:spPr>
          <a:xfrm>
            <a:off x="914400" y="5943600"/>
            <a:ext cx="8229600" cy="523220"/>
          </a:xfrm>
          <a:prstGeom prst="rect">
            <a:avLst/>
          </a:prstGeom>
        </p:spPr>
        <p:txBody>
          <a:bodyPr wrap="square">
            <a:spAutoFit/>
          </a:bodyPr>
          <a:lstStyle/>
          <a:p>
            <a:r>
              <a:rPr lang="fa-IR" sz="2800" b="1" dirty="0" smtClean="0">
                <a:solidFill>
                  <a:srgbClr val="0070C0"/>
                </a:solidFill>
              </a:rPr>
              <a:t>و آيا سطح كارآيى كاركنان را چگونه مى توان افزايش داد؟</a:t>
            </a:r>
            <a:endParaRPr lang="fa-IR" sz="2800" b="1" dirty="0">
              <a:solidFill>
                <a:srgbClr val="0070C0"/>
              </a:solidFill>
            </a:endParaRPr>
          </a:p>
        </p:txBody>
      </p:sp>
      <p:sp>
        <p:nvSpPr>
          <p:cNvPr id="9" name="Rectangle 3"/>
          <p:cNvSpPr>
            <a:spLocks noChangeArrowheads="1"/>
          </p:cNvSpPr>
          <p:nvPr/>
        </p:nvSpPr>
        <p:spPr bwMode="auto">
          <a:xfrm rot="16200000">
            <a:off x="-1799057" y="2256256"/>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10" name="Left Arrow 9"/>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xEl>
                                              <p:pRg st="1" end="1"/>
                                            </p:txEl>
                                          </p:spTgt>
                                        </p:tgtEl>
                                        <p:attrNameLst>
                                          <p:attrName>style.visibility</p:attrName>
                                        </p:attrNameLst>
                                      </p:cBhvr>
                                      <p:to>
                                        <p:strVal val="visible"/>
                                      </p:to>
                                    </p:set>
                                    <p:anim calcmode="lin" valueType="num">
                                      <p:cBhvr additive="base">
                                        <p:cTn id="3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xEl>
                                              <p:pRg st="0" end="0"/>
                                            </p:txEl>
                                          </p:spTgt>
                                        </p:tgtEl>
                                        <p:attrNameLst>
                                          <p:attrName>style.visibility</p:attrName>
                                        </p:attrNameLst>
                                      </p:cBhvr>
                                      <p:to>
                                        <p:strVal val="visible"/>
                                      </p:to>
                                    </p:set>
                                    <p:anim calcmode="lin" valueType="num">
                                      <p:cBhvr additive="base">
                                        <p:cTn id="4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P spid="7" grpId="0" build="p"/>
      <p:bldP spid="8"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824566" y="-63787"/>
            <a:ext cx="3494867"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fa-IR" sz="3200" b="1" i="0" u="none" strike="noStrike" cap="none" normalizeH="0" baseline="0" dirty="0" smtClean="0">
                <a:ln>
                  <a:noFill/>
                </a:ln>
                <a:solidFill>
                  <a:srgbClr val="FF0000"/>
                </a:solidFill>
                <a:effectLst/>
                <a:latin typeface="Calibri" pitchFamily="34" charset="0"/>
                <a:ea typeface="Calibri" pitchFamily="34" charset="0"/>
                <a:cs typeface="B Traffic" pitchFamily="2" charset="-78"/>
              </a:rPr>
              <a:t>انگیزش در سازمان </a:t>
            </a:r>
            <a:endParaRPr kumimoji="0" lang="fa-IR" sz="3200" b="0" i="0" u="none" strike="noStrike" cap="none" normalizeH="0" baseline="0" dirty="0" smtClean="0">
              <a:ln>
                <a:noFill/>
              </a:ln>
              <a:solidFill>
                <a:srgbClr val="FF0000"/>
              </a:solidFill>
              <a:effectLst/>
              <a:latin typeface="Arial" pitchFamily="34" charset="0"/>
              <a:cs typeface="Arial" pitchFamily="34" charset="0"/>
            </a:endParaRPr>
          </a:p>
        </p:txBody>
      </p:sp>
      <p:sp>
        <p:nvSpPr>
          <p:cNvPr id="120834" name="Rectangle 2"/>
          <p:cNvSpPr>
            <a:spLocks noChangeArrowheads="1"/>
          </p:cNvSpPr>
          <p:nvPr/>
        </p:nvSpPr>
        <p:spPr bwMode="auto">
          <a:xfrm>
            <a:off x="1066800" y="729734"/>
            <a:ext cx="80772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اگرموردى از انجام نشدن كار به طور مؤثر وجود داشته باشد، سئوال اينجاست كه آيا اين مشكل از جانب شخص شاغل است يا متوجه  ساختار شغل است</a:t>
            </a:r>
            <a:endParaRPr kumimoji="0" lang="fa-IR"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1066800" y="2057400"/>
            <a:ext cx="7772400" cy="1200329"/>
          </a:xfrm>
          <a:prstGeom prst="rect">
            <a:avLst/>
          </a:prstGeom>
        </p:spPr>
        <p:txBody>
          <a:bodyPr wrap="square">
            <a:spAutoFit/>
          </a:bodyPr>
          <a:lstStyle/>
          <a:p>
            <a:pPr lvl="0" algn="r" rtl="1" fontAlgn="base">
              <a:spcBef>
                <a:spcPct val="0"/>
              </a:spcBef>
              <a:spcAft>
                <a:spcPct val="0"/>
              </a:spcAft>
            </a:pPr>
            <a:r>
              <a:rPr lang="fa-IR" sz="2400" b="1" dirty="0" smtClean="0">
                <a:solidFill>
                  <a:srgbClr val="FF0000"/>
                </a:solidFill>
                <a:latin typeface="Calibri" pitchFamily="34" charset="0"/>
                <a:ea typeface="Calibri" pitchFamily="34" charset="0"/>
                <a:cs typeface="B Traffic" pitchFamily="2" charset="-78"/>
              </a:rPr>
              <a:t>در مطابقت نداشتن هردوى آنها</a:t>
            </a:r>
            <a:r>
              <a:rPr lang="fa-IR" sz="2400" b="1" dirty="0" smtClean="0">
                <a:latin typeface="Calibri" pitchFamily="34" charset="0"/>
                <a:ea typeface="Calibri" pitchFamily="34" charset="0"/>
                <a:cs typeface="B Traffic" pitchFamily="2" charset="-78"/>
              </a:rPr>
              <a:t>؟ حسب اين كه دلايل ضعف در انجام كار چه باشد بايد توجه خود را به مشحصات فرد انتخاب شده براى شغل يا ساختار شغل و يا هردوى آنها معطوف كرد</a:t>
            </a:r>
            <a:r>
              <a:rPr lang="en-US" sz="2400" b="1" dirty="0" smtClean="0">
                <a:latin typeface="Calibri" pitchFamily="34" charset="0"/>
                <a:ea typeface="Calibri" pitchFamily="34" charset="0"/>
                <a:cs typeface="B Traffic" pitchFamily="2" charset="-78"/>
              </a:rPr>
              <a:t>.</a:t>
            </a:r>
            <a:endParaRPr lang="en-US" sz="2400" b="1" dirty="0" smtClean="0">
              <a:latin typeface="Arial" pitchFamily="34" charset="0"/>
              <a:cs typeface="Arial" pitchFamily="34" charset="0"/>
            </a:endParaRPr>
          </a:p>
        </p:txBody>
      </p:sp>
      <p:sp>
        <p:nvSpPr>
          <p:cNvPr id="6" name="Rectangle 5"/>
          <p:cNvSpPr/>
          <p:nvPr/>
        </p:nvSpPr>
        <p:spPr>
          <a:xfrm>
            <a:off x="1066800" y="3810000"/>
            <a:ext cx="7848600" cy="1200329"/>
          </a:xfrm>
          <a:prstGeom prst="rect">
            <a:avLst/>
          </a:prstGeom>
        </p:spPr>
        <p:txBody>
          <a:bodyPr wrap="square">
            <a:spAutoFit/>
          </a:bodyPr>
          <a:lstStyle/>
          <a:p>
            <a:pPr lvl="0" algn="r" rtl="1" eaLnBrk="0" fontAlgn="base" hangingPunct="0">
              <a:spcBef>
                <a:spcPct val="0"/>
              </a:spcBef>
              <a:spcAft>
                <a:spcPct val="0"/>
              </a:spcAft>
            </a:pPr>
            <a:r>
              <a:rPr lang="fa-IR" sz="2400" b="1" dirty="0" smtClean="0">
                <a:latin typeface="Calibri" pitchFamily="34" charset="0"/>
                <a:ea typeface="Calibri" pitchFamily="34" charset="0"/>
                <a:cs typeface="B Traffic" pitchFamily="2" charset="-78"/>
              </a:rPr>
              <a:t> اين كه چه عواملى در تقويت روحيه و ايجادعلاقه به كار و انگيختن حس وظيفه شناسى افراد مؤثر بوده است، ساليان دراز مورد بحث كارشناسان و دانش پژوهان قرار گرفته است. </a:t>
            </a:r>
            <a:endParaRPr lang="fa-IR" sz="2400" b="1" dirty="0" smtClean="0">
              <a:latin typeface="Arial" pitchFamily="34" charset="0"/>
              <a:cs typeface="Arial" pitchFamily="34" charset="0"/>
            </a:endParaRPr>
          </a:p>
        </p:txBody>
      </p:sp>
      <p:sp>
        <p:nvSpPr>
          <p:cNvPr id="7" name="Rectangle 6"/>
          <p:cNvSpPr/>
          <p:nvPr/>
        </p:nvSpPr>
        <p:spPr>
          <a:xfrm>
            <a:off x="1143000" y="5105400"/>
            <a:ext cx="7696200" cy="1200329"/>
          </a:xfrm>
          <a:prstGeom prst="rect">
            <a:avLst/>
          </a:prstGeom>
        </p:spPr>
        <p:txBody>
          <a:bodyPr wrap="square">
            <a:spAutoFit/>
          </a:bodyPr>
          <a:lstStyle/>
          <a:p>
            <a:pPr lvl="0" algn="r" rtl="1" eaLnBrk="0" fontAlgn="base" hangingPunct="0">
              <a:spcBef>
                <a:spcPct val="0"/>
              </a:spcBef>
              <a:spcAft>
                <a:spcPct val="0"/>
              </a:spcAft>
            </a:pPr>
            <a:r>
              <a:rPr lang="fa-IR" sz="2400" b="1" dirty="0" smtClean="0">
                <a:latin typeface="Calibri" pitchFamily="34" charset="0"/>
                <a:ea typeface="Calibri" pitchFamily="34" charset="0"/>
                <a:cs typeface="B Traffic" pitchFamily="2" charset="-78"/>
              </a:rPr>
              <a:t>آنچه انسان را براى برآوردن  تمايلاتش تحريك مى كند تا فعالانه به خدمت بپردازد، </a:t>
            </a:r>
            <a:r>
              <a:rPr lang="fa-IR" sz="2400" b="1" dirty="0" smtClean="0">
                <a:solidFill>
                  <a:srgbClr val="0070C0"/>
                </a:solidFill>
                <a:latin typeface="Calibri" pitchFamily="34" charset="0"/>
                <a:ea typeface="Calibri" pitchFamily="34" charset="0"/>
                <a:cs typeface="B Traffic" pitchFamily="2" charset="-78"/>
              </a:rPr>
              <a:t>انگيزه</a:t>
            </a:r>
            <a:r>
              <a:rPr lang="fa-IR" sz="2400" b="1" dirty="0" smtClean="0">
                <a:latin typeface="Calibri" pitchFamily="34" charset="0"/>
                <a:ea typeface="Calibri" pitchFamily="34" charset="0"/>
                <a:cs typeface="B Traffic" pitchFamily="2" charset="-78"/>
              </a:rPr>
              <a:t> نام دارد. به عبارت ديگر ا</a:t>
            </a:r>
            <a:r>
              <a:rPr lang="fa-IR" sz="2400" b="1" dirty="0" smtClean="0">
                <a:solidFill>
                  <a:srgbClr val="0070C0"/>
                </a:solidFill>
                <a:latin typeface="Calibri" pitchFamily="34" charset="0"/>
                <a:ea typeface="Calibri" pitchFamily="34" charset="0"/>
                <a:cs typeface="B Traffic" pitchFamily="2" charset="-78"/>
              </a:rPr>
              <a:t>نگيزه</a:t>
            </a:r>
            <a:r>
              <a:rPr lang="fa-IR" sz="2400" b="1" dirty="0" smtClean="0">
                <a:latin typeface="Calibri" pitchFamily="34" charset="0"/>
                <a:ea typeface="Calibri" pitchFamily="34" charset="0"/>
                <a:cs typeface="B Traffic" pitchFamily="2" charset="-78"/>
              </a:rPr>
              <a:t>، عامل تحريك انسان براى كار بيشتر است.</a:t>
            </a:r>
            <a:endParaRPr lang="fa-IR" sz="2400" b="1" dirty="0" smtClean="0">
              <a:latin typeface="Arial" pitchFamily="34" charset="0"/>
              <a:cs typeface="Arial" pitchFamily="34" charset="0"/>
            </a:endParaRPr>
          </a:p>
        </p:txBody>
      </p:sp>
      <p:sp>
        <p:nvSpPr>
          <p:cNvPr id="8" name="Rectangle 3"/>
          <p:cNvSpPr>
            <a:spLocks noChangeArrowheads="1"/>
          </p:cNvSpPr>
          <p:nvPr/>
        </p:nvSpPr>
        <p:spPr bwMode="auto">
          <a:xfrm rot="16200000">
            <a:off x="-1799057" y="2256256"/>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9" name="Left Arrow 8"/>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0834">
                                            <p:txEl>
                                              <p:pRg st="0" end="0"/>
                                            </p:txEl>
                                          </p:spTgt>
                                        </p:tgtEl>
                                        <p:attrNameLst>
                                          <p:attrName>style.visibility</p:attrName>
                                        </p:attrNameLst>
                                      </p:cBhvr>
                                      <p:to>
                                        <p:strVal val="visible"/>
                                      </p:to>
                                    </p:set>
                                    <p:anim calcmode="lin" valueType="num">
                                      <p:cBhvr additive="base">
                                        <p:cTn id="7" dur="500" fill="hold"/>
                                        <p:tgtEl>
                                          <p:spTgt spid="12083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083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4" grpId="0" build="p"/>
      <p:bldP spid="5" grpId="0" build="p"/>
      <p:bldP spid="6" grpId="0" build="p"/>
      <p:bldP spid="7" grpId="0"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0"/>
            <a:ext cx="5638800" cy="762000"/>
          </a:xfrm>
        </p:spPr>
        <p:txBody>
          <a:bodyPr>
            <a:normAutofit/>
          </a:bodyPr>
          <a:lstStyle/>
          <a:p>
            <a:r>
              <a:rPr lang="fa-IR" dirty="0" smtClean="0">
                <a:solidFill>
                  <a:srgbClr val="0070C0"/>
                </a:solidFill>
                <a:cs typeface="B Traffic" pitchFamily="2" charset="-78"/>
              </a:rPr>
              <a:t>        انگيزش چیست  </a:t>
            </a:r>
            <a:r>
              <a:rPr lang="en-US" dirty="0" smtClean="0">
                <a:solidFill>
                  <a:srgbClr val="0070C0"/>
                </a:solidFill>
                <a:cs typeface="B Traffic" pitchFamily="2" charset="-78"/>
              </a:rPr>
              <a:t>        </a:t>
            </a:r>
            <a:r>
              <a:rPr lang="fa-IR" dirty="0" smtClean="0">
                <a:solidFill>
                  <a:srgbClr val="0070C0"/>
                </a:solidFill>
                <a:cs typeface="B Traffic" pitchFamily="2" charset="-78"/>
              </a:rPr>
              <a:t>  </a:t>
            </a:r>
            <a:endParaRPr lang="fa-IR" dirty="0">
              <a:solidFill>
                <a:srgbClr val="0070C0"/>
              </a:solidFill>
              <a:cs typeface="B Traffic" pitchFamily="2" charset="-78"/>
            </a:endParaRPr>
          </a:p>
        </p:txBody>
      </p:sp>
      <p:sp>
        <p:nvSpPr>
          <p:cNvPr id="3" name="Subtitle 2"/>
          <p:cNvSpPr>
            <a:spLocks noGrp="1"/>
          </p:cNvSpPr>
          <p:nvPr>
            <p:ph type="subTitle" idx="1"/>
          </p:nvPr>
        </p:nvSpPr>
        <p:spPr>
          <a:xfrm>
            <a:off x="1295400" y="838200"/>
            <a:ext cx="7543800" cy="5791200"/>
          </a:xfrm>
        </p:spPr>
        <p:txBody>
          <a:bodyPr>
            <a:normAutofit fontScale="92500" lnSpcReduction="20000"/>
          </a:bodyPr>
          <a:lstStyle/>
          <a:p>
            <a:pPr algn="r">
              <a:buFont typeface="Wingdings" pitchFamily="2" charset="2"/>
              <a:buChar char="v"/>
            </a:pPr>
            <a:r>
              <a:rPr lang="fa-IR" sz="3600" b="1" dirty="0" smtClean="0">
                <a:cs typeface="B Traffic" pitchFamily="2" charset="-78"/>
              </a:rPr>
              <a:t>   انگيزه ها چرايي رفتارها هستند</a:t>
            </a:r>
          </a:p>
          <a:p>
            <a:pPr algn="r"/>
            <a:r>
              <a:rPr lang="fa-IR" sz="3600" b="1" dirty="0" smtClean="0">
                <a:solidFill>
                  <a:srgbClr val="7030A0"/>
                </a:solidFill>
                <a:cs typeface="B Traffic" pitchFamily="2" charset="-78"/>
              </a:rPr>
              <a:t>               </a:t>
            </a:r>
            <a:r>
              <a:rPr lang="fa-IR" sz="1900" b="1" dirty="0" smtClean="0">
                <a:solidFill>
                  <a:srgbClr val="7030A0"/>
                </a:solidFill>
                <a:cs typeface="B Traffic" pitchFamily="2" charset="-78"/>
              </a:rPr>
              <a:t>(جهت کلی رفتار را معین می کنند ) </a:t>
            </a:r>
            <a:r>
              <a:rPr lang="fa-IR" sz="3600" b="1" dirty="0" smtClean="0">
                <a:cs typeface="B Traffic" pitchFamily="2" charset="-78"/>
              </a:rPr>
              <a:t>.</a:t>
            </a:r>
          </a:p>
          <a:p>
            <a:pPr algn="r"/>
            <a:r>
              <a:rPr lang="fa-IR" sz="3600" b="1" dirty="0" smtClean="0">
                <a:cs typeface="B Traffic" pitchFamily="2" charset="-78"/>
              </a:rPr>
              <a:t>  </a:t>
            </a:r>
            <a:r>
              <a:rPr lang="fa-IR" sz="3600" b="1" dirty="0" smtClean="0">
                <a:solidFill>
                  <a:srgbClr val="0070C0"/>
                </a:solidFill>
                <a:cs typeface="B Traffic" pitchFamily="2" charset="-78"/>
              </a:rPr>
              <a:t>انگيزه ها را گاهي بعنوان نيازها ،و تمايلات يا  </a:t>
            </a:r>
          </a:p>
          <a:p>
            <a:pPr algn="r"/>
            <a:r>
              <a:rPr lang="fa-IR" sz="3600" b="1" dirty="0" smtClean="0">
                <a:solidFill>
                  <a:srgbClr val="0070C0"/>
                </a:solidFill>
                <a:cs typeface="B Traffic" pitchFamily="2" charset="-78"/>
              </a:rPr>
              <a:t>      محركات دروني فرد تعريف مي كنند . </a:t>
            </a:r>
          </a:p>
          <a:p>
            <a:pPr algn="r">
              <a:buFont typeface="Wingdings" pitchFamily="2" charset="2"/>
              <a:buChar char="v"/>
            </a:pPr>
            <a:r>
              <a:rPr lang="fa-IR" sz="3200" b="1" dirty="0" smtClean="0">
                <a:cs typeface="B Traffic" pitchFamily="2" charset="-78"/>
              </a:rPr>
              <a:t>  ” </a:t>
            </a:r>
            <a:r>
              <a:rPr lang="fa-IR" sz="3200" b="1" dirty="0" smtClean="0">
                <a:solidFill>
                  <a:srgbClr val="7030A0"/>
                </a:solidFill>
                <a:cs typeface="B Traffic" pitchFamily="2" charset="-78"/>
              </a:rPr>
              <a:t>برل سون</a:t>
            </a:r>
            <a:r>
              <a:rPr lang="fa-IR" sz="3200" b="1" dirty="0" smtClean="0">
                <a:cs typeface="B Traffic" pitchFamily="2" charset="-78"/>
              </a:rPr>
              <a:t>“  و  ” </a:t>
            </a:r>
            <a:r>
              <a:rPr lang="fa-IR" sz="3200" b="1" dirty="0" smtClean="0">
                <a:solidFill>
                  <a:srgbClr val="7030A0"/>
                </a:solidFill>
                <a:cs typeface="B Traffic" pitchFamily="2" charset="-78"/>
              </a:rPr>
              <a:t>استانير</a:t>
            </a:r>
            <a:r>
              <a:rPr lang="fa-IR" sz="3200" b="1" dirty="0" smtClean="0">
                <a:cs typeface="B Traffic" pitchFamily="2" charset="-78"/>
              </a:rPr>
              <a:t> ”  معتقدند:</a:t>
            </a:r>
          </a:p>
          <a:p>
            <a:pPr algn="r"/>
            <a:r>
              <a:rPr lang="fa-IR" sz="3200" b="1" dirty="0" smtClean="0">
                <a:cs typeface="B Traffic" pitchFamily="2" charset="-78"/>
              </a:rPr>
              <a:t>   </a:t>
            </a:r>
            <a:r>
              <a:rPr lang="fa-IR" b="1" dirty="0" smtClean="0">
                <a:cs typeface="B Traffic" pitchFamily="2" charset="-78"/>
              </a:rPr>
              <a:t>انگيزش حالت دروني فرد است و رفتاري را بوجود مي آورد تا رسيدن  به هدف را ممكن سازد .فرد برانگیخته دارای نیاز قوی می باشد .</a:t>
            </a:r>
          </a:p>
          <a:p>
            <a:pPr algn="r"/>
            <a:r>
              <a:rPr lang="fa-IR" b="1" dirty="0" smtClean="0">
                <a:cs typeface="B Traffic" pitchFamily="2" charset="-78"/>
              </a:rPr>
              <a:t> شدت نیاز و عوامل درونی وبیرونی موجب تبدیل</a:t>
            </a:r>
            <a:r>
              <a:rPr lang="fa-IR" b="1" dirty="0" smtClean="0">
                <a:solidFill>
                  <a:srgbClr val="7030A0"/>
                </a:solidFill>
                <a:cs typeface="B Traffic" pitchFamily="2" charset="-78"/>
              </a:rPr>
              <a:t> نیاز </a:t>
            </a:r>
            <a:r>
              <a:rPr lang="fa-IR" b="1" dirty="0" smtClean="0">
                <a:cs typeface="B Traffic" pitchFamily="2" charset="-78"/>
              </a:rPr>
              <a:t>به </a:t>
            </a:r>
            <a:r>
              <a:rPr lang="fa-IR" b="1" dirty="0" smtClean="0">
                <a:solidFill>
                  <a:srgbClr val="7030A0"/>
                </a:solidFill>
                <a:cs typeface="B Traffic" pitchFamily="2" charset="-78"/>
              </a:rPr>
              <a:t>محرک یا انگیزه </a:t>
            </a:r>
            <a:r>
              <a:rPr lang="fa-IR" b="1" dirty="0" smtClean="0">
                <a:cs typeface="B Traffic" pitchFamily="2" charset="-78"/>
              </a:rPr>
              <a:t>می گردد. </a:t>
            </a:r>
          </a:p>
          <a:p>
            <a:pPr algn="r"/>
            <a:r>
              <a:rPr lang="fa-IR" b="1" dirty="0" smtClean="0">
                <a:cs typeface="B Traffic" pitchFamily="2" charset="-78"/>
              </a:rPr>
              <a:t>   </a:t>
            </a:r>
          </a:p>
          <a:p>
            <a:pPr algn="r"/>
            <a:r>
              <a:rPr lang="fa-IR" b="1" dirty="0" smtClean="0">
                <a:cs typeface="B Traffic" pitchFamily="2" charset="-78"/>
              </a:rPr>
              <a:t>  </a:t>
            </a:r>
            <a:r>
              <a:rPr lang="fa-IR" sz="3200" b="1" dirty="0" smtClean="0">
                <a:cs typeface="B Traffic" pitchFamily="2" charset="-78"/>
              </a:rPr>
              <a:t> انگيزش            مثبت ( </a:t>
            </a:r>
            <a:r>
              <a:rPr lang="fa-IR" sz="2200" b="1" dirty="0" smtClean="0">
                <a:solidFill>
                  <a:srgbClr val="7030A0"/>
                </a:solidFill>
                <a:cs typeface="B Traffic" pitchFamily="2" charset="-78"/>
              </a:rPr>
              <a:t>رفتار نا خوشایند و غیر قابل قبول </a:t>
            </a:r>
            <a:r>
              <a:rPr lang="fa-IR" sz="3200" b="1" dirty="0" smtClean="0">
                <a:cs typeface="B Traffic" pitchFamily="2" charset="-78"/>
              </a:rPr>
              <a:t>)                 </a:t>
            </a:r>
          </a:p>
          <a:p>
            <a:pPr algn="r"/>
            <a:r>
              <a:rPr lang="fa-IR" sz="3200" b="1" dirty="0" smtClean="0">
                <a:cs typeface="B Traffic" pitchFamily="2" charset="-78"/>
              </a:rPr>
              <a:t>                             منفي  (</a:t>
            </a:r>
            <a:r>
              <a:rPr lang="fa-IR" sz="2200" b="1" dirty="0" smtClean="0">
                <a:solidFill>
                  <a:srgbClr val="7030A0"/>
                </a:solidFill>
                <a:cs typeface="B Traffic" pitchFamily="2" charset="-78"/>
              </a:rPr>
              <a:t>رفتار معقول و پذیرفته شده </a:t>
            </a:r>
            <a:r>
              <a:rPr lang="fa-IR" sz="3200" b="1" dirty="0" smtClean="0">
                <a:cs typeface="B Traffic" pitchFamily="2" charset="-78"/>
              </a:rPr>
              <a:t>)                          </a:t>
            </a:r>
            <a:endParaRPr lang="en-US" sz="3200" b="1" dirty="0" smtClean="0">
              <a:cs typeface="B Traffic" pitchFamily="2" charset="-78"/>
            </a:endParaRPr>
          </a:p>
          <a:p>
            <a:pPr algn="r"/>
            <a:r>
              <a:rPr lang="fa-IR" sz="3200" b="1" dirty="0" smtClean="0">
                <a:cs typeface="B Traffic" pitchFamily="2" charset="-78"/>
              </a:rPr>
              <a:t>                      </a:t>
            </a:r>
            <a:r>
              <a:rPr lang="en-US" sz="3200" b="1" dirty="0" smtClean="0">
                <a:cs typeface="B Traffic" pitchFamily="2" charset="-78"/>
              </a:rPr>
              <a:t>           </a:t>
            </a:r>
            <a:r>
              <a:rPr lang="fa-IR" sz="3200" b="1" dirty="0" smtClean="0">
                <a:cs typeface="B Traffic" pitchFamily="2" charset="-78"/>
              </a:rPr>
              <a:t>                       </a:t>
            </a:r>
            <a:endParaRPr lang="en-US" sz="3200" b="1" dirty="0" smtClean="0">
              <a:cs typeface="B Traffic" pitchFamily="2" charset="-78"/>
            </a:endParaRPr>
          </a:p>
          <a:p>
            <a:pPr algn="r"/>
            <a:endParaRPr lang="en-US" sz="3200" b="1" dirty="0" smtClean="0">
              <a:cs typeface="B Traffic" pitchFamily="2" charset="-78"/>
            </a:endParaRPr>
          </a:p>
          <a:p>
            <a:pPr algn="r"/>
            <a:endParaRPr lang="fa-IR" sz="3200" b="1" dirty="0">
              <a:cs typeface="B Traffic" pitchFamily="2" charset="-78"/>
            </a:endParaRPr>
          </a:p>
        </p:txBody>
      </p:sp>
      <p:cxnSp>
        <p:nvCxnSpPr>
          <p:cNvPr id="5" name="Straight Arrow Connector 4"/>
          <p:cNvCxnSpPr/>
          <p:nvPr/>
        </p:nvCxnSpPr>
        <p:spPr>
          <a:xfrm rot="10800000">
            <a:off x="6477000" y="5334000"/>
            <a:ext cx="838200" cy="1539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0800000" flipV="1">
            <a:off x="6781800" y="5486400"/>
            <a:ext cx="4572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ctangle 3"/>
          <p:cNvSpPr>
            <a:spLocks noChangeArrowheads="1"/>
          </p:cNvSpPr>
          <p:nvPr/>
        </p:nvSpPr>
        <p:spPr bwMode="auto">
          <a:xfrm rot="16200000">
            <a:off x="-1799057" y="2256256"/>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11" name="Left Arrow 10"/>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824566" y="-63787"/>
            <a:ext cx="3494867"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fa-IR" sz="3200" b="1" i="0" u="none" strike="noStrike" cap="none" normalizeH="0" baseline="0" dirty="0" smtClean="0">
                <a:ln>
                  <a:noFill/>
                </a:ln>
                <a:solidFill>
                  <a:srgbClr val="FF0000"/>
                </a:solidFill>
                <a:effectLst/>
                <a:latin typeface="Calibri" pitchFamily="34" charset="0"/>
                <a:ea typeface="Calibri" pitchFamily="34" charset="0"/>
                <a:cs typeface="B Traffic" pitchFamily="2" charset="-78"/>
              </a:rPr>
              <a:t>انگیزش در سازمان </a:t>
            </a:r>
            <a:endParaRPr kumimoji="0" lang="fa-IR" sz="3200" b="0" i="0" u="none" strike="noStrike" cap="none" normalizeH="0" baseline="0" dirty="0" smtClean="0">
              <a:ln>
                <a:noFill/>
              </a:ln>
              <a:solidFill>
                <a:srgbClr val="FF0000"/>
              </a:solidFill>
              <a:effectLst/>
              <a:latin typeface="Arial" pitchFamily="34" charset="0"/>
              <a:cs typeface="Arial" pitchFamily="34" charset="0"/>
            </a:endParaRPr>
          </a:p>
        </p:txBody>
      </p:sp>
      <p:sp>
        <p:nvSpPr>
          <p:cNvPr id="124929" name="Rectangle 1"/>
          <p:cNvSpPr>
            <a:spLocks noChangeArrowheads="1"/>
          </p:cNvSpPr>
          <p:nvPr/>
        </p:nvSpPr>
        <p:spPr bwMode="auto">
          <a:xfrm>
            <a:off x="457200" y="1175266"/>
            <a:ext cx="78486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 در يك طبقه بندى كلى انگيزه ها را در ۳ گروه قرار مى دهند</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a:t>
            </a:r>
            <a:endParaRPr kumimoji="0" lang="fa-IR"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2819400" y="2057400"/>
            <a:ext cx="4572000" cy="954107"/>
          </a:xfrm>
          <a:prstGeom prst="rect">
            <a:avLst/>
          </a:prstGeom>
        </p:spPr>
        <p:txBody>
          <a:bodyPr>
            <a:spAutoFit/>
          </a:bodyPr>
          <a:lstStyle/>
          <a:p>
            <a:pPr lvl="0" algn="r" rtl="1" fontAlgn="base">
              <a:spcBef>
                <a:spcPct val="0"/>
              </a:spcBef>
              <a:spcAft>
                <a:spcPct val="0"/>
              </a:spcAft>
            </a:pPr>
            <a:endParaRPr lang="en-US" sz="2800" b="1" dirty="0" smtClean="0">
              <a:solidFill>
                <a:srgbClr val="0070C0"/>
              </a:solidFill>
              <a:latin typeface="Arial" pitchFamily="34" charset="0"/>
              <a:cs typeface="Arial" pitchFamily="34" charset="0"/>
            </a:endParaRPr>
          </a:p>
          <a:p>
            <a:pPr lvl="0" algn="r" rtl="1" eaLnBrk="0" fontAlgn="base" hangingPunct="0">
              <a:spcBef>
                <a:spcPct val="0"/>
              </a:spcBef>
              <a:spcAft>
                <a:spcPct val="0"/>
              </a:spcAft>
            </a:pPr>
            <a:r>
              <a:rPr lang="fa-IR" sz="2800" b="1" dirty="0" smtClean="0">
                <a:solidFill>
                  <a:srgbClr val="0070C0"/>
                </a:solidFill>
                <a:latin typeface="Calibri" pitchFamily="34" charset="0"/>
                <a:ea typeface="Calibri" pitchFamily="34" charset="0"/>
                <a:cs typeface="B Traffic" pitchFamily="2" charset="-78"/>
              </a:rPr>
              <a:t>انگيزه هاى فيزيكى</a:t>
            </a:r>
            <a:endParaRPr lang="fa-IR" sz="2800" b="1" dirty="0" smtClean="0">
              <a:solidFill>
                <a:srgbClr val="0070C0"/>
              </a:solidFill>
              <a:latin typeface="Arial" pitchFamily="34" charset="0"/>
              <a:cs typeface="Arial" pitchFamily="34" charset="0"/>
            </a:endParaRPr>
          </a:p>
        </p:txBody>
      </p:sp>
      <p:sp>
        <p:nvSpPr>
          <p:cNvPr id="5" name="Rectangle 4"/>
          <p:cNvSpPr/>
          <p:nvPr/>
        </p:nvSpPr>
        <p:spPr>
          <a:xfrm>
            <a:off x="2819400" y="3352800"/>
            <a:ext cx="2816797" cy="523220"/>
          </a:xfrm>
          <a:prstGeom prst="rect">
            <a:avLst/>
          </a:prstGeom>
        </p:spPr>
        <p:txBody>
          <a:bodyPr wrap="none">
            <a:spAutoFit/>
          </a:bodyPr>
          <a:lstStyle/>
          <a:p>
            <a:r>
              <a:rPr lang="fa-IR" sz="2800" b="1" dirty="0" smtClean="0">
                <a:solidFill>
                  <a:srgbClr val="0070C0"/>
                </a:solidFill>
                <a:latin typeface="Calibri" pitchFamily="34" charset="0"/>
                <a:ea typeface="Calibri" pitchFamily="34" charset="0"/>
                <a:cs typeface="B Traffic" pitchFamily="2" charset="-78"/>
              </a:rPr>
              <a:t>انگيزه هاى اجتماعى</a:t>
            </a:r>
            <a:endParaRPr lang="fa-IR" sz="2800" dirty="0" smtClean="0">
              <a:solidFill>
                <a:srgbClr val="0070C0"/>
              </a:solidFill>
            </a:endParaRPr>
          </a:p>
        </p:txBody>
      </p:sp>
      <p:sp>
        <p:nvSpPr>
          <p:cNvPr id="6" name="Rectangle 5"/>
          <p:cNvSpPr/>
          <p:nvPr/>
        </p:nvSpPr>
        <p:spPr>
          <a:xfrm>
            <a:off x="1828800" y="4724400"/>
            <a:ext cx="2779928" cy="523220"/>
          </a:xfrm>
          <a:prstGeom prst="rect">
            <a:avLst/>
          </a:prstGeom>
        </p:spPr>
        <p:txBody>
          <a:bodyPr wrap="none">
            <a:spAutoFit/>
          </a:bodyPr>
          <a:lstStyle/>
          <a:p>
            <a:r>
              <a:rPr lang="fa-IR" sz="2800" b="1" dirty="0" smtClean="0">
                <a:solidFill>
                  <a:srgbClr val="0070C0"/>
                </a:solidFill>
                <a:latin typeface="Calibri" pitchFamily="34" charset="0"/>
                <a:ea typeface="Calibri" pitchFamily="34" charset="0"/>
                <a:cs typeface="B Traffic" pitchFamily="2" charset="-78"/>
              </a:rPr>
              <a:t>   انگيزه هاى روانى </a:t>
            </a:r>
            <a:endParaRPr lang="fa-IR" sz="2800" dirty="0">
              <a:solidFill>
                <a:srgbClr val="0070C0"/>
              </a:solidFill>
            </a:endParaRPr>
          </a:p>
        </p:txBody>
      </p:sp>
      <p:sp>
        <p:nvSpPr>
          <p:cNvPr id="7" name="Rectangle 3"/>
          <p:cNvSpPr>
            <a:spLocks noChangeArrowheads="1"/>
          </p:cNvSpPr>
          <p:nvPr/>
        </p:nvSpPr>
        <p:spPr bwMode="auto">
          <a:xfrm rot="16200000">
            <a:off x="-1799057" y="2256256"/>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8" name="Left Arrow 7"/>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4929">
                                            <p:txEl>
                                              <p:pRg st="0" end="0"/>
                                            </p:txEl>
                                          </p:spTgt>
                                        </p:tgtEl>
                                        <p:attrNameLst>
                                          <p:attrName>style.visibility</p:attrName>
                                        </p:attrNameLst>
                                      </p:cBhvr>
                                      <p:to>
                                        <p:strVal val="visible"/>
                                      </p:to>
                                    </p:set>
                                    <p:anim calcmode="lin" valueType="num">
                                      <p:cBhvr additive="base">
                                        <p:cTn id="7" dur="500" fill="hold"/>
                                        <p:tgtEl>
                                          <p:spTgt spid="12492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492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29" grpId="0" build="p"/>
      <p:bldP spid="4" grpId="0" build="p"/>
      <p:bldP spid="5" grpId="0" build="p"/>
      <p:bldP spid="6"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824566" y="-63787"/>
            <a:ext cx="3494867"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fa-IR" sz="3200" b="1" i="0" u="none" strike="noStrike" cap="none" normalizeH="0" baseline="0" dirty="0" smtClean="0">
                <a:ln>
                  <a:noFill/>
                </a:ln>
                <a:solidFill>
                  <a:srgbClr val="C00000"/>
                </a:solidFill>
                <a:effectLst/>
                <a:latin typeface="Calibri" pitchFamily="34" charset="0"/>
                <a:ea typeface="Calibri" pitchFamily="34" charset="0"/>
                <a:cs typeface="B Traffic" pitchFamily="2" charset="-78"/>
              </a:rPr>
              <a:t>انگیزش در سازمان </a:t>
            </a:r>
            <a:endParaRPr kumimoji="0" lang="fa-IR" sz="3200" b="0" i="0" u="none" strike="noStrike" cap="none" normalizeH="0" baseline="0" dirty="0" smtClean="0">
              <a:ln>
                <a:noFill/>
              </a:ln>
              <a:solidFill>
                <a:srgbClr val="C00000"/>
              </a:solidFill>
              <a:effectLst/>
              <a:latin typeface="Arial" pitchFamily="34" charset="0"/>
              <a:cs typeface="Arial" pitchFamily="34" charset="0"/>
            </a:endParaRPr>
          </a:p>
        </p:txBody>
      </p:sp>
      <p:sp>
        <p:nvSpPr>
          <p:cNvPr id="119809" name="Rectangle 1"/>
          <p:cNvSpPr>
            <a:spLocks noChangeArrowheads="1"/>
          </p:cNvSpPr>
          <p:nvPr/>
        </p:nvSpPr>
        <p:spPr bwMode="auto">
          <a:xfrm>
            <a:off x="6324600" y="624245"/>
            <a:ext cx="28194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3200" b="0" i="0" u="none" strike="noStrike" cap="none" normalizeH="0" baseline="0" dirty="0" smtClean="0">
                <a:ln>
                  <a:noFill/>
                </a:ln>
                <a:solidFill>
                  <a:srgbClr val="0070C0"/>
                </a:solidFill>
                <a:effectLst/>
                <a:latin typeface="Calibri" pitchFamily="34" charset="0"/>
                <a:ea typeface="Calibri" pitchFamily="34" charset="0"/>
                <a:cs typeface="B Traffic" pitchFamily="2" charset="-78"/>
              </a:rPr>
              <a:t>تعريف : انگيزه</a:t>
            </a:r>
            <a:endParaRPr kumimoji="0" lang="en-US" sz="3200" b="0" i="0" u="none" strike="noStrike" cap="none" normalizeH="0" baseline="0" dirty="0" smtClean="0">
              <a:ln>
                <a:noFill/>
              </a:ln>
              <a:solidFill>
                <a:srgbClr val="0070C0"/>
              </a:solidFill>
              <a:effectLst/>
              <a:latin typeface="Arial" pitchFamily="34" charset="0"/>
              <a:cs typeface="Arial" pitchFamily="34" charset="0"/>
            </a:endParaRPr>
          </a:p>
        </p:txBody>
      </p:sp>
      <p:sp>
        <p:nvSpPr>
          <p:cNvPr id="4" name="Rectangle 3"/>
          <p:cNvSpPr/>
          <p:nvPr/>
        </p:nvSpPr>
        <p:spPr>
          <a:xfrm>
            <a:off x="2209800" y="1219200"/>
            <a:ext cx="6172200" cy="461665"/>
          </a:xfrm>
          <a:prstGeom prst="rect">
            <a:avLst/>
          </a:prstGeom>
        </p:spPr>
        <p:txBody>
          <a:bodyPr wrap="square">
            <a:spAutoFit/>
          </a:bodyPr>
          <a:lstStyle/>
          <a:p>
            <a:pPr lvl="0" algn="justLow" rtl="1" fontAlgn="base">
              <a:spcBef>
                <a:spcPct val="0"/>
              </a:spcBef>
              <a:spcAft>
                <a:spcPct val="0"/>
              </a:spcAft>
            </a:pPr>
            <a:r>
              <a:rPr lang="ar-SA" sz="2400" b="1" dirty="0" smtClean="0">
                <a:latin typeface="Calibri" pitchFamily="34" charset="0"/>
                <a:ea typeface="Calibri" pitchFamily="34" charset="0"/>
                <a:cs typeface="B Traffic" pitchFamily="2" charset="-78"/>
              </a:rPr>
              <a:t>عبارتست از ميل و اراده فرد به انجام يك كار . </a:t>
            </a:r>
            <a:endParaRPr lang="en-US" sz="2400" b="1" dirty="0" smtClean="0">
              <a:latin typeface="Arial" pitchFamily="34" charset="0"/>
              <a:cs typeface="Arial" pitchFamily="34" charset="0"/>
            </a:endParaRPr>
          </a:p>
        </p:txBody>
      </p:sp>
      <p:sp>
        <p:nvSpPr>
          <p:cNvPr id="5" name="Rectangle 4"/>
          <p:cNvSpPr/>
          <p:nvPr/>
        </p:nvSpPr>
        <p:spPr>
          <a:xfrm>
            <a:off x="1066800" y="1905000"/>
            <a:ext cx="7467600" cy="830997"/>
          </a:xfrm>
          <a:prstGeom prst="rect">
            <a:avLst/>
          </a:prstGeom>
        </p:spPr>
        <p:txBody>
          <a:bodyPr wrap="square">
            <a:spAutoFit/>
          </a:bodyPr>
          <a:lstStyle/>
          <a:p>
            <a:pPr lvl="0" algn="justLow" rtl="1" fontAlgn="base">
              <a:spcBef>
                <a:spcPct val="0"/>
              </a:spcBef>
              <a:spcAft>
                <a:spcPct val="0"/>
              </a:spcAft>
            </a:pPr>
            <a:r>
              <a:rPr lang="ar-SA" sz="2400" b="1" dirty="0" smtClean="0">
                <a:solidFill>
                  <a:srgbClr val="FF0000"/>
                </a:solidFill>
                <a:latin typeface="Calibri" pitchFamily="34" charset="0"/>
                <a:ea typeface="Calibri" pitchFamily="34" charset="0"/>
                <a:cs typeface="B Traffic" pitchFamily="2" charset="-78"/>
              </a:rPr>
              <a:t>در گذشته تصور مي شد كه انگيزه بايد از خارج از وجود افراد به آنها تزريق شود ، </a:t>
            </a:r>
            <a:endParaRPr lang="en-US" sz="2400" b="1" dirty="0" smtClean="0">
              <a:solidFill>
                <a:srgbClr val="FF0000"/>
              </a:solidFill>
              <a:latin typeface="Arial" pitchFamily="34" charset="0"/>
              <a:cs typeface="Arial" pitchFamily="34" charset="0"/>
            </a:endParaRPr>
          </a:p>
        </p:txBody>
      </p:sp>
      <p:sp>
        <p:nvSpPr>
          <p:cNvPr id="6" name="Rectangle 5"/>
          <p:cNvSpPr/>
          <p:nvPr/>
        </p:nvSpPr>
        <p:spPr>
          <a:xfrm>
            <a:off x="990600" y="2819400"/>
            <a:ext cx="7315200" cy="830997"/>
          </a:xfrm>
          <a:prstGeom prst="rect">
            <a:avLst/>
          </a:prstGeom>
        </p:spPr>
        <p:txBody>
          <a:bodyPr wrap="square">
            <a:spAutoFit/>
          </a:bodyPr>
          <a:lstStyle/>
          <a:p>
            <a:pPr lvl="0" algn="justLow" rtl="1" fontAlgn="base">
              <a:spcBef>
                <a:spcPct val="0"/>
              </a:spcBef>
              <a:spcAft>
                <a:spcPct val="0"/>
              </a:spcAft>
            </a:pPr>
            <a:r>
              <a:rPr lang="ar-SA" sz="2400" b="1" dirty="0" smtClean="0">
                <a:latin typeface="Calibri" pitchFamily="34" charset="0"/>
                <a:ea typeface="Calibri" pitchFamily="34" charset="0"/>
                <a:cs typeface="B Traffic" pitchFamily="2" charset="-78"/>
              </a:rPr>
              <a:t>اما امروزه اعتقاد بر اين است كه هر فرد توسط يك سري نيروهاي مختلف دروني و بيروني انگيزه پيدا مي كند</a:t>
            </a:r>
            <a:r>
              <a:rPr lang="en-US" sz="2400" b="1" dirty="0" smtClean="0">
                <a:latin typeface="Calibri" pitchFamily="34" charset="0"/>
                <a:ea typeface="Calibri" pitchFamily="34" charset="0"/>
                <a:cs typeface="B Traffic" pitchFamily="2" charset="-78"/>
              </a:rPr>
              <a:t> . </a:t>
            </a:r>
            <a:endParaRPr lang="en-US" sz="2400" b="1" dirty="0" smtClean="0">
              <a:latin typeface="Arial" pitchFamily="34" charset="0"/>
              <a:cs typeface="Arial" pitchFamily="34" charset="0"/>
            </a:endParaRPr>
          </a:p>
        </p:txBody>
      </p:sp>
      <p:sp>
        <p:nvSpPr>
          <p:cNvPr id="7" name="Rectangle 6"/>
          <p:cNvSpPr/>
          <p:nvPr/>
        </p:nvSpPr>
        <p:spPr>
          <a:xfrm>
            <a:off x="1066800" y="3733800"/>
            <a:ext cx="7239000" cy="2308324"/>
          </a:xfrm>
          <a:prstGeom prst="rect">
            <a:avLst/>
          </a:prstGeom>
        </p:spPr>
        <p:txBody>
          <a:bodyPr wrap="square">
            <a:spAutoFit/>
          </a:bodyPr>
          <a:lstStyle/>
          <a:p>
            <a:pPr lvl="0" algn="justLow" rtl="1" eaLnBrk="0" fontAlgn="base" hangingPunct="0">
              <a:spcBef>
                <a:spcPct val="0"/>
              </a:spcBef>
              <a:spcAft>
                <a:spcPct val="0"/>
              </a:spcAft>
            </a:pPr>
            <a:r>
              <a:rPr lang="ar-SA" sz="2400" b="1" dirty="0" smtClean="0">
                <a:latin typeface="Calibri" pitchFamily="34" charset="0"/>
                <a:ea typeface="Calibri" pitchFamily="34" charset="0"/>
                <a:cs typeface="B Traffic" pitchFamily="2" charset="-78"/>
              </a:rPr>
              <a:t>امروزه سازمانها براي بهره برداري بهتر از توانايي هاي بالقوه كاركنان به سرعت از ساخــــتار </a:t>
            </a:r>
            <a:r>
              <a:rPr lang="ar-SA" sz="2400" b="1" dirty="0" smtClean="0">
                <a:solidFill>
                  <a:srgbClr val="FF0000"/>
                </a:solidFill>
                <a:latin typeface="Calibri" pitchFamily="34" charset="0"/>
                <a:ea typeface="Calibri" pitchFamily="34" charset="0"/>
                <a:cs typeface="B Traffic" pitchFamily="2" charset="-78"/>
              </a:rPr>
              <a:t>« دستــــوردهي </a:t>
            </a:r>
            <a:r>
              <a:rPr lang="fa-IR" sz="2400" b="1" dirty="0" smtClean="0">
                <a:solidFill>
                  <a:srgbClr val="FF0000"/>
                </a:solidFill>
                <a:latin typeface="Calibri" pitchFamily="34" charset="0"/>
                <a:ea typeface="Calibri" pitchFamily="34" charset="0"/>
                <a:cs typeface="B Traffic" pitchFamily="2" charset="-78"/>
              </a:rPr>
              <a:t> </a:t>
            </a:r>
            <a:r>
              <a:rPr lang="ar-SA" sz="2400" b="1" dirty="0" smtClean="0">
                <a:solidFill>
                  <a:srgbClr val="FF0000"/>
                </a:solidFill>
                <a:latin typeface="Calibri" pitchFamily="34" charset="0"/>
                <a:ea typeface="Calibri" pitchFamily="34" charset="0"/>
                <a:cs typeface="B Traffic" pitchFamily="2" charset="-78"/>
              </a:rPr>
              <a:t>- نظارت » </a:t>
            </a:r>
            <a:r>
              <a:rPr lang="fa-IR" sz="2400" b="1" dirty="0" smtClean="0">
                <a:solidFill>
                  <a:srgbClr val="FF0000"/>
                </a:solidFill>
                <a:latin typeface="Calibri" pitchFamily="34" charset="0"/>
                <a:ea typeface="Calibri" pitchFamily="34" charset="0"/>
                <a:cs typeface="B Traffic" pitchFamily="2" charset="-78"/>
              </a:rPr>
              <a:t>     </a:t>
            </a:r>
            <a:r>
              <a:rPr lang="ar-SA" sz="2400" b="1" dirty="0" smtClean="0">
                <a:latin typeface="Calibri" pitchFamily="34" charset="0"/>
                <a:ea typeface="Calibri" pitchFamily="34" charset="0"/>
                <a:cs typeface="B Traffic" pitchFamily="2" charset="-78"/>
              </a:rPr>
              <a:t>فاصله مي گيرند و به سمت </a:t>
            </a:r>
            <a:r>
              <a:rPr lang="ar-SA" sz="2400" b="1" dirty="0" smtClean="0">
                <a:solidFill>
                  <a:srgbClr val="0070C0"/>
                </a:solidFill>
                <a:latin typeface="Calibri" pitchFamily="34" charset="0"/>
                <a:ea typeface="Calibri" pitchFamily="34" charset="0"/>
                <a:cs typeface="B Traffic" pitchFamily="2" charset="-78"/>
              </a:rPr>
              <a:t>« توصيه - توافق » </a:t>
            </a:r>
            <a:r>
              <a:rPr lang="ar-SA" sz="2400" b="1" dirty="0" smtClean="0">
                <a:latin typeface="Calibri" pitchFamily="34" charset="0"/>
                <a:ea typeface="Calibri" pitchFamily="34" charset="0"/>
                <a:cs typeface="B Traffic" pitchFamily="2" charset="-78"/>
              </a:rPr>
              <a:t>روي مي آورند</a:t>
            </a:r>
            <a:r>
              <a:rPr lang="fa-IR" sz="2400" b="1" dirty="0" smtClean="0">
                <a:latin typeface="Calibri" pitchFamily="34" charset="0"/>
                <a:ea typeface="Calibri" pitchFamily="34" charset="0"/>
                <a:cs typeface="B Traffic" pitchFamily="2" charset="-78"/>
              </a:rPr>
              <a:t>.</a:t>
            </a:r>
          </a:p>
          <a:p>
            <a:pPr lvl="0" algn="justLow" rtl="1" eaLnBrk="0" fontAlgn="base" hangingPunct="0">
              <a:spcBef>
                <a:spcPct val="0"/>
              </a:spcBef>
              <a:spcAft>
                <a:spcPct val="0"/>
              </a:spcAft>
            </a:pPr>
            <a:r>
              <a:rPr lang="ar-SA" sz="2400" b="1" dirty="0" smtClean="0">
                <a:latin typeface="Calibri" pitchFamily="34" charset="0"/>
                <a:ea typeface="Calibri" pitchFamily="34" charset="0"/>
                <a:cs typeface="B Traffic" pitchFamily="2" charset="-78"/>
              </a:rPr>
              <a:t> </a:t>
            </a:r>
            <a:endParaRPr lang="fa-IR" sz="2400" b="1" dirty="0" smtClean="0">
              <a:latin typeface="Calibri" pitchFamily="34" charset="0"/>
              <a:ea typeface="Calibri" pitchFamily="34" charset="0"/>
              <a:cs typeface="B Traffic" pitchFamily="2" charset="-78"/>
            </a:endParaRPr>
          </a:p>
          <a:p>
            <a:pPr lvl="0" algn="justLow" rtl="1" eaLnBrk="0" fontAlgn="base" hangingPunct="0">
              <a:spcBef>
                <a:spcPct val="0"/>
              </a:spcBef>
              <a:spcAft>
                <a:spcPct val="0"/>
              </a:spcAft>
            </a:pPr>
            <a:r>
              <a:rPr lang="ar-SA" sz="2400" b="1" dirty="0" smtClean="0">
                <a:latin typeface="Calibri" pitchFamily="34" charset="0"/>
                <a:ea typeface="Calibri" pitchFamily="34" charset="0"/>
                <a:cs typeface="B Traffic" pitchFamily="2" charset="-78"/>
              </a:rPr>
              <a:t>تا از اين طريق بهتر بتوانند در افراد ايجاد انگيزه كنند</a:t>
            </a:r>
            <a:r>
              <a:rPr lang="en-US" sz="2400" b="1" dirty="0" smtClean="0">
                <a:latin typeface="Calibri" pitchFamily="34" charset="0"/>
                <a:ea typeface="Calibri" pitchFamily="34" charset="0"/>
                <a:cs typeface="B Traffic" pitchFamily="2" charset="-78"/>
              </a:rPr>
              <a:t> . </a:t>
            </a:r>
            <a:endParaRPr lang="en-US" sz="2400" b="1" dirty="0" smtClean="0">
              <a:latin typeface="Arial" pitchFamily="34" charset="0"/>
              <a:cs typeface="Arial" pitchFamily="34" charset="0"/>
            </a:endParaRPr>
          </a:p>
        </p:txBody>
      </p:sp>
      <p:sp>
        <p:nvSpPr>
          <p:cNvPr id="8" name="Rectangle 3"/>
          <p:cNvSpPr>
            <a:spLocks noChangeArrowheads="1"/>
          </p:cNvSpPr>
          <p:nvPr/>
        </p:nvSpPr>
        <p:spPr bwMode="auto">
          <a:xfrm rot="16200000">
            <a:off x="-1799057" y="2256256"/>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9" name="Left Arrow 8"/>
          <p:cNvSpPr/>
          <p:nvPr/>
        </p:nvSpPr>
        <p:spPr>
          <a:xfrm>
            <a:off x="0" y="64770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9809">
                                            <p:txEl>
                                              <p:pRg st="0" end="0"/>
                                            </p:txEl>
                                          </p:spTgt>
                                        </p:tgtEl>
                                        <p:attrNameLst>
                                          <p:attrName>style.visibility</p:attrName>
                                        </p:attrNameLst>
                                      </p:cBhvr>
                                      <p:to>
                                        <p:strVal val="visible"/>
                                      </p:to>
                                    </p:set>
                                    <p:anim calcmode="lin" valueType="num">
                                      <p:cBhvr additive="base">
                                        <p:cTn id="7" dur="500" fill="hold"/>
                                        <p:tgtEl>
                                          <p:spTgt spid="11980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980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xEl>
                                              <p:pRg st="1" end="1"/>
                                            </p:txEl>
                                          </p:spTgt>
                                        </p:tgtEl>
                                        <p:attrNameLst>
                                          <p:attrName>style.visibility</p:attrName>
                                        </p:attrNameLst>
                                      </p:cBhvr>
                                      <p:to>
                                        <p:strVal val="visible"/>
                                      </p:to>
                                    </p:set>
                                    <p:anim calcmode="lin" valueType="num">
                                      <p:cBhvr additive="base">
                                        <p:cTn id="3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xEl>
                                              <p:pRg st="2" end="2"/>
                                            </p:txEl>
                                          </p:spTgt>
                                        </p:tgtEl>
                                        <p:attrNameLst>
                                          <p:attrName>style.visibility</p:attrName>
                                        </p:attrNameLst>
                                      </p:cBhvr>
                                      <p:to>
                                        <p:strVal val="visible"/>
                                      </p:to>
                                    </p:set>
                                    <p:anim calcmode="lin" valueType="num">
                                      <p:cBhvr additive="base">
                                        <p:cTn id="4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09" grpId="0" build="p"/>
      <p:bldP spid="4" grpId="0" build="p"/>
      <p:bldP spid="5" grpId="0" build="p"/>
      <p:bldP spid="6" grpId="0" build="p"/>
      <p:bldP spid="7" grpId="0" build="p"/>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824566" y="-63787"/>
            <a:ext cx="3494867"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fa-IR" sz="3200" b="1" i="0" u="none" strike="noStrike" cap="none" normalizeH="0" baseline="0" dirty="0" smtClean="0">
                <a:ln>
                  <a:noFill/>
                </a:ln>
                <a:solidFill>
                  <a:srgbClr val="C00000"/>
                </a:solidFill>
                <a:effectLst/>
                <a:latin typeface="Calibri" pitchFamily="34" charset="0"/>
                <a:ea typeface="Calibri" pitchFamily="34" charset="0"/>
                <a:cs typeface="B Traffic" pitchFamily="2" charset="-78"/>
              </a:rPr>
              <a:t>انگیزش در سازمان </a:t>
            </a:r>
            <a:endParaRPr kumimoji="0" lang="fa-IR" sz="3200" b="0" i="0" u="none" strike="noStrike" cap="none" normalizeH="0" baseline="0" dirty="0" smtClean="0">
              <a:ln>
                <a:noFill/>
              </a:ln>
              <a:solidFill>
                <a:srgbClr val="C00000"/>
              </a:solidFill>
              <a:effectLst/>
              <a:latin typeface="Arial" pitchFamily="34" charset="0"/>
              <a:cs typeface="Arial" pitchFamily="34" charset="0"/>
            </a:endParaRPr>
          </a:p>
        </p:txBody>
      </p:sp>
      <p:sp>
        <p:nvSpPr>
          <p:cNvPr id="118785" name="Rectangle 1"/>
          <p:cNvSpPr>
            <a:spLocks noChangeArrowheads="1"/>
          </p:cNvSpPr>
          <p:nvPr/>
        </p:nvSpPr>
        <p:spPr bwMode="auto">
          <a:xfrm>
            <a:off x="6629400" y="919490"/>
            <a:ext cx="25146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800" b="1" i="0" u="none" strike="noStrike" cap="none" normalizeH="0" baseline="0" dirty="0" smtClean="0">
                <a:ln>
                  <a:noFill/>
                </a:ln>
                <a:solidFill>
                  <a:srgbClr val="0070C0"/>
                </a:solidFill>
                <a:effectLst/>
                <a:latin typeface="Calibri" pitchFamily="34" charset="0"/>
                <a:ea typeface="Calibri" pitchFamily="34" charset="0"/>
                <a:cs typeface="B Traffic" pitchFamily="2" charset="-78"/>
              </a:rPr>
              <a:t>رفتار چیست :</a:t>
            </a:r>
            <a:endParaRPr kumimoji="0" lang="en-US" sz="2800" b="0" i="0" u="none" strike="noStrike" cap="none" normalizeH="0" baseline="0" dirty="0" smtClean="0">
              <a:ln>
                <a:noFill/>
              </a:ln>
              <a:solidFill>
                <a:srgbClr val="0070C0"/>
              </a:solidFill>
              <a:effectLst/>
              <a:latin typeface="Arial" pitchFamily="34" charset="0"/>
              <a:cs typeface="Arial" pitchFamily="34" charset="0"/>
            </a:endParaRPr>
          </a:p>
        </p:txBody>
      </p:sp>
      <p:sp>
        <p:nvSpPr>
          <p:cNvPr id="4" name="Rectangle 3"/>
          <p:cNvSpPr/>
          <p:nvPr/>
        </p:nvSpPr>
        <p:spPr>
          <a:xfrm>
            <a:off x="1143000" y="1524000"/>
            <a:ext cx="7772400" cy="1015663"/>
          </a:xfrm>
          <a:prstGeom prst="rect">
            <a:avLst/>
          </a:prstGeom>
        </p:spPr>
        <p:txBody>
          <a:bodyPr wrap="square">
            <a:spAutoFit/>
          </a:bodyPr>
          <a:lstStyle/>
          <a:p>
            <a:pPr lvl="0" algn="justLow" rtl="1" fontAlgn="base">
              <a:spcBef>
                <a:spcPct val="0"/>
              </a:spcBef>
              <a:spcAft>
                <a:spcPct val="0"/>
              </a:spcAft>
            </a:pPr>
            <a:r>
              <a:rPr lang="ar-SA" sz="2000" b="1" dirty="0" smtClean="0">
                <a:latin typeface="Calibri" pitchFamily="34" charset="0"/>
                <a:ea typeface="Calibri" pitchFamily="34" charset="0"/>
                <a:cs typeface="B Traffic" pitchFamily="2" charset="-78"/>
              </a:rPr>
              <a:t>رفتار عبارتست از يك رشته فعاليت هدفگرا ، كه معمولا انگيزه رفتار يك فرد رسيدن به اين اهداف است .اين هدفها بيرون از فرد قرار دارند وآنهارا  محرك  مي نامند</a:t>
            </a:r>
            <a:r>
              <a:rPr lang="en-US" sz="2000" b="1" dirty="0" smtClean="0">
                <a:latin typeface="Calibri" pitchFamily="34" charset="0"/>
                <a:ea typeface="Calibri" pitchFamily="34" charset="0"/>
                <a:cs typeface="B Traffic" pitchFamily="2" charset="-78"/>
              </a:rPr>
              <a:t>. </a:t>
            </a:r>
            <a:endParaRPr lang="en-US" sz="2000" b="1" dirty="0" smtClean="0">
              <a:latin typeface="Arial" pitchFamily="34" charset="0"/>
              <a:cs typeface="Arial" pitchFamily="34" charset="0"/>
            </a:endParaRPr>
          </a:p>
        </p:txBody>
      </p:sp>
      <p:sp>
        <p:nvSpPr>
          <p:cNvPr id="5" name="Rectangle 4"/>
          <p:cNvSpPr/>
          <p:nvPr/>
        </p:nvSpPr>
        <p:spPr>
          <a:xfrm>
            <a:off x="1066800" y="2971800"/>
            <a:ext cx="7848600" cy="1015663"/>
          </a:xfrm>
          <a:prstGeom prst="rect">
            <a:avLst/>
          </a:prstGeom>
        </p:spPr>
        <p:txBody>
          <a:bodyPr wrap="square">
            <a:spAutoFit/>
          </a:bodyPr>
          <a:lstStyle/>
          <a:p>
            <a:pPr lvl="0" algn="justLow" rtl="1" eaLnBrk="0" fontAlgn="base" hangingPunct="0">
              <a:spcBef>
                <a:spcPct val="0"/>
              </a:spcBef>
              <a:spcAft>
                <a:spcPct val="0"/>
              </a:spcAft>
            </a:pPr>
            <a:r>
              <a:rPr lang="ar-SA" sz="2000" b="1" dirty="0" smtClean="0">
                <a:latin typeface="Calibri" pitchFamily="34" charset="0"/>
                <a:ea typeface="Calibri" pitchFamily="34" charset="0"/>
                <a:cs typeface="B Traffic" pitchFamily="2" charset="-78"/>
              </a:rPr>
              <a:t>مي</a:t>
            </a:r>
            <a:r>
              <a:rPr lang="fa-IR" sz="2000" b="1" dirty="0" smtClean="0">
                <a:latin typeface="Calibri" pitchFamily="34" charset="0"/>
                <a:ea typeface="Calibri" pitchFamily="34" charset="0"/>
                <a:cs typeface="B Traffic" pitchFamily="2" charset="-78"/>
              </a:rPr>
              <a:t> </a:t>
            </a:r>
            <a:r>
              <a:rPr lang="ar-SA" sz="2000" b="1" dirty="0" smtClean="0">
                <a:latin typeface="Calibri" pitchFamily="34" charset="0"/>
                <a:ea typeface="Calibri" pitchFamily="34" charset="0"/>
                <a:cs typeface="B Traffic" pitchFamily="2" charset="-78"/>
              </a:rPr>
              <a:t>تواند مادي وملموس ويا غير ملموس ومعنوي باشد.</a:t>
            </a:r>
            <a:endParaRPr lang="fa-IR" sz="2000" b="1" dirty="0" smtClean="0">
              <a:latin typeface="Calibri" pitchFamily="34" charset="0"/>
              <a:ea typeface="Calibri" pitchFamily="34" charset="0"/>
              <a:cs typeface="B Traffic" pitchFamily="2" charset="-78"/>
            </a:endParaRPr>
          </a:p>
          <a:p>
            <a:pPr lvl="0" algn="justLow" rtl="1" eaLnBrk="0" fontAlgn="base" hangingPunct="0">
              <a:spcBef>
                <a:spcPct val="0"/>
              </a:spcBef>
              <a:spcAft>
                <a:spcPct val="0"/>
              </a:spcAft>
            </a:pPr>
            <a:r>
              <a:rPr lang="ar-SA" sz="2000" b="1" dirty="0" smtClean="0">
                <a:latin typeface="Calibri" pitchFamily="34" charset="0"/>
                <a:ea typeface="Calibri" pitchFamily="34" charset="0"/>
                <a:cs typeface="B Traffic" pitchFamily="2" charset="-78"/>
              </a:rPr>
              <a:t>همچنين تمام اين اعمال جهت دستيابي به اهداف ،به وسيله يكسري</a:t>
            </a:r>
            <a:r>
              <a:rPr lang="fa-IR" sz="2000" b="1" dirty="0" smtClean="0">
                <a:latin typeface="Calibri" pitchFamily="34" charset="0"/>
                <a:ea typeface="Calibri" pitchFamily="34" charset="0"/>
                <a:cs typeface="B Traffic" pitchFamily="2" charset="-78"/>
              </a:rPr>
              <a:t> </a:t>
            </a:r>
            <a:r>
              <a:rPr lang="ar-SA" sz="2000" b="1" dirty="0" smtClean="0">
                <a:latin typeface="Calibri" pitchFamily="34" charset="0"/>
                <a:ea typeface="Calibri" pitchFamily="34" charset="0"/>
                <a:cs typeface="B Traffic" pitchFamily="2" charset="-78"/>
              </a:rPr>
              <a:t> فعاليت صورت ميگيرد كه اين فعاليتها  واحد رفتاري نام دارند </a:t>
            </a:r>
            <a:endParaRPr lang="en-US" sz="2000" b="1" dirty="0" smtClean="0">
              <a:latin typeface="Arial" pitchFamily="34" charset="0"/>
              <a:cs typeface="Arial" pitchFamily="34" charset="0"/>
            </a:endParaRPr>
          </a:p>
        </p:txBody>
      </p:sp>
      <p:sp>
        <p:nvSpPr>
          <p:cNvPr id="6" name="Rectangle 5"/>
          <p:cNvSpPr/>
          <p:nvPr/>
        </p:nvSpPr>
        <p:spPr>
          <a:xfrm>
            <a:off x="4191000" y="4267200"/>
            <a:ext cx="4572000" cy="584775"/>
          </a:xfrm>
          <a:prstGeom prst="rect">
            <a:avLst/>
          </a:prstGeom>
        </p:spPr>
        <p:txBody>
          <a:bodyPr>
            <a:spAutoFit/>
          </a:bodyPr>
          <a:lstStyle/>
          <a:p>
            <a:pPr lvl="0" algn="justLow" rtl="1" eaLnBrk="0" fontAlgn="base" hangingPunct="0">
              <a:spcBef>
                <a:spcPct val="0"/>
              </a:spcBef>
              <a:spcAft>
                <a:spcPct val="0"/>
              </a:spcAft>
            </a:pPr>
            <a:r>
              <a:rPr lang="fa-IR" sz="3200" b="1" dirty="0" smtClean="0">
                <a:solidFill>
                  <a:srgbClr val="0070C0"/>
                </a:solidFill>
                <a:latin typeface="Calibri" pitchFamily="34" charset="0"/>
                <a:ea typeface="Calibri" pitchFamily="34" charset="0"/>
                <a:cs typeface="B Traffic" pitchFamily="2" charset="-78"/>
              </a:rPr>
              <a:t>انگیزش </a:t>
            </a:r>
            <a:r>
              <a:rPr lang="fa-IR" sz="3200" dirty="0" smtClean="0">
                <a:solidFill>
                  <a:srgbClr val="0070C0"/>
                </a:solidFill>
                <a:latin typeface="Calibri" pitchFamily="34" charset="0"/>
                <a:ea typeface="Calibri" pitchFamily="34" charset="0"/>
                <a:cs typeface="B Traffic" pitchFamily="2" charset="-78"/>
              </a:rPr>
              <a:t>:</a:t>
            </a:r>
            <a:endParaRPr lang="en-US" sz="3200" dirty="0" smtClean="0">
              <a:solidFill>
                <a:srgbClr val="0070C0"/>
              </a:solidFill>
              <a:latin typeface="Arial" pitchFamily="34" charset="0"/>
              <a:cs typeface="Arial" pitchFamily="34" charset="0"/>
            </a:endParaRPr>
          </a:p>
        </p:txBody>
      </p:sp>
      <p:sp>
        <p:nvSpPr>
          <p:cNvPr id="7" name="Rectangle 6"/>
          <p:cNvSpPr/>
          <p:nvPr/>
        </p:nvSpPr>
        <p:spPr>
          <a:xfrm>
            <a:off x="1066800" y="4953000"/>
            <a:ext cx="7543800" cy="830997"/>
          </a:xfrm>
          <a:prstGeom prst="rect">
            <a:avLst/>
          </a:prstGeom>
        </p:spPr>
        <p:txBody>
          <a:bodyPr wrap="square">
            <a:spAutoFit/>
          </a:bodyPr>
          <a:lstStyle/>
          <a:p>
            <a:pPr lvl="0" algn="justLow" rtl="1" eaLnBrk="0" fontAlgn="base" hangingPunct="0">
              <a:spcBef>
                <a:spcPct val="0"/>
              </a:spcBef>
              <a:spcAft>
                <a:spcPct val="0"/>
              </a:spcAft>
            </a:pPr>
            <a:r>
              <a:rPr lang="ar-SA" sz="2400" b="1" dirty="0" smtClean="0">
                <a:latin typeface="Calibri" pitchFamily="34" charset="0"/>
                <a:ea typeface="Calibri" pitchFamily="34" charset="0"/>
                <a:cs typeface="B Traffic" pitchFamily="2" charset="-78"/>
              </a:rPr>
              <a:t>انگيزش عبارتست از مجموعه اي نيروها  كه باعث مي شود فرد به روشهاي خاصي رفتار كند</a:t>
            </a:r>
            <a:r>
              <a:rPr lang="en-US" sz="2400" b="1" dirty="0" smtClean="0">
                <a:latin typeface="Calibri" pitchFamily="34" charset="0"/>
                <a:ea typeface="Calibri" pitchFamily="34" charset="0"/>
                <a:cs typeface="B Traffic" pitchFamily="2" charset="-78"/>
              </a:rPr>
              <a:t>.</a:t>
            </a:r>
            <a:endParaRPr lang="en-US" sz="2400" b="1" dirty="0" smtClean="0">
              <a:latin typeface="Arial" pitchFamily="34" charset="0"/>
              <a:cs typeface="Arial" pitchFamily="34" charset="0"/>
            </a:endParaRPr>
          </a:p>
        </p:txBody>
      </p:sp>
      <p:sp>
        <p:nvSpPr>
          <p:cNvPr id="8" name="Rectangle 7"/>
          <p:cNvSpPr/>
          <p:nvPr/>
        </p:nvSpPr>
        <p:spPr>
          <a:xfrm>
            <a:off x="1066800" y="5791200"/>
            <a:ext cx="7696200" cy="830997"/>
          </a:xfrm>
          <a:prstGeom prst="rect">
            <a:avLst/>
          </a:prstGeom>
        </p:spPr>
        <p:txBody>
          <a:bodyPr wrap="square">
            <a:spAutoFit/>
          </a:bodyPr>
          <a:lstStyle/>
          <a:p>
            <a:pPr lvl="0" algn="justLow" rtl="1" eaLnBrk="0" fontAlgn="base" hangingPunct="0">
              <a:spcBef>
                <a:spcPct val="0"/>
              </a:spcBef>
              <a:spcAft>
                <a:spcPct val="0"/>
              </a:spcAft>
            </a:pPr>
            <a:r>
              <a:rPr lang="ar-SA" sz="2400" b="1" dirty="0" smtClean="0">
                <a:latin typeface="Calibri" pitchFamily="34" charset="0"/>
                <a:ea typeface="Calibri" pitchFamily="34" charset="0"/>
                <a:cs typeface="B Traffic" pitchFamily="2" charset="-78"/>
              </a:rPr>
              <a:t>انگيزش اشاره دارد به درجه اي از آمادگي يك ارگانيزم براي تعقيب تعدادي از اهداف كه طراحي گرديده است</a:t>
            </a:r>
            <a:r>
              <a:rPr lang="en-US" sz="2400" b="1" dirty="0" smtClean="0">
                <a:latin typeface="Calibri" pitchFamily="34" charset="0"/>
                <a:ea typeface="Calibri" pitchFamily="34" charset="0"/>
                <a:cs typeface="B Traffic" pitchFamily="2" charset="-78"/>
              </a:rPr>
              <a:t>.</a:t>
            </a:r>
            <a:endParaRPr lang="en-US" sz="2400" b="1" dirty="0" smtClean="0">
              <a:latin typeface="Arial" pitchFamily="34" charset="0"/>
              <a:cs typeface="Arial" pitchFamily="34" charset="0"/>
            </a:endParaRPr>
          </a:p>
        </p:txBody>
      </p:sp>
      <p:sp>
        <p:nvSpPr>
          <p:cNvPr id="9" name="Rectangle 3"/>
          <p:cNvSpPr>
            <a:spLocks noChangeArrowheads="1"/>
          </p:cNvSpPr>
          <p:nvPr/>
        </p:nvSpPr>
        <p:spPr bwMode="auto">
          <a:xfrm rot="16200000">
            <a:off x="-1799057" y="2256256"/>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10" name="Left Arrow 9"/>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8785">
                                            <p:txEl>
                                              <p:pRg st="0" end="0"/>
                                            </p:txEl>
                                          </p:spTgt>
                                        </p:tgtEl>
                                        <p:attrNameLst>
                                          <p:attrName>style.visibility</p:attrName>
                                        </p:attrNameLst>
                                      </p:cBhvr>
                                      <p:to>
                                        <p:strVal val="visible"/>
                                      </p:to>
                                    </p:set>
                                    <p:anim calcmode="lin" valueType="num">
                                      <p:cBhvr additive="base">
                                        <p:cTn id="7" dur="500" fill="hold"/>
                                        <p:tgtEl>
                                          <p:spTgt spid="11878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878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 calcmode="lin" valueType="num">
                                      <p:cBhvr additive="base">
                                        <p:cTn id="25"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anim calcmode="lin" valueType="num">
                                      <p:cBhvr additive="base">
                                        <p:cTn id="3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xEl>
                                              <p:pRg st="0" end="0"/>
                                            </p:txEl>
                                          </p:spTgt>
                                        </p:tgtEl>
                                        <p:attrNameLst>
                                          <p:attrName>style.visibility</p:attrName>
                                        </p:attrNameLst>
                                      </p:cBhvr>
                                      <p:to>
                                        <p:strVal val="visible"/>
                                      </p:to>
                                    </p:set>
                                    <p:anim calcmode="lin" valueType="num">
                                      <p:cBhvr additive="base">
                                        <p:cTn id="4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5" grpId="0" build="p"/>
      <p:bldP spid="4" grpId="0" build="p"/>
      <p:bldP spid="5" grpId="0" build="p"/>
      <p:bldP spid="6" grpId="0" build="p"/>
      <p:bldP spid="7" grpId="0" build="p"/>
      <p:bldP spid="8" grpId="0" build="p"/>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48400" y="685800"/>
            <a:ext cx="2895600" cy="584775"/>
          </a:xfrm>
          <a:prstGeom prst="rect">
            <a:avLst/>
          </a:prstGeom>
        </p:spPr>
        <p:txBody>
          <a:bodyPr wrap="square">
            <a:spAutoFit/>
          </a:bodyPr>
          <a:lstStyle/>
          <a:p>
            <a:r>
              <a:rPr lang="fa-IR" sz="3200" b="1" dirty="0" smtClean="0">
                <a:solidFill>
                  <a:srgbClr val="0070C0"/>
                </a:solidFill>
              </a:rPr>
              <a:t>انگیزه و هدف :</a:t>
            </a:r>
            <a:endParaRPr lang="fa-IR" sz="3200" dirty="0">
              <a:solidFill>
                <a:srgbClr val="0070C0"/>
              </a:solidFill>
            </a:endParaRPr>
          </a:p>
        </p:txBody>
      </p:sp>
      <p:sp>
        <p:nvSpPr>
          <p:cNvPr id="3" name="Rectangle 2"/>
          <p:cNvSpPr>
            <a:spLocks noChangeArrowheads="1"/>
          </p:cNvSpPr>
          <p:nvPr/>
        </p:nvSpPr>
        <p:spPr bwMode="auto">
          <a:xfrm>
            <a:off x="2824566" y="-63787"/>
            <a:ext cx="3494867"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fa-IR" sz="3200" b="1" i="0" u="none" strike="noStrike" cap="none" normalizeH="0" baseline="0" dirty="0" smtClean="0">
                <a:ln>
                  <a:noFill/>
                </a:ln>
                <a:solidFill>
                  <a:srgbClr val="C00000"/>
                </a:solidFill>
                <a:effectLst/>
                <a:latin typeface="Calibri" pitchFamily="34" charset="0"/>
                <a:ea typeface="Calibri" pitchFamily="34" charset="0"/>
                <a:cs typeface="B Traffic" pitchFamily="2" charset="-78"/>
              </a:rPr>
              <a:t>انگیزش در سازمان </a:t>
            </a:r>
            <a:endParaRPr kumimoji="0" lang="fa-IR" sz="3200" b="0" i="0" u="none" strike="noStrike" cap="none" normalizeH="0" baseline="0" dirty="0" smtClean="0">
              <a:ln>
                <a:noFill/>
              </a:ln>
              <a:solidFill>
                <a:srgbClr val="C00000"/>
              </a:solidFill>
              <a:effectLst/>
              <a:latin typeface="Arial" pitchFamily="34" charset="0"/>
              <a:cs typeface="Arial" pitchFamily="34" charset="0"/>
            </a:endParaRPr>
          </a:p>
        </p:txBody>
      </p:sp>
      <p:sp>
        <p:nvSpPr>
          <p:cNvPr id="4" name="Rectangle 3"/>
          <p:cNvSpPr/>
          <p:nvPr/>
        </p:nvSpPr>
        <p:spPr>
          <a:xfrm>
            <a:off x="1066800" y="1524000"/>
            <a:ext cx="7696200" cy="1200329"/>
          </a:xfrm>
          <a:prstGeom prst="rect">
            <a:avLst/>
          </a:prstGeom>
        </p:spPr>
        <p:txBody>
          <a:bodyPr wrap="square">
            <a:spAutoFit/>
          </a:bodyPr>
          <a:lstStyle/>
          <a:p>
            <a:pPr algn="r"/>
            <a:r>
              <a:rPr lang="ar-SA" sz="2400" b="1" dirty="0" smtClean="0"/>
              <a:t>انگيزش افراد وابسته به شدت انگيزه ها است. انگيزاننده ها به عنوان نيازها و خواسته ها در درون افراد تعريف شده اند كه گرايش به هدف دارند</a:t>
            </a:r>
            <a:endParaRPr lang="fa-IR" sz="2400" b="1" dirty="0"/>
          </a:p>
        </p:txBody>
      </p:sp>
      <p:sp>
        <p:nvSpPr>
          <p:cNvPr id="5" name="Rectangle 4"/>
          <p:cNvSpPr/>
          <p:nvPr/>
        </p:nvSpPr>
        <p:spPr>
          <a:xfrm>
            <a:off x="1066800" y="2828836"/>
            <a:ext cx="7848600" cy="1200329"/>
          </a:xfrm>
          <a:prstGeom prst="rect">
            <a:avLst/>
          </a:prstGeom>
        </p:spPr>
        <p:txBody>
          <a:bodyPr wrap="square">
            <a:spAutoFit/>
          </a:bodyPr>
          <a:lstStyle/>
          <a:p>
            <a:pPr algn="r"/>
            <a:r>
              <a:rPr lang="ar-SA" sz="2400" b="1" dirty="0" smtClean="0"/>
              <a:t>ممكن است خود آگاه يا ناخودآگاه باشند. بعبارت ديگر انگيزاننده ها (چرايي) رفتار هستند و رفتار ها نيز هدف گرا هستند، علاوه بر آن هدفها در خارج از افراد قرار دارند</a:t>
            </a:r>
            <a:endParaRPr lang="fa-IR" sz="2400" b="1" dirty="0"/>
          </a:p>
        </p:txBody>
      </p:sp>
      <p:sp>
        <p:nvSpPr>
          <p:cNvPr id="125954" name="Text Box 2"/>
          <p:cNvSpPr txBox="1">
            <a:spLocks noChangeArrowheads="1"/>
          </p:cNvSpPr>
          <p:nvPr/>
        </p:nvSpPr>
        <p:spPr bwMode="auto">
          <a:xfrm>
            <a:off x="1676400" y="4572000"/>
            <a:ext cx="2133600" cy="1371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endParaRPr kumimoji="0" lang="fa-IR" sz="2400" b="0" i="0" u="none" strike="noStrike" cap="none" normalizeH="0" baseline="0" dirty="0" smtClean="0">
              <a:ln>
                <a:noFill/>
              </a:ln>
              <a:solidFill>
                <a:srgbClr val="0070C0"/>
              </a:solidFill>
              <a:effectLst/>
              <a:latin typeface="Calibri" pitchFamily="34" charset="0"/>
              <a:ea typeface="Arial" pitchFamily="34" charset="0"/>
              <a:cs typeface="B Traffic" pitchFamily="2" charset="-78"/>
            </a:endParaRPr>
          </a:p>
          <a:p>
            <a:pPr marL="0" marR="0" lvl="0" indent="0" algn="r" defTabSz="914400" rtl="1" eaLnBrk="1" fontAlgn="base" latinLnBrk="0" hangingPunct="1">
              <a:lnSpc>
                <a:spcPct val="100000"/>
              </a:lnSpc>
              <a:spcBef>
                <a:spcPct val="0"/>
              </a:spcBef>
              <a:spcAft>
                <a:spcPts val="1000"/>
              </a:spcAft>
              <a:buClrTx/>
              <a:buSzTx/>
              <a:buFontTx/>
              <a:buNone/>
              <a:tabLst/>
            </a:pPr>
            <a:r>
              <a:rPr kumimoji="0" lang="fa-IR" sz="2400" b="0" i="0" u="none" strike="noStrike" cap="none" normalizeH="0" baseline="0" dirty="0" smtClean="0">
                <a:ln>
                  <a:noFill/>
                </a:ln>
                <a:solidFill>
                  <a:srgbClr val="0070C0"/>
                </a:solidFill>
                <a:effectLst/>
                <a:latin typeface="Calibri" pitchFamily="34" charset="0"/>
                <a:ea typeface="Arial" pitchFamily="34" charset="0"/>
                <a:cs typeface="B Traffic" pitchFamily="2" charset="-78"/>
              </a:rPr>
              <a:t>  </a:t>
            </a:r>
            <a:r>
              <a:rPr kumimoji="0" lang="fa-IR" sz="2400" b="1" i="0" u="none" strike="noStrike" cap="none" normalizeH="0" baseline="0" dirty="0" smtClean="0">
                <a:ln>
                  <a:noFill/>
                </a:ln>
                <a:solidFill>
                  <a:srgbClr val="0070C0"/>
                </a:solidFill>
                <a:effectLst/>
                <a:latin typeface="Calibri" pitchFamily="34" charset="0"/>
                <a:ea typeface="Arial" pitchFamily="34" charset="0"/>
                <a:cs typeface="B Traffic" pitchFamily="2" charset="-78"/>
              </a:rPr>
              <a:t>انگیزاننده</a:t>
            </a:r>
            <a:r>
              <a:rPr kumimoji="0" lang="fa-IR" sz="2400" b="0" i="0" u="none" strike="noStrike" cap="none" normalizeH="0" baseline="0" dirty="0" smtClean="0">
                <a:ln>
                  <a:noFill/>
                </a:ln>
                <a:solidFill>
                  <a:srgbClr val="0070C0"/>
                </a:solidFill>
                <a:effectLst/>
                <a:latin typeface="Calibri" pitchFamily="34" charset="0"/>
                <a:ea typeface="Arial" pitchFamily="34" charset="0"/>
                <a:cs typeface="B Traffic" pitchFamily="2" charset="-78"/>
              </a:rPr>
              <a:t> ها                                                       </a:t>
            </a:r>
            <a:endParaRPr kumimoji="0" lang="fa-IR" sz="2400" b="0" i="0" u="none" strike="noStrike" cap="none" normalizeH="0" baseline="0" dirty="0" smtClean="0">
              <a:ln>
                <a:noFill/>
              </a:ln>
              <a:solidFill>
                <a:srgbClr val="0070C0"/>
              </a:solidFill>
              <a:effectLst/>
              <a:latin typeface="Arial" pitchFamily="34" charset="0"/>
              <a:cs typeface="Arial" pitchFamily="34" charset="0"/>
            </a:endParaRPr>
          </a:p>
        </p:txBody>
      </p:sp>
      <p:sp>
        <p:nvSpPr>
          <p:cNvPr id="125955" name="Text Box 3"/>
          <p:cNvSpPr txBox="1">
            <a:spLocks noChangeArrowheads="1"/>
          </p:cNvSpPr>
          <p:nvPr/>
        </p:nvSpPr>
        <p:spPr bwMode="auto">
          <a:xfrm>
            <a:off x="5638800" y="4495800"/>
            <a:ext cx="1447800" cy="12954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endParaRPr kumimoji="0" lang="fa-IR" sz="2400" b="0" i="0" u="none" strike="noStrike" cap="none" normalizeH="0" baseline="0" dirty="0" smtClean="0">
              <a:ln>
                <a:noFill/>
              </a:ln>
              <a:solidFill>
                <a:schemeClr val="tx1"/>
              </a:solidFill>
              <a:effectLst/>
              <a:latin typeface="Calibri" pitchFamily="34" charset="0"/>
              <a:ea typeface="Arial" pitchFamily="34" charset="0"/>
              <a:cs typeface="B Traffic" pitchFamily="2" charset="-78"/>
            </a:endParaRPr>
          </a:p>
          <a:p>
            <a:pPr marL="0" marR="0" lvl="0" indent="0" algn="r" defTabSz="914400" rtl="1" eaLnBrk="1" fontAlgn="base" latinLnBrk="0" hangingPunct="1">
              <a:lnSpc>
                <a:spcPct val="100000"/>
              </a:lnSpc>
              <a:spcBef>
                <a:spcPct val="0"/>
              </a:spcBef>
              <a:spcAft>
                <a:spcPts val="100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Arial" pitchFamily="34" charset="0"/>
                <a:cs typeface="B Traffic" pitchFamily="2" charset="-78"/>
              </a:rPr>
              <a:t>  </a:t>
            </a:r>
            <a:r>
              <a:rPr kumimoji="0" lang="fa-IR" sz="2400" b="1" i="0" u="none" strike="noStrike" cap="none" normalizeH="0" baseline="0" dirty="0" smtClean="0">
                <a:ln>
                  <a:noFill/>
                </a:ln>
                <a:solidFill>
                  <a:srgbClr val="0070C0"/>
                </a:solidFill>
                <a:effectLst/>
                <a:latin typeface="Calibri" pitchFamily="34" charset="0"/>
                <a:ea typeface="Arial" pitchFamily="34" charset="0"/>
                <a:cs typeface="B Traffic" pitchFamily="2" charset="-78"/>
              </a:rPr>
              <a:t>اهداف</a:t>
            </a:r>
            <a:endParaRPr kumimoji="0" lang="fa-IR" sz="2400" b="1" i="0" u="none" strike="noStrike" cap="none" normalizeH="0" baseline="0" dirty="0" smtClean="0">
              <a:ln>
                <a:noFill/>
              </a:ln>
              <a:solidFill>
                <a:srgbClr val="0070C0"/>
              </a:solidFill>
              <a:effectLst/>
              <a:latin typeface="Arial" pitchFamily="34" charset="0"/>
              <a:cs typeface="Arial" pitchFamily="34" charset="0"/>
            </a:endParaRPr>
          </a:p>
        </p:txBody>
      </p:sp>
      <p:sp>
        <p:nvSpPr>
          <p:cNvPr id="8" name="Right Arrow 7"/>
          <p:cNvSpPr/>
          <p:nvPr/>
        </p:nvSpPr>
        <p:spPr>
          <a:xfrm>
            <a:off x="4191000" y="49530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Rectangle 3"/>
          <p:cNvSpPr>
            <a:spLocks noChangeArrowheads="1"/>
          </p:cNvSpPr>
          <p:nvPr/>
        </p:nvSpPr>
        <p:spPr bwMode="auto">
          <a:xfrm rot="16200000">
            <a:off x="-1799057" y="2256256"/>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10" name="Left Arrow 9"/>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5954">
                                            <p:bg/>
                                          </p:spTgt>
                                        </p:tgtEl>
                                        <p:attrNameLst>
                                          <p:attrName>style.visibility</p:attrName>
                                        </p:attrNameLst>
                                      </p:cBhvr>
                                      <p:to>
                                        <p:strVal val="visible"/>
                                      </p:to>
                                    </p:set>
                                    <p:anim calcmode="lin" valueType="num">
                                      <p:cBhvr additive="base">
                                        <p:cTn id="25" dur="500" fill="hold"/>
                                        <p:tgtEl>
                                          <p:spTgt spid="125954">
                                            <p:bg/>
                                          </p:spTgt>
                                        </p:tgtEl>
                                        <p:attrNameLst>
                                          <p:attrName>ppt_x</p:attrName>
                                        </p:attrNameLst>
                                      </p:cBhvr>
                                      <p:tavLst>
                                        <p:tav tm="0">
                                          <p:val>
                                            <p:strVal val="#ppt_x"/>
                                          </p:val>
                                        </p:tav>
                                        <p:tav tm="100000">
                                          <p:val>
                                            <p:strVal val="#ppt_x"/>
                                          </p:val>
                                        </p:tav>
                                      </p:tavLst>
                                    </p:anim>
                                    <p:anim calcmode="lin" valueType="num">
                                      <p:cBhvr additive="base">
                                        <p:cTn id="26" dur="500" fill="hold"/>
                                        <p:tgtEl>
                                          <p:spTgt spid="125954">
                                            <p:bg/>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5954">
                                            <p:txEl>
                                              <p:pRg st="1" end="1"/>
                                            </p:txEl>
                                          </p:spTgt>
                                        </p:tgtEl>
                                        <p:attrNameLst>
                                          <p:attrName>style.visibility</p:attrName>
                                        </p:attrNameLst>
                                      </p:cBhvr>
                                      <p:to>
                                        <p:strVal val="visible"/>
                                      </p:to>
                                    </p:set>
                                    <p:anim calcmode="lin" valueType="num">
                                      <p:cBhvr additive="base">
                                        <p:cTn id="31" dur="500" fill="hold"/>
                                        <p:tgtEl>
                                          <p:spTgt spid="125954">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595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5955">
                                            <p:bg/>
                                          </p:spTgt>
                                        </p:tgtEl>
                                        <p:attrNameLst>
                                          <p:attrName>style.visibility</p:attrName>
                                        </p:attrNameLst>
                                      </p:cBhvr>
                                      <p:to>
                                        <p:strVal val="visible"/>
                                      </p:to>
                                    </p:set>
                                    <p:anim calcmode="lin" valueType="num">
                                      <p:cBhvr additive="base">
                                        <p:cTn id="37" dur="500" fill="hold"/>
                                        <p:tgtEl>
                                          <p:spTgt spid="125955">
                                            <p:bg/>
                                          </p:spTgt>
                                        </p:tgtEl>
                                        <p:attrNameLst>
                                          <p:attrName>ppt_x</p:attrName>
                                        </p:attrNameLst>
                                      </p:cBhvr>
                                      <p:tavLst>
                                        <p:tav tm="0">
                                          <p:val>
                                            <p:strVal val="#ppt_x"/>
                                          </p:val>
                                        </p:tav>
                                        <p:tav tm="100000">
                                          <p:val>
                                            <p:strVal val="#ppt_x"/>
                                          </p:val>
                                        </p:tav>
                                      </p:tavLst>
                                    </p:anim>
                                    <p:anim calcmode="lin" valueType="num">
                                      <p:cBhvr additive="base">
                                        <p:cTn id="38" dur="500" fill="hold"/>
                                        <p:tgtEl>
                                          <p:spTgt spid="125955">
                                            <p:bg/>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5955">
                                            <p:txEl>
                                              <p:pRg st="1" end="1"/>
                                            </p:txEl>
                                          </p:spTgt>
                                        </p:tgtEl>
                                        <p:attrNameLst>
                                          <p:attrName>style.visibility</p:attrName>
                                        </p:attrNameLst>
                                      </p:cBhvr>
                                      <p:to>
                                        <p:strVal val="visible"/>
                                      </p:to>
                                    </p:set>
                                    <p:anim calcmode="lin" valueType="num">
                                      <p:cBhvr additive="base">
                                        <p:cTn id="43" dur="500" fill="hold"/>
                                        <p:tgtEl>
                                          <p:spTgt spid="125955">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595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build="p"/>
      <p:bldP spid="5" grpId="0" build="p"/>
      <p:bldP spid="125954" grpId="0" build="p" animBg="1"/>
      <p:bldP spid="125955" grpId="0" build="p" animBg="1"/>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31" name="Text Box 15"/>
          <p:cNvSpPr txBox="1">
            <a:spLocks noChangeArrowheads="1"/>
          </p:cNvSpPr>
          <p:nvPr/>
        </p:nvSpPr>
        <p:spPr bwMode="auto">
          <a:xfrm>
            <a:off x="1752600" y="2362200"/>
            <a:ext cx="1171575" cy="4683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IranNastaliq" pitchFamily="18" charset="0"/>
                <a:ea typeface="Calibri" pitchFamily="34" charset="0"/>
                <a:cs typeface="IranNastaliq" pitchFamily="18" charset="0"/>
              </a:rPr>
              <a:t>انگیزه          ( گرسنگی ) </a:t>
            </a:r>
            <a:endParaRPr kumimoji="0" lang="fa-I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37238" name="Text Box 22"/>
          <p:cNvSpPr txBox="1">
            <a:spLocks noChangeArrowheads="1"/>
          </p:cNvSpPr>
          <p:nvPr/>
        </p:nvSpPr>
        <p:spPr bwMode="auto">
          <a:xfrm>
            <a:off x="5334000" y="2971800"/>
            <a:ext cx="620713" cy="469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  </a:t>
            </a:r>
            <a:r>
              <a:rPr kumimoji="0" lang="fa-IR" sz="2400" b="0" i="0" u="none" strike="noStrike" cap="none" normalizeH="0" baseline="0" dirty="0" smtClean="0">
                <a:ln>
                  <a:noFill/>
                </a:ln>
                <a:solidFill>
                  <a:srgbClr val="00B050"/>
                </a:solidFill>
                <a:effectLst/>
                <a:latin typeface="IranNastaliq" pitchFamily="18" charset="0"/>
                <a:ea typeface="Calibri" pitchFamily="34" charset="0"/>
                <a:cs typeface="IranNastaliq" pitchFamily="18" charset="0"/>
              </a:rPr>
              <a:t>رفتار </a:t>
            </a:r>
            <a:endParaRPr kumimoji="0" lang="fa-IR" sz="2400" b="0" i="0" u="none" strike="noStrike" cap="none" normalizeH="0" baseline="0" dirty="0" smtClean="0">
              <a:ln>
                <a:noFill/>
              </a:ln>
              <a:solidFill>
                <a:srgbClr val="00B050"/>
              </a:solidFill>
              <a:effectLst/>
              <a:latin typeface="Arial" pitchFamily="34" charset="0"/>
              <a:cs typeface="Arial" pitchFamily="34" charset="0"/>
            </a:endParaRPr>
          </a:p>
        </p:txBody>
      </p:sp>
      <p:sp>
        <p:nvSpPr>
          <p:cNvPr id="137230" name="Text Box 14"/>
          <p:cNvSpPr txBox="1">
            <a:spLocks noChangeArrowheads="1"/>
          </p:cNvSpPr>
          <p:nvPr/>
        </p:nvSpPr>
        <p:spPr bwMode="auto">
          <a:xfrm>
            <a:off x="1828800" y="3429000"/>
            <a:ext cx="1011238" cy="4286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IranNastaliq" pitchFamily="18" charset="0"/>
                <a:ea typeface="Calibri" pitchFamily="34" charset="0"/>
                <a:cs typeface="IranNastaliq" pitchFamily="18" charset="0"/>
              </a:rPr>
              <a:t>هدف ( غذا ) </a:t>
            </a:r>
            <a:endParaRPr kumimoji="0" lang="fa-I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37236" name="Text Box 20"/>
          <p:cNvSpPr txBox="1">
            <a:spLocks noChangeArrowheads="1"/>
          </p:cNvSpPr>
          <p:nvPr/>
        </p:nvSpPr>
        <p:spPr bwMode="auto">
          <a:xfrm>
            <a:off x="7391400" y="2209800"/>
            <a:ext cx="1219200" cy="6858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IranNastaliq" pitchFamily="18" charset="0"/>
                <a:ea typeface="Calibri" pitchFamily="34" charset="0"/>
                <a:cs typeface="IranNastaliq" pitchFamily="18" charset="0"/>
              </a:rPr>
              <a:t>فعالیتهای هدفگرا  </a:t>
            </a:r>
          </a:p>
          <a:p>
            <a:pPr marL="0" marR="0" lvl="0" indent="0" algn="r"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IranNastaliq" pitchFamily="18" charset="0"/>
                <a:ea typeface="Calibri" pitchFamily="34" charset="0"/>
                <a:cs typeface="IranNastaliq" pitchFamily="18" charset="0"/>
              </a:rPr>
              <a:t>( آماده کردن غذا ) </a:t>
            </a:r>
            <a:endParaRPr kumimoji="0" lang="fa-I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37235" name="Text Box 19"/>
          <p:cNvSpPr txBox="1">
            <a:spLocks noChangeArrowheads="1"/>
          </p:cNvSpPr>
          <p:nvPr/>
        </p:nvSpPr>
        <p:spPr bwMode="auto">
          <a:xfrm>
            <a:off x="7467600" y="3505200"/>
            <a:ext cx="1219200" cy="6858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IranNastaliq" pitchFamily="18" charset="0"/>
                <a:ea typeface="Calibri" pitchFamily="34" charset="0"/>
                <a:cs typeface="IranNastaliq" pitchFamily="18" charset="0"/>
              </a:rPr>
              <a:t>فعالیت هدف       </a:t>
            </a:r>
          </a:p>
          <a:p>
            <a:pPr marL="0" marR="0" lvl="0" indent="0" algn="r"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IranNastaliq" pitchFamily="18" charset="0"/>
                <a:ea typeface="Calibri" pitchFamily="34" charset="0"/>
                <a:cs typeface="IranNastaliq" pitchFamily="18" charset="0"/>
              </a:rPr>
              <a:t> ( خوردن غذا)</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 </a:t>
            </a:r>
            <a:endParaRPr kumimoji="0" lang="fa-I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37229" name="AutoShape 13"/>
          <p:cNvSpPr>
            <a:spLocks/>
          </p:cNvSpPr>
          <p:nvPr/>
        </p:nvSpPr>
        <p:spPr bwMode="auto">
          <a:xfrm>
            <a:off x="3581400" y="2514600"/>
            <a:ext cx="293687" cy="1354137"/>
          </a:xfrm>
          <a:prstGeom prst="rightBracket">
            <a:avLst>
              <a:gd name="adj" fmla="val 38423"/>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a-IR"/>
          </a:p>
        </p:txBody>
      </p:sp>
      <p:sp>
        <p:nvSpPr>
          <p:cNvPr id="137234" name="AutoShape 18"/>
          <p:cNvSpPr>
            <a:spLocks/>
          </p:cNvSpPr>
          <p:nvPr/>
        </p:nvSpPr>
        <p:spPr bwMode="auto">
          <a:xfrm>
            <a:off x="6934200" y="2514600"/>
            <a:ext cx="311150" cy="1285875"/>
          </a:xfrm>
          <a:prstGeom prst="leftBracket">
            <a:avLst>
              <a:gd name="adj" fmla="val 34439"/>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a-IR"/>
          </a:p>
        </p:txBody>
      </p:sp>
      <p:sp>
        <p:nvSpPr>
          <p:cNvPr id="137228" name="AutoShape 12"/>
          <p:cNvSpPr>
            <a:spLocks noChangeArrowheads="1"/>
          </p:cNvSpPr>
          <p:nvPr/>
        </p:nvSpPr>
        <p:spPr bwMode="auto">
          <a:xfrm>
            <a:off x="2286000" y="2895600"/>
            <a:ext cx="323850" cy="315912"/>
          </a:xfrm>
          <a:prstGeom prst="downArrow">
            <a:avLst>
              <a:gd name="adj1" fmla="val 50000"/>
              <a:gd name="adj2"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a-IR"/>
          </a:p>
        </p:txBody>
      </p:sp>
      <p:sp>
        <p:nvSpPr>
          <p:cNvPr id="137237" name="AutoShape 21"/>
          <p:cNvSpPr>
            <a:spLocks noChangeArrowheads="1"/>
          </p:cNvSpPr>
          <p:nvPr/>
        </p:nvSpPr>
        <p:spPr bwMode="auto">
          <a:xfrm rot="16200000">
            <a:off x="4441825" y="3025775"/>
            <a:ext cx="333375" cy="530225"/>
          </a:xfrm>
          <a:prstGeom prst="downArrow">
            <a:avLst>
              <a:gd name="adj1" fmla="val 50000"/>
              <a:gd name="adj2" fmla="val 39762"/>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a-IR"/>
          </a:p>
        </p:txBody>
      </p:sp>
      <p:sp>
        <p:nvSpPr>
          <p:cNvPr id="137232" name="AutoShape 16"/>
          <p:cNvSpPr>
            <a:spLocks noChangeArrowheads="1"/>
          </p:cNvSpPr>
          <p:nvPr/>
        </p:nvSpPr>
        <p:spPr bwMode="auto">
          <a:xfrm rot="16200000">
            <a:off x="6324600" y="2971800"/>
            <a:ext cx="361950" cy="514350"/>
          </a:xfrm>
          <a:prstGeom prst="downArrow">
            <a:avLst>
              <a:gd name="adj1" fmla="val 50000"/>
              <a:gd name="adj2" fmla="val 35526"/>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a-IR"/>
          </a:p>
        </p:txBody>
      </p:sp>
      <p:sp>
        <p:nvSpPr>
          <p:cNvPr id="137227" name="Text Box 11"/>
          <p:cNvSpPr txBox="1">
            <a:spLocks noChangeArrowheads="1"/>
          </p:cNvSpPr>
          <p:nvPr/>
        </p:nvSpPr>
        <p:spPr bwMode="auto">
          <a:xfrm>
            <a:off x="8001000" y="4953000"/>
            <a:ext cx="919163" cy="762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IranNastaliq" pitchFamily="18" charset="0"/>
                <a:ea typeface="Calibri" pitchFamily="34" charset="0"/>
                <a:cs typeface="IranNastaliq" pitchFamily="18" charset="0"/>
              </a:rPr>
              <a:t>نیازهای </a:t>
            </a: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IranNastaliq" pitchFamily="18" charset="0"/>
                <a:ea typeface="Calibri" pitchFamily="34" charset="0"/>
                <a:cs typeface="IranNastaliq" pitchFamily="18" charset="0"/>
              </a:rPr>
              <a:t>ارضاء نشده </a:t>
            </a:r>
            <a:endParaRPr kumimoji="0" lang="fa-I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37217" name="Text Box 1"/>
          <p:cNvSpPr txBox="1">
            <a:spLocks noChangeArrowheads="1"/>
          </p:cNvSpPr>
          <p:nvPr/>
        </p:nvSpPr>
        <p:spPr bwMode="auto">
          <a:xfrm>
            <a:off x="7086600" y="5105400"/>
            <a:ext cx="431800" cy="457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IranNastaliq" pitchFamily="18" charset="0"/>
                <a:ea typeface="Calibri" pitchFamily="34" charset="0"/>
                <a:cs typeface="IranNastaliq" pitchFamily="18" charset="0"/>
              </a:rPr>
              <a:t>تنش </a:t>
            </a:r>
            <a:endParaRPr kumimoji="0" lang="fa-I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37226" name="Text Box 10"/>
          <p:cNvSpPr txBox="1">
            <a:spLocks noChangeArrowheads="1"/>
          </p:cNvSpPr>
          <p:nvPr/>
        </p:nvSpPr>
        <p:spPr bwMode="auto">
          <a:xfrm>
            <a:off x="5562600" y="5105400"/>
            <a:ext cx="609600" cy="5334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IranNastaliq" pitchFamily="18" charset="0"/>
                <a:ea typeface="Calibri" pitchFamily="34" charset="0"/>
                <a:cs typeface="IranNastaliq" pitchFamily="18" charset="0"/>
              </a:rPr>
              <a:t>حرکت </a:t>
            </a:r>
            <a:endParaRPr kumimoji="0" lang="fa-I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37218" name="Text Box 2"/>
          <p:cNvSpPr txBox="1">
            <a:spLocks noChangeArrowheads="1"/>
          </p:cNvSpPr>
          <p:nvPr/>
        </p:nvSpPr>
        <p:spPr bwMode="auto">
          <a:xfrm>
            <a:off x="4267200" y="4953000"/>
            <a:ext cx="595312" cy="762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IranNastaliq" pitchFamily="18" charset="0"/>
                <a:ea typeface="Calibri" pitchFamily="34" charset="0"/>
                <a:cs typeface="IranNastaliq" pitchFamily="18" charset="0"/>
              </a:rPr>
              <a:t>رفتار کوششی </a:t>
            </a:r>
            <a:endParaRPr kumimoji="0" lang="fa-I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37225" name="Text Box 9"/>
          <p:cNvSpPr txBox="1">
            <a:spLocks noChangeArrowheads="1"/>
          </p:cNvSpPr>
          <p:nvPr/>
        </p:nvSpPr>
        <p:spPr bwMode="auto">
          <a:xfrm>
            <a:off x="2590800" y="4876800"/>
            <a:ext cx="762000" cy="990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IranNastaliq" pitchFamily="18" charset="0"/>
                <a:ea typeface="Calibri" pitchFamily="34" charset="0"/>
                <a:cs typeface="IranNastaliq" pitchFamily="18" charset="0"/>
              </a:rPr>
              <a:t>نیازهای ارضاء شده </a:t>
            </a:r>
            <a:endParaRPr kumimoji="0" lang="fa-I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37219" name="Text Box 3"/>
          <p:cNvSpPr txBox="1">
            <a:spLocks noChangeArrowheads="1"/>
          </p:cNvSpPr>
          <p:nvPr/>
        </p:nvSpPr>
        <p:spPr bwMode="auto">
          <a:xfrm>
            <a:off x="1066800" y="4876800"/>
            <a:ext cx="522287" cy="990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IranNastaliq" pitchFamily="18" charset="0"/>
                <a:ea typeface="Calibri" pitchFamily="34" charset="0"/>
                <a:cs typeface="IranNastaliq" pitchFamily="18" charset="0"/>
              </a:rPr>
              <a:t>کاهش تنش </a:t>
            </a:r>
            <a:endParaRPr kumimoji="0" lang="fa-I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37224" name="AutoShape 8"/>
          <p:cNvSpPr>
            <a:spLocks noChangeArrowheads="1"/>
          </p:cNvSpPr>
          <p:nvPr/>
        </p:nvSpPr>
        <p:spPr bwMode="auto">
          <a:xfrm>
            <a:off x="7620000" y="5105400"/>
            <a:ext cx="223838" cy="344487"/>
          </a:xfrm>
          <a:prstGeom prst="leftArrow">
            <a:avLst>
              <a:gd name="adj1" fmla="val 50000"/>
              <a:gd name="adj2"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a-IR"/>
          </a:p>
        </p:txBody>
      </p:sp>
      <p:sp>
        <p:nvSpPr>
          <p:cNvPr id="137220" name="AutoShape 4"/>
          <p:cNvSpPr>
            <a:spLocks noChangeArrowheads="1"/>
          </p:cNvSpPr>
          <p:nvPr/>
        </p:nvSpPr>
        <p:spPr bwMode="auto">
          <a:xfrm>
            <a:off x="6477000" y="5105400"/>
            <a:ext cx="350837" cy="344487"/>
          </a:xfrm>
          <a:prstGeom prst="leftArrow">
            <a:avLst>
              <a:gd name="adj1" fmla="val 50000"/>
              <a:gd name="adj2" fmla="val 25461"/>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a-IR"/>
          </a:p>
        </p:txBody>
      </p:sp>
      <p:sp>
        <p:nvSpPr>
          <p:cNvPr id="137223" name="AutoShape 7"/>
          <p:cNvSpPr>
            <a:spLocks noChangeArrowheads="1"/>
          </p:cNvSpPr>
          <p:nvPr/>
        </p:nvSpPr>
        <p:spPr bwMode="auto">
          <a:xfrm>
            <a:off x="5105400" y="5181600"/>
            <a:ext cx="277812" cy="344488"/>
          </a:xfrm>
          <a:prstGeom prst="leftArrow">
            <a:avLst>
              <a:gd name="adj1" fmla="val 50000"/>
              <a:gd name="adj2"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a-IR"/>
          </a:p>
        </p:txBody>
      </p:sp>
      <p:sp>
        <p:nvSpPr>
          <p:cNvPr id="137221" name="AutoShape 5"/>
          <p:cNvSpPr>
            <a:spLocks noChangeArrowheads="1"/>
          </p:cNvSpPr>
          <p:nvPr/>
        </p:nvSpPr>
        <p:spPr bwMode="auto">
          <a:xfrm>
            <a:off x="3581400" y="5181600"/>
            <a:ext cx="384175" cy="344488"/>
          </a:xfrm>
          <a:prstGeom prst="leftArrow">
            <a:avLst>
              <a:gd name="adj1" fmla="val 50000"/>
              <a:gd name="adj2" fmla="val 2788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a-IR"/>
          </a:p>
        </p:txBody>
      </p:sp>
      <p:sp>
        <p:nvSpPr>
          <p:cNvPr id="137222" name="AutoShape 6"/>
          <p:cNvSpPr>
            <a:spLocks noChangeArrowheads="1"/>
          </p:cNvSpPr>
          <p:nvPr/>
        </p:nvSpPr>
        <p:spPr bwMode="auto">
          <a:xfrm>
            <a:off x="1905000" y="5181600"/>
            <a:ext cx="303213" cy="344488"/>
          </a:xfrm>
          <a:prstGeom prst="leftArrow">
            <a:avLst>
              <a:gd name="adj1" fmla="val 50000"/>
              <a:gd name="adj2"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a-IR"/>
          </a:p>
        </p:txBody>
      </p:sp>
      <p:sp>
        <p:nvSpPr>
          <p:cNvPr id="137233" name="AutoShape 17"/>
          <p:cNvSpPr>
            <a:spLocks noChangeArrowheads="1"/>
          </p:cNvSpPr>
          <p:nvPr/>
        </p:nvSpPr>
        <p:spPr bwMode="auto">
          <a:xfrm>
            <a:off x="7772400" y="3124200"/>
            <a:ext cx="323850" cy="315913"/>
          </a:xfrm>
          <a:prstGeom prst="downArrow">
            <a:avLst>
              <a:gd name="adj1" fmla="val 50000"/>
              <a:gd name="adj2"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a-IR"/>
          </a:p>
        </p:txBody>
      </p:sp>
      <p:sp>
        <p:nvSpPr>
          <p:cNvPr id="137239" name="Rectangle 23"/>
          <p:cNvSpPr>
            <a:spLocks noChangeArrowheads="1"/>
          </p:cNvSpPr>
          <p:nvPr/>
        </p:nvSpPr>
        <p:spPr bwMode="auto">
          <a:xfrm>
            <a:off x="2590800" y="228600"/>
            <a:ext cx="5955286"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fa-IR" sz="2800" b="1" i="0" u="none" strike="noStrike" cap="none" normalizeH="0" baseline="0" dirty="0" smtClean="0">
                <a:ln>
                  <a:noFill/>
                </a:ln>
                <a:solidFill>
                  <a:srgbClr val="00B0F0"/>
                </a:solidFill>
                <a:effectLst/>
                <a:latin typeface="Calibri" pitchFamily="34" charset="0"/>
                <a:ea typeface="Calibri" pitchFamily="34" charset="0"/>
                <a:cs typeface="2  Nazanin" pitchFamily="2" charset="-78"/>
              </a:rPr>
              <a:t>                                                                                          </a:t>
            </a:r>
            <a:endParaRPr kumimoji="0" lang="en-US" sz="2800" b="1" i="0" u="none" strike="noStrike" cap="none" normalizeH="0" baseline="0" dirty="0" smtClean="0">
              <a:ln>
                <a:noFill/>
              </a:ln>
              <a:solidFill>
                <a:srgbClr val="00B0F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B0F0"/>
                </a:solidFill>
                <a:effectLst/>
                <a:latin typeface="IranNastaliq" pitchFamily="18" charset="0"/>
                <a:ea typeface="Calibri" pitchFamily="34" charset="0"/>
                <a:cs typeface="2  Nazanin" pitchFamily="2" charset="-78"/>
              </a:rPr>
              <a:t>ارتباط بين انگيزاننده ها ، اهداف و فعاليت ها</a:t>
            </a:r>
            <a:r>
              <a:rPr kumimoji="0" lang="en-US" sz="2800" b="1" i="0" u="none" strike="noStrike" cap="none" normalizeH="0" baseline="0" dirty="0" smtClean="0">
                <a:ln>
                  <a:noFill/>
                </a:ln>
                <a:solidFill>
                  <a:srgbClr val="00B0F0"/>
                </a:solidFill>
                <a:effectLst/>
                <a:latin typeface="IranNastaliq" pitchFamily="18" charset="0"/>
                <a:ea typeface="Calibri" pitchFamily="34" charset="0"/>
                <a:cs typeface="IranNastaliq" pitchFamily="18" charset="0"/>
              </a:rPr>
              <a:t> :</a:t>
            </a:r>
            <a:endParaRPr kumimoji="0" lang="en-US" sz="2800" b="1" i="0" u="none" strike="noStrike" cap="none" normalizeH="0" baseline="0" dirty="0" smtClean="0">
              <a:ln>
                <a:noFill/>
              </a:ln>
              <a:solidFill>
                <a:srgbClr val="00B0F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rgbClr val="00B0F0"/>
              </a:solidFill>
              <a:effectLst/>
              <a:latin typeface="Arial" pitchFamily="34" charset="0"/>
              <a:cs typeface="Arial" pitchFamily="34" charset="0"/>
            </a:endParaRPr>
          </a:p>
        </p:txBody>
      </p:sp>
      <p:sp>
        <p:nvSpPr>
          <p:cNvPr id="137244" name="Rectangle 28"/>
          <p:cNvSpPr>
            <a:spLocks noChangeArrowheads="1"/>
          </p:cNvSpPr>
          <p:nvPr/>
        </p:nvSpPr>
        <p:spPr bwMode="auto">
          <a:xfrm>
            <a:off x="6705600" y="4419600"/>
            <a:ext cx="2236569"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1"/>
                </a:solidFill>
                <a:effectLst/>
                <a:latin typeface="IranNastaliq" pitchFamily="18" charset="0"/>
                <a:ea typeface="Calibri" pitchFamily="34" charset="0"/>
                <a:cs typeface="2  Nazanin" pitchFamily="2" charset="-78"/>
              </a:rPr>
              <a:t>فرایند انگیزش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7" name="Rectangle 3"/>
          <p:cNvSpPr>
            <a:spLocks noChangeArrowheads="1"/>
          </p:cNvSpPr>
          <p:nvPr/>
        </p:nvSpPr>
        <p:spPr bwMode="auto">
          <a:xfrm rot="16200000">
            <a:off x="-1799057" y="2256256"/>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28" name="Left Arrow 27"/>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7239">
                                            <p:txEl>
                                              <p:pRg st="0" end="0"/>
                                            </p:txEl>
                                          </p:spTgt>
                                        </p:tgtEl>
                                        <p:attrNameLst>
                                          <p:attrName>style.visibility</p:attrName>
                                        </p:attrNameLst>
                                      </p:cBhvr>
                                      <p:to>
                                        <p:strVal val="visible"/>
                                      </p:to>
                                    </p:set>
                                    <p:anim calcmode="lin" valueType="num">
                                      <p:cBhvr additive="base">
                                        <p:cTn id="7" dur="500" fill="hold"/>
                                        <p:tgtEl>
                                          <p:spTgt spid="1372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72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7239">
                                            <p:txEl>
                                              <p:pRg st="1" end="1"/>
                                            </p:txEl>
                                          </p:spTgt>
                                        </p:tgtEl>
                                        <p:attrNameLst>
                                          <p:attrName>style.visibility</p:attrName>
                                        </p:attrNameLst>
                                      </p:cBhvr>
                                      <p:to>
                                        <p:strVal val="visible"/>
                                      </p:to>
                                    </p:set>
                                    <p:anim calcmode="lin" valueType="num">
                                      <p:cBhvr additive="base">
                                        <p:cTn id="13" dur="500" fill="hold"/>
                                        <p:tgtEl>
                                          <p:spTgt spid="1372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72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7231">
                                            <p:bg/>
                                          </p:spTgt>
                                        </p:tgtEl>
                                        <p:attrNameLst>
                                          <p:attrName>style.visibility</p:attrName>
                                        </p:attrNameLst>
                                      </p:cBhvr>
                                      <p:to>
                                        <p:strVal val="visible"/>
                                      </p:to>
                                    </p:set>
                                    <p:anim calcmode="lin" valueType="num">
                                      <p:cBhvr additive="base">
                                        <p:cTn id="19" dur="500" fill="hold"/>
                                        <p:tgtEl>
                                          <p:spTgt spid="137231">
                                            <p:bg/>
                                          </p:spTgt>
                                        </p:tgtEl>
                                        <p:attrNameLst>
                                          <p:attrName>ppt_x</p:attrName>
                                        </p:attrNameLst>
                                      </p:cBhvr>
                                      <p:tavLst>
                                        <p:tav tm="0">
                                          <p:val>
                                            <p:strVal val="#ppt_x"/>
                                          </p:val>
                                        </p:tav>
                                        <p:tav tm="100000">
                                          <p:val>
                                            <p:strVal val="#ppt_x"/>
                                          </p:val>
                                        </p:tav>
                                      </p:tavLst>
                                    </p:anim>
                                    <p:anim calcmode="lin" valueType="num">
                                      <p:cBhvr additive="base">
                                        <p:cTn id="20" dur="500" fill="hold"/>
                                        <p:tgtEl>
                                          <p:spTgt spid="137231">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7231">
                                            <p:txEl>
                                              <p:pRg st="0" end="0"/>
                                            </p:txEl>
                                          </p:spTgt>
                                        </p:tgtEl>
                                        <p:attrNameLst>
                                          <p:attrName>style.visibility</p:attrName>
                                        </p:attrNameLst>
                                      </p:cBhvr>
                                      <p:to>
                                        <p:strVal val="visible"/>
                                      </p:to>
                                    </p:set>
                                    <p:anim calcmode="lin" valueType="num">
                                      <p:cBhvr additive="base">
                                        <p:cTn id="25" dur="500" fill="hold"/>
                                        <p:tgtEl>
                                          <p:spTgt spid="137231">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72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7228"/>
                                        </p:tgtEl>
                                        <p:attrNameLst>
                                          <p:attrName>style.visibility</p:attrName>
                                        </p:attrNameLst>
                                      </p:cBhvr>
                                      <p:to>
                                        <p:strVal val="visible"/>
                                      </p:to>
                                    </p:set>
                                    <p:anim calcmode="lin" valueType="num">
                                      <p:cBhvr additive="base">
                                        <p:cTn id="31" dur="500" fill="hold"/>
                                        <p:tgtEl>
                                          <p:spTgt spid="137228"/>
                                        </p:tgtEl>
                                        <p:attrNameLst>
                                          <p:attrName>ppt_x</p:attrName>
                                        </p:attrNameLst>
                                      </p:cBhvr>
                                      <p:tavLst>
                                        <p:tav tm="0">
                                          <p:val>
                                            <p:strVal val="#ppt_x"/>
                                          </p:val>
                                        </p:tav>
                                        <p:tav tm="100000">
                                          <p:val>
                                            <p:strVal val="#ppt_x"/>
                                          </p:val>
                                        </p:tav>
                                      </p:tavLst>
                                    </p:anim>
                                    <p:anim calcmode="lin" valueType="num">
                                      <p:cBhvr additive="base">
                                        <p:cTn id="32" dur="500" fill="hold"/>
                                        <p:tgtEl>
                                          <p:spTgt spid="13722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7230">
                                            <p:bg/>
                                          </p:spTgt>
                                        </p:tgtEl>
                                        <p:attrNameLst>
                                          <p:attrName>style.visibility</p:attrName>
                                        </p:attrNameLst>
                                      </p:cBhvr>
                                      <p:to>
                                        <p:strVal val="visible"/>
                                      </p:to>
                                    </p:set>
                                    <p:anim calcmode="lin" valueType="num">
                                      <p:cBhvr additive="base">
                                        <p:cTn id="37" dur="500" fill="hold"/>
                                        <p:tgtEl>
                                          <p:spTgt spid="137230">
                                            <p:bg/>
                                          </p:spTgt>
                                        </p:tgtEl>
                                        <p:attrNameLst>
                                          <p:attrName>ppt_x</p:attrName>
                                        </p:attrNameLst>
                                      </p:cBhvr>
                                      <p:tavLst>
                                        <p:tav tm="0">
                                          <p:val>
                                            <p:strVal val="#ppt_x"/>
                                          </p:val>
                                        </p:tav>
                                        <p:tav tm="100000">
                                          <p:val>
                                            <p:strVal val="#ppt_x"/>
                                          </p:val>
                                        </p:tav>
                                      </p:tavLst>
                                    </p:anim>
                                    <p:anim calcmode="lin" valueType="num">
                                      <p:cBhvr additive="base">
                                        <p:cTn id="38" dur="500" fill="hold"/>
                                        <p:tgtEl>
                                          <p:spTgt spid="137230">
                                            <p:bg/>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7230">
                                            <p:txEl>
                                              <p:pRg st="0" end="0"/>
                                            </p:txEl>
                                          </p:spTgt>
                                        </p:tgtEl>
                                        <p:attrNameLst>
                                          <p:attrName>style.visibility</p:attrName>
                                        </p:attrNameLst>
                                      </p:cBhvr>
                                      <p:to>
                                        <p:strVal val="visible"/>
                                      </p:to>
                                    </p:set>
                                    <p:anim calcmode="lin" valueType="num">
                                      <p:cBhvr additive="base">
                                        <p:cTn id="43" dur="500" fill="hold"/>
                                        <p:tgtEl>
                                          <p:spTgt spid="13723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3723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7229"/>
                                        </p:tgtEl>
                                        <p:attrNameLst>
                                          <p:attrName>style.visibility</p:attrName>
                                        </p:attrNameLst>
                                      </p:cBhvr>
                                      <p:to>
                                        <p:strVal val="visible"/>
                                      </p:to>
                                    </p:set>
                                    <p:anim calcmode="lin" valueType="num">
                                      <p:cBhvr additive="base">
                                        <p:cTn id="49" dur="500" fill="hold"/>
                                        <p:tgtEl>
                                          <p:spTgt spid="137229"/>
                                        </p:tgtEl>
                                        <p:attrNameLst>
                                          <p:attrName>ppt_x</p:attrName>
                                        </p:attrNameLst>
                                      </p:cBhvr>
                                      <p:tavLst>
                                        <p:tav tm="0">
                                          <p:val>
                                            <p:strVal val="#ppt_x"/>
                                          </p:val>
                                        </p:tav>
                                        <p:tav tm="100000">
                                          <p:val>
                                            <p:strVal val="#ppt_x"/>
                                          </p:val>
                                        </p:tav>
                                      </p:tavLst>
                                    </p:anim>
                                    <p:anim calcmode="lin" valueType="num">
                                      <p:cBhvr additive="base">
                                        <p:cTn id="50" dur="500" fill="hold"/>
                                        <p:tgtEl>
                                          <p:spTgt spid="13722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7237"/>
                                        </p:tgtEl>
                                        <p:attrNameLst>
                                          <p:attrName>style.visibility</p:attrName>
                                        </p:attrNameLst>
                                      </p:cBhvr>
                                      <p:to>
                                        <p:strVal val="visible"/>
                                      </p:to>
                                    </p:set>
                                    <p:anim calcmode="lin" valueType="num">
                                      <p:cBhvr additive="base">
                                        <p:cTn id="55" dur="500" fill="hold"/>
                                        <p:tgtEl>
                                          <p:spTgt spid="137237"/>
                                        </p:tgtEl>
                                        <p:attrNameLst>
                                          <p:attrName>ppt_x</p:attrName>
                                        </p:attrNameLst>
                                      </p:cBhvr>
                                      <p:tavLst>
                                        <p:tav tm="0">
                                          <p:val>
                                            <p:strVal val="#ppt_x"/>
                                          </p:val>
                                        </p:tav>
                                        <p:tav tm="100000">
                                          <p:val>
                                            <p:strVal val="#ppt_x"/>
                                          </p:val>
                                        </p:tav>
                                      </p:tavLst>
                                    </p:anim>
                                    <p:anim calcmode="lin" valueType="num">
                                      <p:cBhvr additive="base">
                                        <p:cTn id="56" dur="500" fill="hold"/>
                                        <p:tgtEl>
                                          <p:spTgt spid="13723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7238">
                                            <p:bg/>
                                          </p:spTgt>
                                        </p:tgtEl>
                                        <p:attrNameLst>
                                          <p:attrName>style.visibility</p:attrName>
                                        </p:attrNameLst>
                                      </p:cBhvr>
                                      <p:to>
                                        <p:strVal val="visible"/>
                                      </p:to>
                                    </p:set>
                                    <p:anim calcmode="lin" valueType="num">
                                      <p:cBhvr additive="base">
                                        <p:cTn id="61" dur="500" fill="hold"/>
                                        <p:tgtEl>
                                          <p:spTgt spid="137238">
                                            <p:bg/>
                                          </p:spTgt>
                                        </p:tgtEl>
                                        <p:attrNameLst>
                                          <p:attrName>ppt_x</p:attrName>
                                        </p:attrNameLst>
                                      </p:cBhvr>
                                      <p:tavLst>
                                        <p:tav tm="0">
                                          <p:val>
                                            <p:strVal val="#ppt_x"/>
                                          </p:val>
                                        </p:tav>
                                        <p:tav tm="100000">
                                          <p:val>
                                            <p:strVal val="#ppt_x"/>
                                          </p:val>
                                        </p:tav>
                                      </p:tavLst>
                                    </p:anim>
                                    <p:anim calcmode="lin" valueType="num">
                                      <p:cBhvr additive="base">
                                        <p:cTn id="62" dur="500" fill="hold"/>
                                        <p:tgtEl>
                                          <p:spTgt spid="137238">
                                            <p:bg/>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37238">
                                            <p:txEl>
                                              <p:pRg st="0" end="0"/>
                                            </p:txEl>
                                          </p:spTgt>
                                        </p:tgtEl>
                                        <p:attrNameLst>
                                          <p:attrName>style.visibility</p:attrName>
                                        </p:attrNameLst>
                                      </p:cBhvr>
                                      <p:to>
                                        <p:strVal val="visible"/>
                                      </p:to>
                                    </p:set>
                                    <p:anim calcmode="lin" valueType="num">
                                      <p:cBhvr additive="base">
                                        <p:cTn id="67" dur="500" fill="hold"/>
                                        <p:tgtEl>
                                          <p:spTgt spid="137238">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372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37232"/>
                                        </p:tgtEl>
                                        <p:attrNameLst>
                                          <p:attrName>style.visibility</p:attrName>
                                        </p:attrNameLst>
                                      </p:cBhvr>
                                      <p:to>
                                        <p:strVal val="visible"/>
                                      </p:to>
                                    </p:set>
                                    <p:anim calcmode="lin" valueType="num">
                                      <p:cBhvr additive="base">
                                        <p:cTn id="73" dur="500" fill="hold"/>
                                        <p:tgtEl>
                                          <p:spTgt spid="137232"/>
                                        </p:tgtEl>
                                        <p:attrNameLst>
                                          <p:attrName>ppt_x</p:attrName>
                                        </p:attrNameLst>
                                      </p:cBhvr>
                                      <p:tavLst>
                                        <p:tav tm="0">
                                          <p:val>
                                            <p:strVal val="#ppt_x"/>
                                          </p:val>
                                        </p:tav>
                                        <p:tav tm="100000">
                                          <p:val>
                                            <p:strVal val="#ppt_x"/>
                                          </p:val>
                                        </p:tav>
                                      </p:tavLst>
                                    </p:anim>
                                    <p:anim calcmode="lin" valueType="num">
                                      <p:cBhvr additive="base">
                                        <p:cTn id="74" dur="500" fill="hold"/>
                                        <p:tgtEl>
                                          <p:spTgt spid="137232"/>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37234"/>
                                        </p:tgtEl>
                                        <p:attrNameLst>
                                          <p:attrName>style.visibility</p:attrName>
                                        </p:attrNameLst>
                                      </p:cBhvr>
                                      <p:to>
                                        <p:strVal val="visible"/>
                                      </p:to>
                                    </p:set>
                                    <p:anim calcmode="lin" valueType="num">
                                      <p:cBhvr additive="base">
                                        <p:cTn id="79" dur="500" fill="hold"/>
                                        <p:tgtEl>
                                          <p:spTgt spid="137234"/>
                                        </p:tgtEl>
                                        <p:attrNameLst>
                                          <p:attrName>ppt_x</p:attrName>
                                        </p:attrNameLst>
                                      </p:cBhvr>
                                      <p:tavLst>
                                        <p:tav tm="0">
                                          <p:val>
                                            <p:strVal val="#ppt_x"/>
                                          </p:val>
                                        </p:tav>
                                        <p:tav tm="100000">
                                          <p:val>
                                            <p:strVal val="#ppt_x"/>
                                          </p:val>
                                        </p:tav>
                                      </p:tavLst>
                                    </p:anim>
                                    <p:anim calcmode="lin" valueType="num">
                                      <p:cBhvr additive="base">
                                        <p:cTn id="80" dur="500" fill="hold"/>
                                        <p:tgtEl>
                                          <p:spTgt spid="137234"/>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37236">
                                            <p:bg/>
                                          </p:spTgt>
                                        </p:tgtEl>
                                        <p:attrNameLst>
                                          <p:attrName>style.visibility</p:attrName>
                                        </p:attrNameLst>
                                      </p:cBhvr>
                                      <p:to>
                                        <p:strVal val="visible"/>
                                      </p:to>
                                    </p:set>
                                    <p:anim calcmode="lin" valueType="num">
                                      <p:cBhvr additive="base">
                                        <p:cTn id="85" dur="500" fill="hold"/>
                                        <p:tgtEl>
                                          <p:spTgt spid="137236">
                                            <p:bg/>
                                          </p:spTgt>
                                        </p:tgtEl>
                                        <p:attrNameLst>
                                          <p:attrName>ppt_x</p:attrName>
                                        </p:attrNameLst>
                                      </p:cBhvr>
                                      <p:tavLst>
                                        <p:tav tm="0">
                                          <p:val>
                                            <p:strVal val="#ppt_x"/>
                                          </p:val>
                                        </p:tav>
                                        <p:tav tm="100000">
                                          <p:val>
                                            <p:strVal val="#ppt_x"/>
                                          </p:val>
                                        </p:tav>
                                      </p:tavLst>
                                    </p:anim>
                                    <p:anim calcmode="lin" valueType="num">
                                      <p:cBhvr additive="base">
                                        <p:cTn id="86" dur="500" fill="hold"/>
                                        <p:tgtEl>
                                          <p:spTgt spid="137236">
                                            <p:bg/>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37236">
                                            <p:txEl>
                                              <p:pRg st="0" end="0"/>
                                            </p:txEl>
                                          </p:spTgt>
                                        </p:tgtEl>
                                        <p:attrNameLst>
                                          <p:attrName>style.visibility</p:attrName>
                                        </p:attrNameLst>
                                      </p:cBhvr>
                                      <p:to>
                                        <p:strVal val="visible"/>
                                      </p:to>
                                    </p:set>
                                    <p:anim calcmode="lin" valueType="num">
                                      <p:cBhvr additive="base">
                                        <p:cTn id="91" dur="500" fill="hold"/>
                                        <p:tgtEl>
                                          <p:spTgt spid="137236">
                                            <p:txEl>
                                              <p:pRg st="0" end="0"/>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13723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37236">
                                            <p:txEl>
                                              <p:pRg st="1" end="1"/>
                                            </p:txEl>
                                          </p:spTgt>
                                        </p:tgtEl>
                                        <p:attrNameLst>
                                          <p:attrName>style.visibility</p:attrName>
                                        </p:attrNameLst>
                                      </p:cBhvr>
                                      <p:to>
                                        <p:strVal val="visible"/>
                                      </p:to>
                                    </p:set>
                                    <p:anim calcmode="lin" valueType="num">
                                      <p:cBhvr additive="base">
                                        <p:cTn id="97" dur="500" fill="hold"/>
                                        <p:tgtEl>
                                          <p:spTgt spid="137236">
                                            <p:txEl>
                                              <p:pRg st="1" end="1"/>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13723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137233"/>
                                        </p:tgtEl>
                                        <p:attrNameLst>
                                          <p:attrName>style.visibility</p:attrName>
                                        </p:attrNameLst>
                                      </p:cBhvr>
                                      <p:to>
                                        <p:strVal val="visible"/>
                                      </p:to>
                                    </p:set>
                                    <p:anim calcmode="lin" valueType="num">
                                      <p:cBhvr additive="base">
                                        <p:cTn id="103" dur="500" fill="hold"/>
                                        <p:tgtEl>
                                          <p:spTgt spid="137233"/>
                                        </p:tgtEl>
                                        <p:attrNameLst>
                                          <p:attrName>ppt_x</p:attrName>
                                        </p:attrNameLst>
                                      </p:cBhvr>
                                      <p:tavLst>
                                        <p:tav tm="0">
                                          <p:val>
                                            <p:strVal val="#ppt_x"/>
                                          </p:val>
                                        </p:tav>
                                        <p:tav tm="100000">
                                          <p:val>
                                            <p:strVal val="#ppt_x"/>
                                          </p:val>
                                        </p:tav>
                                      </p:tavLst>
                                    </p:anim>
                                    <p:anim calcmode="lin" valueType="num">
                                      <p:cBhvr additive="base">
                                        <p:cTn id="104" dur="500" fill="hold"/>
                                        <p:tgtEl>
                                          <p:spTgt spid="137233"/>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137235">
                                            <p:bg/>
                                          </p:spTgt>
                                        </p:tgtEl>
                                        <p:attrNameLst>
                                          <p:attrName>style.visibility</p:attrName>
                                        </p:attrNameLst>
                                      </p:cBhvr>
                                      <p:to>
                                        <p:strVal val="visible"/>
                                      </p:to>
                                    </p:set>
                                    <p:anim calcmode="lin" valueType="num">
                                      <p:cBhvr additive="base">
                                        <p:cTn id="109" dur="500" fill="hold"/>
                                        <p:tgtEl>
                                          <p:spTgt spid="137235">
                                            <p:bg/>
                                          </p:spTgt>
                                        </p:tgtEl>
                                        <p:attrNameLst>
                                          <p:attrName>ppt_x</p:attrName>
                                        </p:attrNameLst>
                                      </p:cBhvr>
                                      <p:tavLst>
                                        <p:tav tm="0">
                                          <p:val>
                                            <p:strVal val="#ppt_x"/>
                                          </p:val>
                                        </p:tav>
                                        <p:tav tm="100000">
                                          <p:val>
                                            <p:strVal val="#ppt_x"/>
                                          </p:val>
                                        </p:tav>
                                      </p:tavLst>
                                    </p:anim>
                                    <p:anim calcmode="lin" valueType="num">
                                      <p:cBhvr additive="base">
                                        <p:cTn id="110" dur="500" fill="hold"/>
                                        <p:tgtEl>
                                          <p:spTgt spid="137235">
                                            <p:bg/>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137235">
                                            <p:txEl>
                                              <p:pRg st="0" end="0"/>
                                            </p:txEl>
                                          </p:spTgt>
                                        </p:tgtEl>
                                        <p:attrNameLst>
                                          <p:attrName>style.visibility</p:attrName>
                                        </p:attrNameLst>
                                      </p:cBhvr>
                                      <p:to>
                                        <p:strVal val="visible"/>
                                      </p:to>
                                    </p:set>
                                    <p:anim calcmode="lin" valueType="num">
                                      <p:cBhvr additive="base">
                                        <p:cTn id="115" dur="500" fill="hold"/>
                                        <p:tgtEl>
                                          <p:spTgt spid="137235">
                                            <p:txEl>
                                              <p:pRg st="0" end="0"/>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1372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137235">
                                            <p:txEl>
                                              <p:pRg st="1" end="1"/>
                                            </p:txEl>
                                          </p:spTgt>
                                        </p:tgtEl>
                                        <p:attrNameLst>
                                          <p:attrName>style.visibility</p:attrName>
                                        </p:attrNameLst>
                                      </p:cBhvr>
                                      <p:to>
                                        <p:strVal val="visible"/>
                                      </p:to>
                                    </p:set>
                                    <p:anim calcmode="lin" valueType="num">
                                      <p:cBhvr additive="base">
                                        <p:cTn id="121" dur="500" fill="hold"/>
                                        <p:tgtEl>
                                          <p:spTgt spid="137235">
                                            <p:txEl>
                                              <p:pRg st="1" end="1"/>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1372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137244">
                                            <p:txEl>
                                              <p:pRg st="0" end="0"/>
                                            </p:txEl>
                                          </p:spTgt>
                                        </p:tgtEl>
                                        <p:attrNameLst>
                                          <p:attrName>style.visibility</p:attrName>
                                        </p:attrNameLst>
                                      </p:cBhvr>
                                      <p:to>
                                        <p:strVal val="visible"/>
                                      </p:to>
                                    </p:set>
                                    <p:anim calcmode="lin" valueType="num">
                                      <p:cBhvr additive="base">
                                        <p:cTn id="127" dur="500" fill="hold"/>
                                        <p:tgtEl>
                                          <p:spTgt spid="137244">
                                            <p:txEl>
                                              <p:pRg st="0" end="0"/>
                                            </p:txEl>
                                          </p:spTgt>
                                        </p:tgtEl>
                                        <p:attrNameLst>
                                          <p:attrName>ppt_x</p:attrName>
                                        </p:attrNameLst>
                                      </p:cBhvr>
                                      <p:tavLst>
                                        <p:tav tm="0">
                                          <p:val>
                                            <p:strVal val="#ppt_x"/>
                                          </p:val>
                                        </p:tav>
                                        <p:tav tm="100000">
                                          <p:val>
                                            <p:strVal val="#ppt_x"/>
                                          </p:val>
                                        </p:tav>
                                      </p:tavLst>
                                    </p:anim>
                                    <p:anim calcmode="lin" valueType="num">
                                      <p:cBhvr additive="base">
                                        <p:cTn id="128" dur="500" fill="hold"/>
                                        <p:tgtEl>
                                          <p:spTgt spid="13724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137227">
                                            <p:bg/>
                                          </p:spTgt>
                                        </p:tgtEl>
                                        <p:attrNameLst>
                                          <p:attrName>style.visibility</p:attrName>
                                        </p:attrNameLst>
                                      </p:cBhvr>
                                      <p:to>
                                        <p:strVal val="visible"/>
                                      </p:to>
                                    </p:set>
                                    <p:anim calcmode="lin" valueType="num">
                                      <p:cBhvr additive="base">
                                        <p:cTn id="133" dur="500" fill="hold"/>
                                        <p:tgtEl>
                                          <p:spTgt spid="137227">
                                            <p:bg/>
                                          </p:spTgt>
                                        </p:tgtEl>
                                        <p:attrNameLst>
                                          <p:attrName>ppt_x</p:attrName>
                                        </p:attrNameLst>
                                      </p:cBhvr>
                                      <p:tavLst>
                                        <p:tav tm="0">
                                          <p:val>
                                            <p:strVal val="#ppt_x"/>
                                          </p:val>
                                        </p:tav>
                                        <p:tav tm="100000">
                                          <p:val>
                                            <p:strVal val="#ppt_x"/>
                                          </p:val>
                                        </p:tav>
                                      </p:tavLst>
                                    </p:anim>
                                    <p:anim calcmode="lin" valueType="num">
                                      <p:cBhvr additive="base">
                                        <p:cTn id="134" dur="500" fill="hold"/>
                                        <p:tgtEl>
                                          <p:spTgt spid="137227">
                                            <p:bg/>
                                          </p:spTgt>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137227">
                                            <p:txEl>
                                              <p:pRg st="0" end="0"/>
                                            </p:txEl>
                                          </p:spTgt>
                                        </p:tgtEl>
                                        <p:attrNameLst>
                                          <p:attrName>style.visibility</p:attrName>
                                        </p:attrNameLst>
                                      </p:cBhvr>
                                      <p:to>
                                        <p:strVal val="visible"/>
                                      </p:to>
                                    </p:set>
                                    <p:anim calcmode="lin" valueType="num">
                                      <p:cBhvr additive="base">
                                        <p:cTn id="139" dur="500" fill="hold"/>
                                        <p:tgtEl>
                                          <p:spTgt spid="137227">
                                            <p:txEl>
                                              <p:pRg st="0" end="0"/>
                                            </p:txEl>
                                          </p:spTgt>
                                        </p:tgtEl>
                                        <p:attrNameLst>
                                          <p:attrName>ppt_x</p:attrName>
                                        </p:attrNameLst>
                                      </p:cBhvr>
                                      <p:tavLst>
                                        <p:tav tm="0">
                                          <p:val>
                                            <p:strVal val="#ppt_x"/>
                                          </p:val>
                                        </p:tav>
                                        <p:tav tm="100000">
                                          <p:val>
                                            <p:strVal val="#ppt_x"/>
                                          </p:val>
                                        </p:tav>
                                      </p:tavLst>
                                    </p:anim>
                                    <p:anim calcmode="lin" valueType="num">
                                      <p:cBhvr additive="base">
                                        <p:cTn id="140" dur="500" fill="hold"/>
                                        <p:tgtEl>
                                          <p:spTgt spid="1372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grpId="0" nodeType="clickEffect">
                                  <p:stCondLst>
                                    <p:cond delay="0"/>
                                  </p:stCondLst>
                                  <p:childTnLst>
                                    <p:set>
                                      <p:cBhvr>
                                        <p:cTn id="144" dur="1" fill="hold">
                                          <p:stCondLst>
                                            <p:cond delay="0"/>
                                          </p:stCondLst>
                                        </p:cTn>
                                        <p:tgtEl>
                                          <p:spTgt spid="137227">
                                            <p:txEl>
                                              <p:pRg st="1" end="1"/>
                                            </p:txEl>
                                          </p:spTgt>
                                        </p:tgtEl>
                                        <p:attrNameLst>
                                          <p:attrName>style.visibility</p:attrName>
                                        </p:attrNameLst>
                                      </p:cBhvr>
                                      <p:to>
                                        <p:strVal val="visible"/>
                                      </p:to>
                                    </p:set>
                                    <p:anim calcmode="lin" valueType="num">
                                      <p:cBhvr additive="base">
                                        <p:cTn id="145" dur="500" fill="hold"/>
                                        <p:tgtEl>
                                          <p:spTgt spid="137227">
                                            <p:txEl>
                                              <p:pRg st="1" end="1"/>
                                            </p:txEl>
                                          </p:spTgt>
                                        </p:tgtEl>
                                        <p:attrNameLst>
                                          <p:attrName>ppt_x</p:attrName>
                                        </p:attrNameLst>
                                      </p:cBhvr>
                                      <p:tavLst>
                                        <p:tav tm="0">
                                          <p:val>
                                            <p:strVal val="#ppt_x"/>
                                          </p:val>
                                        </p:tav>
                                        <p:tav tm="100000">
                                          <p:val>
                                            <p:strVal val="#ppt_x"/>
                                          </p:val>
                                        </p:tav>
                                      </p:tavLst>
                                    </p:anim>
                                    <p:anim calcmode="lin" valueType="num">
                                      <p:cBhvr additive="base">
                                        <p:cTn id="146" dur="500" fill="hold"/>
                                        <p:tgtEl>
                                          <p:spTgt spid="1372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4" fill="hold" grpId="0" nodeType="clickEffect">
                                  <p:stCondLst>
                                    <p:cond delay="0"/>
                                  </p:stCondLst>
                                  <p:childTnLst>
                                    <p:set>
                                      <p:cBhvr>
                                        <p:cTn id="150" dur="1" fill="hold">
                                          <p:stCondLst>
                                            <p:cond delay="0"/>
                                          </p:stCondLst>
                                        </p:cTn>
                                        <p:tgtEl>
                                          <p:spTgt spid="137217">
                                            <p:bg/>
                                          </p:spTgt>
                                        </p:tgtEl>
                                        <p:attrNameLst>
                                          <p:attrName>style.visibility</p:attrName>
                                        </p:attrNameLst>
                                      </p:cBhvr>
                                      <p:to>
                                        <p:strVal val="visible"/>
                                      </p:to>
                                    </p:set>
                                    <p:anim calcmode="lin" valueType="num">
                                      <p:cBhvr additive="base">
                                        <p:cTn id="151" dur="500" fill="hold"/>
                                        <p:tgtEl>
                                          <p:spTgt spid="137217">
                                            <p:bg/>
                                          </p:spTgt>
                                        </p:tgtEl>
                                        <p:attrNameLst>
                                          <p:attrName>ppt_x</p:attrName>
                                        </p:attrNameLst>
                                      </p:cBhvr>
                                      <p:tavLst>
                                        <p:tav tm="0">
                                          <p:val>
                                            <p:strVal val="#ppt_x"/>
                                          </p:val>
                                        </p:tav>
                                        <p:tav tm="100000">
                                          <p:val>
                                            <p:strVal val="#ppt_x"/>
                                          </p:val>
                                        </p:tav>
                                      </p:tavLst>
                                    </p:anim>
                                    <p:anim calcmode="lin" valueType="num">
                                      <p:cBhvr additive="base">
                                        <p:cTn id="152" dur="500" fill="hold"/>
                                        <p:tgtEl>
                                          <p:spTgt spid="137217">
                                            <p:bg/>
                                          </p:spTgt>
                                        </p:tgtEl>
                                        <p:attrNameLst>
                                          <p:attrName>ppt_y</p:attrName>
                                        </p:attrNameLst>
                                      </p:cBhvr>
                                      <p:tavLst>
                                        <p:tav tm="0">
                                          <p:val>
                                            <p:strVal val="1+#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4" fill="hold" grpId="0" nodeType="clickEffect">
                                  <p:stCondLst>
                                    <p:cond delay="0"/>
                                  </p:stCondLst>
                                  <p:childTnLst>
                                    <p:set>
                                      <p:cBhvr>
                                        <p:cTn id="156" dur="1" fill="hold">
                                          <p:stCondLst>
                                            <p:cond delay="0"/>
                                          </p:stCondLst>
                                        </p:cTn>
                                        <p:tgtEl>
                                          <p:spTgt spid="137217">
                                            <p:txEl>
                                              <p:pRg st="0" end="0"/>
                                            </p:txEl>
                                          </p:spTgt>
                                        </p:tgtEl>
                                        <p:attrNameLst>
                                          <p:attrName>style.visibility</p:attrName>
                                        </p:attrNameLst>
                                      </p:cBhvr>
                                      <p:to>
                                        <p:strVal val="visible"/>
                                      </p:to>
                                    </p:set>
                                    <p:anim calcmode="lin" valueType="num">
                                      <p:cBhvr additive="base">
                                        <p:cTn id="157" dur="500" fill="hold"/>
                                        <p:tgtEl>
                                          <p:spTgt spid="137217">
                                            <p:txEl>
                                              <p:pRg st="0" end="0"/>
                                            </p:txEl>
                                          </p:spTgt>
                                        </p:tgtEl>
                                        <p:attrNameLst>
                                          <p:attrName>ppt_x</p:attrName>
                                        </p:attrNameLst>
                                      </p:cBhvr>
                                      <p:tavLst>
                                        <p:tav tm="0">
                                          <p:val>
                                            <p:strVal val="#ppt_x"/>
                                          </p:val>
                                        </p:tav>
                                        <p:tav tm="100000">
                                          <p:val>
                                            <p:strVal val="#ppt_x"/>
                                          </p:val>
                                        </p:tav>
                                      </p:tavLst>
                                    </p:anim>
                                    <p:anim calcmode="lin" valueType="num">
                                      <p:cBhvr additive="base">
                                        <p:cTn id="158" dur="500" fill="hold"/>
                                        <p:tgtEl>
                                          <p:spTgt spid="1372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2" presetClass="entr" presetSubtype="4" fill="hold" grpId="0" nodeType="clickEffect">
                                  <p:stCondLst>
                                    <p:cond delay="0"/>
                                  </p:stCondLst>
                                  <p:childTnLst>
                                    <p:set>
                                      <p:cBhvr>
                                        <p:cTn id="162" dur="1" fill="hold">
                                          <p:stCondLst>
                                            <p:cond delay="0"/>
                                          </p:stCondLst>
                                        </p:cTn>
                                        <p:tgtEl>
                                          <p:spTgt spid="137226">
                                            <p:bg/>
                                          </p:spTgt>
                                        </p:tgtEl>
                                        <p:attrNameLst>
                                          <p:attrName>style.visibility</p:attrName>
                                        </p:attrNameLst>
                                      </p:cBhvr>
                                      <p:to>
                                        <p:strVal val="visible"/>
                                      </p:to>
                                    </p:set>
                                    <p:anim calcmode="lin" valueType="num">
                                      <p:cBhvr additive="base">
                                        <p:cTn id="163" dur="500" fill="hold"/>
                                        <p:tgtEl>
                                          <p:spTgt spid="137226">
                                            <p:bg/>
                                          </p:spTgt>
                                        </p:tgtEl>
                                        <p:attrNameLst>
                                          <p:attrName>ppt_x</p:attrName>
                                        </p:attrNameLst>
                                      </p:cBhvr>
                                      <p:tavLst>
                                        <p:tav tm="0">
                                          <p:val>
                                            <p:strVal val="#ppt_x"/>
                                          </p:val>
                                        </p:tav>
                                        <p:tav tm="100000">
                                          <p:val>
                                            <p:strVal val="#ppt_x"/>
                                          </p:val>
                                        </p:tav>
                                      </p:tavLst>
                                    </p:anim>
                                    <p:anim calcmode="lin" valueType="num">
                                      <p:cBhvr additive="base">
                                        <p:cTn id="164" dur="500" fill="hold"/>
                                        <p:tgtEl>
                                          <p:spTgt spid="137226">
                                            <p:bg/>
                                          </p:spTgt>
                                        </p:tgtEl>
                                        <p:attrNameLst>
                                          <p:attrName>ppt_y</p:attrName>
                                        </p:attrNameLst>
                                      </p:cBhvr>
                                      <p:tavLst>
                                        <p:tav tm="0">
                                          <p:val>
                                            <p:strVal val="1+#ppt_h/2"/>
                                          </p:val>
                                        </p:tav>
                                        <p:tav tm="100000">
                                          <p:val>
                                            <p:strVal val="#ppt_y"/>
                                          </p:val>
                                        </p:tav>
                                      </p:tavLst>
                                    </p:anim>
                                  </p:childTnLst>
                                </p:cTn>
                              </p:par>
                            </p:childTnLst>
                          </p:cTn>
                        </p:par>
                      </p:childTnLst>
                    </p:cTn>
                  </p:par>
                  <p:par>
                    <p:cTn id="165" fill="hold">
                      <p:stCondLst>
                        <p:cond delay="indefinite"/>
                      </p:stCondLst>
                      <p:childTnLst>
                        <p:par>
                          <p:cTn id="166" fill="hold">
                            <p:stCondLst>
                              <p:cond delay="0"/>
                            </p:stCondLst>
                            <p:childTnLst>
                              <p:par>
                                <p:cTn id="167" presetID="2" presetClass="entr" presetSubtype="4" fill="hold" grpId="0" nodeType="clickEffect">
                                  <p:stCondLst>
                                    <p:cond delay="0"/>
                                  </p:stCondLst>
                                  <p:childTnLst>
                                    <p:set>
                                      <p:cBhvr>
                                        <p:cTn id="168" dur="1" fill="hold">
                                          <p:stCondLst>
                                            <p:cond delay="0"/>
                                          </p:stCondLst>
                                        </p:cTn>
                                        <p:tgtEl>
                                          <p:spTgt spid="137226">
                                            <p:txEl>
                                              <p:pRg st="0" end="0"/>
                                            </p:txEl>
                                          </p:spTgt>
                                        </p:tgtEl>
                                        <p:attrNameLst>
                                          <p:attrName>style.visibility</p:attrName>
                                        </p:attrNameLst>
                                      </p:cBhvr>
                                      <p:to>
                                        <p:strVal val="visible"/>
                                      </p:to>
                                    </p:set>
                                    <p:anim calcmode="lin" valueType="num">
                                      <p:cBhvr additive="base">
                                        <p:cTn id="169" dur="500" fill="hold"/>
                                        <p:tgtEl>
                                          <p:spTgt spid="137226">
                                            <p:txEl>
                                              <p:pRg st="0" end="0"/>
                                            </p:txEl>
                                          </p:spTgt>
                                        </p:tgtEl>
                                        <p:attrNameLst>
                                          <p:attrName>ppt_x</p:attrName>
                                        </p:attrNameLst>
                                      </p:cBhvr>
                                      <p:tavLst>
                                        <p:tav tm="0">
                                          <p:val>
                                            <p:strVal val="#ppt_x"/>
                                          </p:val>
                                        </p:tav>
                                        <p:tav tm="100000">
                                          <p:val>
                                            <p:strVal val="#ppt_x"/>
                                          </p:val>
                                        </p:tav>
                                      </p:tavLst>
                                    </p:anim>
                                    <p:anim calcmode="lin" valueType="num">
                                      <p:cBhvr additive="base">
                                        <p:cTn id="170" dur="500" fill="hold"/>
                                        <p:tgtEl>
                                          <p:spTgt spid="1372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2" presetClass="entr" presetSubtype="4" fill="hold" grpId="0" nodeType="clickEffect">
                                  <p:stCondLst>
                                    <p:cond delay="0"/>
                                  </p:stCondLst>
                                  <p:childTnLst>
                                    <p:set>
                                      <p:cBhvr>
                                        <p:cTn id="174" dur="1" fill="hold">
                                          <p:stCondLst>
                                            <p:cond delay="0"/>
                                          </p:stCondLst>
                                        </p:cTn>
                                        <p:tgtEl>
                                          <p:spTgt spid="137218">
                                            <p:bg/>
                                          </p:spTgt>
                                        </p:tgtEl>
                                        <p:attrNameLst>
                                          <p:attrName>style.visibility</p:attrName>
                                        </p:attrNameLst>
                                      </p:cBhvr>
                                      <p:to>
                                        <p:strVal val="visible"/>
                                      </p:to>
                                    </p:set>
                                    <p:anim calcmode="lin" valueType="num">
                                      <p:cBhvr additive="base">
                                        <p:cTn id="175" dur="500" fill="hold"/>
                                        <p:tgtEl>
                                          <p:spTgt spid="137218">
                                            <p:bg/>
                                          </p:spTgt>
                                        </p:tgtEl>
                                        <p:attrNameLst>
                                          <p:attrName>ppt_x</p:attrName>
                                        </p:attrNameLst>
                                      </p:cBhvr>
                                      <p:tavLst>
                                        <p:tav tm="0">
                                          <p:val>
                                            <p:strVal val="#ppt_x"/>
                                          </p:val>
                                        </p:tav>
                                        <p:tav tm="100000">
                                          <p:val>
                                            <p:strVal val="#ppt_x"/>
                                          </p:val>
                                        </p:tav>
                                      </p:tavLst>
                                    </p:anim>
                                    <p:anim calcmode="lin" valueType="num">
                                      <p:cBhvr additive="base">
                                        <p:cTn id="176" dur="500" fill="hold"/>
                                        <p:tgtEl>
                                          <p:spTgt spid="137218">
                                            <p:bg/>
                                          </p:spTgt>
                                        </p:tgtEl>
                                        <p:attrNameLst>
                                          <p:attrName>ppt_y</p:attrName>
                                        </p:attrNameLst>
                                      </p:cBhvr>
                                      <p:tavLst>
                                        <p:tav tm="0">
                                          <p:val>
                                            <p:strVal val="1+#ppt_h/2"/>
                                          </p:val>
                                        </p:tav>
                                        <p:tav tm="100000">
                                          <p:val>
                                            <p:strVal val="#ppt_y"/>
                                          </p:val>
                                        </p:tav>
                                      </p:tavLst>
                                    </p:anim>
                                  </p:childTnLst>
                                </p:cTn>
                              </p:par>
                            </p:childTnLst>
                          </p:cTn>
                        </p:par>
                      </p:childTnLst>
                    </p:cTn>
                  </p:par>
                  <p:par>
                    <p:cTn id="177" fill="hold">
                      <p:stCondLst>
                        <p:cond delay="indefinite"/>
                      </p:stCondLst>
                      <p:childTnLst>
                        <p:par>
                          <p:cTn id="178" fill="hold">
                            <p:stCondLst>
                              <p:cond delay="0"/>
                            </p:stCondLst>
                            <p:childTnLst>
                              <p:par>
                                <p:cTn id="179" presetID="2" presetClass="entr" presetSubtype="4" fill="hold" grpId="0" nodeType="clickEffect">
                                  <p:stCondLst>
                                    <p:cond delay="0"/>
                                  </p:stCondLst>
                                  <p:childTnLst>
                                    <p:set>
                                      <p:cBhvr>
                                        <p:cTn id="180" dur="1" fill="hold">
                                          <p:stCondLst>
                                            <p:cond delay="0"/>
                                          </p:stCondLst>
                                        </p:cTn>
                                        <p:tgtEl>
                                          <p:spTgt spid="137218">
                                            <p:txEl>
                                              <p:pRg st="0" end="0"/>
                                            </p:txEl>
                                          </p:spTgt>
                                        </p:tgtEl>
                                        <p:attrNameLst>
                                          <p:attrName>style.visibility</p:attrName>
                                        </p:attrNameLst>
                                      </p:cBhvr>
                                      <p:to>
                                        <p:strVal val="visible"/>
                                      </p:to>
                                    </p:set>
                                    <p:anim calcmode="lin" valueType="num">
                                      <p:cBhvr additive="base">
                                        <p:cTn id="181" dur="500" fill="hold"/>
                                        <p:tgtEl>
                                          <p:spTgt spid="137218">
                                            <p:txEl>
                                              <p:pRg st="0" end="0"/>
                                            </p:txEl>
                                          </p:spTgt>
                                        </p:tgtEl>
                                        <p:attrNameLst>
                                          <p:attrName>ppt_x</p:attrName>
                                        </p:attrNameLst>
                                      </p:cBhvr>
                                      <p:tavLst>
                                        <p:tav tm="0">
                                          <p:val>
                                            <p:strVal val="#ppt_x"/>
                                          </p:val>
                                        </p:tav>
                                        <p:tav tm="100000">
                                          <p:val>
                                            <p:strVal val="#ppt_x"/>
                                          </p:val>
                                        </p:tav>
                                      </p:tavLst>
                                    </p:anim>
                                    <p:anim calcmode="lin" valueType="num">
                                      <p:cBhvr additive="base">
                                        <p:cTn id="182" dur="500" fill="hold"/>
                                        <p:tgtEl>
                                          <p:spTgt spid="1372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3" fill="hold">
                      <p:stCondLst>
                        <p:cond delay="indefinite"/>
                      </p:stCondLst>
                      <p:childTnLst>
                        <p:par>
                          <p:cTn id="184" fill="hold">
                            <p:stCondLst>
                              <p:cond delay="0"/>
                            </p:stCondLst>
                            <p:childTnLst>
                              <p:par>
                                <p:cTn id="185" presetID="2" presetClass="entr" presetSubtype="4" fill="hold" grpId="0" nodeType="clickEffect">
                                  <p:stCondLst>
                                    <p:cond delay="0"/>
                                  </p:stCondLst>
                                  <p:childTnLst>
                                    <p:set>
                                      <p:cBhvr>
                                        <p:cTn id="186" dur="1" fill="hold">
                                          <p:stCondLst>
                                            <p:cond delay="0"/>
                                          </p:stCondLst>
                                        </p:cTn>
                                        <p:tgtEl>
                                          <p:spTgt spid="137225">
                                            <p:bg/>
                                          </p:spTgt>
                                        </p:tgtEl>
                                        <p:attrNameLst>
                                          <p:attrName>style.visibility</p:attrName>
                                        </p:attrNameLst>
                                      </p:cBhvr>
                                      <p:to>
                                        <p:strVal val="visible"/>
                                      </p:to>
                                    </p:set>
                                    <p:anim calcmode="lin" valueType="num">
                                      <p:cBhvr additive="base">
                                        <p:cTn id="187" dur="500" fill="hold"/>
                                        <p:tgtEl>
                                          <p:spTgt spid="137225">
                                            <p:bg/>
                                          </p:spTgt>
                                        </p:tgtEl>
                                        <p:attrNameLst>
                                          <p:attrName>ppt_x</p:attrName>
                                        </p:attrNameLst>
                                      </p:cBhvr>
                                      <p:tavLst>
                                        <p:tav tm="0">
                                          <p:val>
                                            <p:strVal val="#ppt_x"/>
                                          </p:val>
                                        </p:tav>
                                        <p:tav tm="100000">
                                          <p:val>
                                            <p:strVal val="#ppt_x"/>
                                          </p:val>
                                        </p:tav>
                                      </p:tavLst>
                                    </p:anim>
                                    <p:anim calcmode="lin" valueType="num">
                                      <p:cBhvr additive="base">
                                        <p:cTn id="188" dur="500" fill="hold"/>
                                        <p:tgtEl>
                                          <p:spTgt spid="137225">
                                            <p:bg/>
                                          </p:spTgt>
                                        </p:tgtEl>
                                        <p:attrNameLst>
                                          <p:attrName>ppt_y</p:attrName>
                                        </p:attrNameLst>
                                      </p:cBhvr>
                                      <p:tavLst>
                                        <p:tav tm="0">
                                          <p:val>
                                            <p:strVal val="1+#ppt_h/2"/>
                                          </p:val>
                                        </p:tav>
                                        <p:tav tm="100000">
                                          <p:val>
                                            <p:strVal val="#ppt_y"/>
                                          </p:val>
                                        </p:tav>
                                      </p:tavLst>
                                    </p:anim>
                                  </p:childTnLst>
                                </p:cTn>
                              </p:par>
                            </p:childTnLst>
                          </p:cTn>
                        </p:par>
                      </p:childTnLst>
                    </p:cTn>
                  </p:par>
                  <p:par>
                    <p:cTn id="189" fill="hold">
                      <p:stCondLst>
                        <p:cond delay="indefinite"/>
                      </p:stCondLst>
                      <p:childTnLst>
                        <p:par>
                          <p:cTn id="190" fill="hold">
                            <p:stCondLst>
                              <p:cond delay="0"/>
                            </p:stCondLst>
                            <p:childTnLst>
                              <p:par>
                                <p:cTn id="191" presetID="2" presetClass="entr" presetSubtype="4" fill="hold" grpId="0" nodeType="clickEffect">
                                  <p:stCondLst>
                                    <p:cond delay="0"/>
                                  </p:stCondLst>
                                  <p:childTnLst>
                                    <p:set>
                                      <p:cBhvr>
                                        <p:cTn id="192" dur="1" fill="hold">
                                          <p:stCondLst>
                                            <p:cond delay="0"/>
                                          </p:stCondLst>
                                        </p:cTn>
                                        <p:tgtEl>
                                          <p:spTgt spid="137225">
                                            <p:txEl>
                                              <p:pRg st="0" end="0"/>
                                            </p:txEl>
                                          </p:spTgt>
                                        </p:tgtEl>
                                        <p:attrNameLst>
                                          <p:attrName>style.visibility</p:attrName>
                                        </p:attrNameLst>
                                      </p:cBhvr>
                                      <p:to>
                                        <p:strVal val="visible"/>
                                      </p:to>
                                    </p:set>
                                    <p:anim calcmode="lin" valueType="num">
                                      <p:cBhvr additive="base">
                                        <p:cTn id="193" dur="500" fill="hold"/>
                                        <p:tgtEl>
                                          <p:spTgt spid="137225">
                                            <p:txEl>
                                              <p:pRg st="0" end="0"/>
                                            </p:txEl>
                                          </p:spTgt>
                                        </p:tgtEl>
                                        <p:attrNameLst>
                                          <p:attrName>ppt_x</p:attrName>
                                        </p:attrNameLst>
                                      </p:cBhvr>
                                      <p:tavLst>
                                        <p:tav tm="0">
                                          <p:val>
                                            <p:strVal val="#ppt_x"/>
                                          </p:val>
                                        </p:tav>
                                        <p:tav tm="100000">
                                          <p:val>
                                            <p:strVal val="#ppt_x"/>
                                          </p:val>
                                        </p:tav>
                                      </p:tavLst>
                                    </p:anim>
                                    <p:anim calcmode="lin" valueType="num">
                                      <p:cBhvr additive="base">
                                        <p:cTn id="194" dur="500" fill="hold"/>
                                        <p:tgtEl>
                                          <p:spTgt spid="1372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5" fill="hold">
                      <p:stCondLst>
                        <p:cond delay="indefinite"/>
                      </p:stCondLst>
                      <p:childTnLst>
                        <p:par>
                          <p:cTn id="196" fill="hold">
                            <p:stCondLst>
                              <p:cond delay="0"/>
                            </p:stCondLst>
                            <p:childTnLst>
                              <p:par>
                                <p:cTn id="197" presetID="2" presetClass="entr" presetSubtype="4" fill="hold" grpId="0" nodeType="clickEffect">
                                  <p:stCondLst>
                                    <p:cond delay="0"/>
                                  </p:stCondLst>
                                  <p:childTnLst>
                                    <p:set>
                                      <p:cBhvr>
                                        <p:cTn id="198" dur="1" fill="hold">
                                          <p:stCondLst>
                                            <p:cond delay="0"/>
                                          </p:stCondLst>
                                        </p:cTn>
                                        <p:tgtEl>
                                          <p:spTgt spid="137219">
                                            <p:bg/>
                                          </p:spTgt>
                                        </p:tgtEl>
                                        <p:attrNameLst>
                                          <p:attrName>style.visibility</p:attrName>
                                        </p:attrNameLst>
                                      </p:cBhvr>
                                      <p:to>
                                        <p:strVal val="visible"/>
                                      </p:to>
                                    </p:set>
                                    <p:anim calcmode="lin" valueType="num">
                                      <p:cBhvr additive="base">
                                        <p:cTn id="199" dur="500" fill="hold"/>
                                        <p:tgtEl>
                                          <p:spTgt spid="137219">
                                            <p:bg/>
                                          </p:spTgt>
                                        </p:tgtEl>
                                        <p:attrNameLst>
                                          <p:attrName>ppt_x</p:attrName>
                                        </p:attrNameLst>
                                      </p:cBhvr>
                                      <p:tavLst>
                                        <p:tav tm="0">
                                          <p:val>
                                            <p:strVal val="#ppt_x"/>
                                          </p:val>
                                        </p:tav>
                                        <p:tav tm="100000">
                                          <p:val>
                                            <p:strVal val="#ppt_x"/>
                                          </p:val>
                                        </p:tav>
                                      </p:tavLst>
                                    </p:anim>
                                    <p:anim calcmode="lin" valueType="num">
                                      <p:cBhvr additive="base">
                                        <p:cTn id="200" dur="500" fill="hold"/>
                                        <p:tgtEl>
                                          <p:spTgt spid="137219">
                                            <p:bg/>
                                          </p:spTgt>
                                        </p:tgtEl>
                                        <p:attrNameLst>
                                          <p:attrName>ppt_y</p:attrName>
                                        </p:attrNameLst>
                                      </p:cBhvr>
                                      <p:tavLst>
                                        <p:tav tm="0">
                                          <p:val>
                                            <p:strVal val="1+#ppt_h/2"/>
                                          </p:val>
                                        </p:tav>
                                        <p:tav tm="100000">
                                          <p:val>
                                            <p:strVal val="#ppt_y"/>
                                          </p:val>
                                        </p:tav>
                                      </p:tavLst>
                                    </p:anim>
                                  </p:childTnLst>
                                </p:cTn>
                              </p:par>
                            </p:childTnLst>
                          </p:cTn>
                        </p:par>
                      </p:childTnLst>
                    </p:cTn>
                  </p:par>
                  <p:par>
                    <p:cTn id="201" fill="hold">
                      <p:stCondLst>
                        <p:cond delay="indefinite"/>
                      </p:stCondLst>
                      <p:childTnLst>
                        <p:par>
                          <p:cTn id="202" fill="hold">
                            <p:stCondLst>
                              <p:cond delay="0"/>
                            </p:stCondLst>
                            <p:childTnLst>
                              <p:par>
                                <p:cTn id="203" presetID="2" presetClass="entr" presetSubtype="4" fill="hold" grpId="0" nodeType="clickEffect">
                                  <p:stCondLst>
                                    <p:cond delay="0"/>
                                  </p:stCondLst>
                                  <p:childTnLst>
                                    <p:set>
                                      <p:cBhvr>
                                        <p:cTn id="204" dur="1" fill="hold">
                                          <p:stCondLst>
                                            <p:cond delay="0"/>
                                          </p:stCondLst>
                                        </p:cTn>
                                        <p:tgtEl>
                                          <p:spTgt spid="137219">
                                            <p:txEl>
                                              <p:pRg st="0" end="0"/>
                                            </p:txEl>
                                          </p:spTgt>
                                        </p:tgtEl>
                                        <p:attrNameLst>
                                          <p:attrName>style.visibility</p:attrName>
                                        </p:attrNameLst>
                                      </p:cBhvr>
                                      <p:to>
                                        <p:strVal val="visible"/>
                                      </p:to>
                                    </p:set>
                                    <p:anim calcmode="lin" valueType="num">
                                      <p:cBhvr additive="base">
                                        <p:cTn id="205" dur="500" fill="hold"/>
                                        <p:tgtEl>
                                          <p:spTgt spid="137219">
                                            <p:txEl>
                                              <p:pRg st="0" end="0"/>
                                            </p:txEl>
                                          </p:spTgt>
                                        </p:tgtEl>
                                        <p:attrNameLst>
                                          <p:attrName>ppt_x</p:attrName>
                                        </p:attrNameLst>
                                      </p:cBhvr>
                                      <p:tavLst>
                                        <p:tav tm="0">
                                          <p:val>
                                            <p:strVal val="#ppt_x"/>
                                          </p:val>
                                        </p:tav>
                                        <p:tav tm="100000">
                                          <p:val>
                                            <p:strVal val="#ppt_x"/>
                                          </p:val>
                                        </p:tav>
                                      </p:tavLst>
                                    </p:anim>
                                    <p:anim calcmode="lin" valueType="num">
                                      <p:cBhvr additive="base">
                                        <p:cTn id="206" dur="500" fill="hold"/>
                                        <p:tgtEl>
                                          <p:spTgt spid="1372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31" grpId="0" build="p" animBg="1"/>
      <p:bldP spid="137238" grpId="0" build="p" animBg="1"/>
      <p:bldP spid="137230" grpId="0" build="p" animBg="1"/>
      <p:bldP spid="137236" grpId="0" build="p" animBg="1"/>
      <p:bldP spid="137235" grpId="0" build="p" animBg="1"/>
      <p:bldP spid="137229" grpId="0" animBg="1"/>
      <p:bldP spid="137234" grpId="0" animBg="1"/>
      <p:bldP spid="137228" grpId="0" animBg="1"/>
      <p:bldP spid="137237" grpId="0" animBg="1"/>
      <p:bldP spid="137232" grpId="0" animBg="1"/>
      <p:bldP spid="137227" grpId="0" build="p" animBg="1"/>
      <p:bldP spid="137217" grpId="0" build="p" animBg="1"/>
      <p:bldP spid="137226" grpId="0" build="p" animBg="1"/>
      <p:bldP spid="137218" grpId="0" build="p" animBg="1"/>
      <p:bldP spid="137225" grpId="0" build="p" animBg="1"/>
      <p:bldP spid="137219" grpId="0" build="p" animBg="1"/>
      <p:bldP spid="137233" grpId="0" animBg="1"/>
      <p:bldP spid="137239" grpId="0" build="p"/>
      <p:bldP spid="137244" grpId="0" build="p"/>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2438400" y="304800"/>
            <a:ext cx="5943600" cy="685800"/>
          </a:xfrm>
        </p:spPr>
        <p:txBody>
          <a:bodyPr>
            <a:noAutofit/>
          </a:bodyPr>
          <a:lstStyle/>
          <a:p>
            <a:pPr algn="r" rtl="1" eaLnBrk="1" hangingPunct="1">
              <a:buFont typeface="Wingdings 3" pitchFamily="18" charset="2"/>
              <a:buNone/>
            </a:pPr>
            <a:r>
              <a:rPr lang="fa-IR" sz="3200" b="1" dirty="0" smtClean="0">
                <a:solidFill>
                  <a:srgbClr val="C00000"/>
                </a:solidFill>
                <a:cs typeface="B Traffic" pitchFamily="2" charset="-78"/>
              </a:rPr>
              <a:t>نظریه مازلو در مورد نیازهای انسان</a:t>
            </a:r>
            <a:endParaRPr lang="en-US" sz="3200" dirty="0" smtClean="0">
              <a:solidFill>
                <a:srgbClr val="C00000"/>
              </a:solidFill>
              <a:cs typeface="B Zar" pitchFamily="2" charset="-78"/>
            </a:endParaRPr>
          </a:p>
        </p:txBody>
      </p:sp>
      <p:sp>
        <p:nvSpPr>
          <p:cNvPr id="5" name="Rectangle 4"/>
          <p:cNvSpPr/>
          <p:nvPr/>
        </p:nvSpPr>
        <p:spPr>
          <a:xfrm>
            <a:off x="1143000" y="914400"/>
            <a:ext cx="7543800" cy="1200329"/>
          </a:xfrm>
          <a:prstGeom prst="rect">
            <a:avLst/>
          </a:prstGeom>
        </p:spPr>
        <p:txBody>
          <a:bodyPr wrap="square">
            <a:spAutoFit/>
          </a:bodyPr>
          <a:lstStyle/>
          <a:p>
            <a:pPr algn="r" rtl="1"/>
            <a:r>
              <a:rPr lang="fa-IR" sz="2400" b="1" dirty="0" smtClean="0">
                <a:solidFill>
                  <a:srgbClr val="0070C0"/>
                </a:solidFill>
                <a:cs typeface="B Traffic" pitchFamily="2" charset="-78"/>
              </a:rPr>
              <a:t>مازلو</a:t>
            </a:r>
            <a:r>
              <a:rPr lang="fa-IR" sz="2400" b="1" dirty="0" smtClean="0">
                <a:cs typeface="B Traffic" pitchFamily="2" charset="-78"/>
              </a:rPr>
              <a:t> می گوید نیازهای انسان 5طبقه دارد  که اگر انسان درهر طبقه بصورت نسبي ارضاء شود به فکرنياز طبقه بعدی مي افتد.  كه  دو طبقه ی آن </a:t>
            </a:r>
            <a:r>
              <a:rPr lang="fa-IR" sz="2400" b="1" dirty="0" smtClean="0">
                <a:solidFill>
                  <a:srgbClr val="0070C0"/>
                </a:solidFill>
                <a:cs typeface="B Traffic" pitchFamily="2" charset="-78"/>
              </a:rPr>
              <a:t>مادی</a:t>
            </a:r>
            <a:r>
              <a:rPr lang="fa-IR" sz="2400" b="1" dirty="0" smtClean="0">
                <a:cs typeface="B Traffic" pitchFamily="2" charset="-78"/>
              </a:rPr>
              <a:t> و سه طبقه بعد </a:t>
            </a:r>
            <a:r>
              <a:rPr lang="fa-IR" sz="2400" b="1" dirty="0" smtClean="0">
                <a:solidFill>
                  <a:srgbClr val="00B050"/>
                </a:solidFill>
                <a:cs typeface="B Traffic" pitchFamily="2" charset="-78"/>
              </a:rPr>
              <a:t>روحی</a:t>
            </a:r>
            <a:r>
              <a:rPr lang="fa-IR" sz="2400" b="1" dirty="0" smtClean="0">
                <a:cs typeface="B Traffic" pitchFamily="2" charset="-78"/>
              </a:rPr>
              <a:t> هستند .</a:t>
            </a:r>
            <a:endParaRPr lang="en-US" sz="2400" b="1" dirty="0" smtClean="0">
              <a:cs typeface="B Traffic" pitchFamily="2" charset="-78"/>
            </a:endParaRPr>
          </a:p>
        </p:txBody>
      </p:sp>
      <p:sp>
        <p:nvSpPr>
          <p:cNvPr id="6" name="Rectangle 5"/>
          <p:cNvSpPr/>
          <p:nvPr/>
        </p:nvSpPr>
        <p:spPr>
          <a:xfrm>
            <a:off x="4572000" y="2209800"/>
            <a:ext cx="4572000" cy="461665"/>
          </a:xfrm>
          <a:prstGeom prst="rect">
            <a:avLst/>
          </a:prstGeom>
        </p:spPr>
        <p:txBody>
          <a:bodyPr>
            <a:spAutoFit/>
          </a:bodyPr>
          <a:lstStyle/>
          <a:p>
            <a:pPr algn="r" rtl="1"/>
            <a:r>
              <a:rPr lang="fa-IR" sz="2400" b="1" dirty="0" smtClean="0">
                <a:solidFill>
                  <a:srgbClr val="66FF33"/>
                </a:solidFill>
                <a:cs typeface="B Traffic" pitchFamily="2" charset="-78"/>
              </a:rPr>
              <a:t> </a:t>
            </a:r>
            <a:r>
              <a:rPr lang="fa-IR" sz="2400" b="1" dirty="0" smtClean="0">
                <a:solidFill>
                  <a:srgbClr val="7030A0"/>
                </a:solidFill>
                <a:cs typeface="B Traffic" pitchFamily="2" charset="-78"/>
              </a:rPr>
              <a:t>نیازهای كلي انسان از نظر مازلو :</a:t>
            </a:r>
            <a:endParaRPr lang="fa-IR" sz="2400" b="1" dirty="0" smtClean="0">
              <a:cs typeface="B Traffic" pitchFamily="2" charset="-78"/>
            </a:endParaRPr>
          </a:p>
        </p:txBody>
      </p:sp>
      <p:sp>
        <p:nvSpPr>
          <p:cNvPr id="126977" name="Rectangle 1"/>
          <p:cNvSpPr>
            <a:spLocks noChangeArrowheads="1"/>
          </p:cNvSpPr>
          <p:nvPr/>
        </p:nvSpPr>
        <p:spPr bwMode="auto">
          <a:xfrm>
            <a:off x="1143000" y="2590800"/>
            <a:ext cx="8001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000" b="1" i="0" u="none" strike="noStrike" cap="none" normalizeH="0" baseline="0" dirty="0" smtClean="0">
                <a:ln>
                  <a:noFill/>
                </a:ln>
                <a:solidFill>
                  <a:srgbClr val="FF0000"/>
                </a:solidFill>
                <a:effectLst/>
                <a:latin typeface="Calibri" pitchFamily="34" charset="0"/>
                <a:ea typeface="Calibri" pitchFamily="34" charset="0"/>
                <a:cs typeface="B Traffic" pitchFamily="2" charset="-78"/>
              </a:rPr>
              <a:t>نیازهای زیستی(فیزلوژیکی </a:t>
            </a:r>
            <a:r>
              <a:rPr kumimoji="0" lang="fa-IR" sz="2400" b="1" i="0" u="none" strike="noStrike" cap="none" normalizeH="0" baseline="0" dirty="0" smtClean="0">
                <a:ln>
                  <a:noFill/>
                </a:ln>
                <a:solidFill>
                  <a:srgbClr val="FF0000"/>
                </a:solidFill>
                <a:effectLst/>
                <a:latin typeface="Calibri" pitchFamily="34" charset="0"/>
                <a:ea typeface="Calibri" pitchFamily="34" charset="0"/>
                <a:cs typeface="B Traffic" pitchFamily="2" charset="-78"/>
              </a:rPr>
              <a:t>)</a:t>
            </a:r>
            <a:r>
              <a:rPr kumimoji="0" lang="fa-IR" sz="2400" b="1"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Traffic" pitchFamily="2" charset="-78"/>
              </a:rPr>
              <a:t>غذا؛ لباس؛ پناهگاه؛خفاظت ازخود؛آسایش و رفاه </a:t>
            </a:r>
            <a:endParaRPr kumimoji="0" lang="fa-I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1295400" y="3048000"/>
            <a:ext cx="7315200" cy="707886"/>
          </a:xfrm>
          <a:prstGeom prst="rect">
            <a:avLst/>
          </a:prstGeom>
        </p:spPr>
        <p:txBody>
          <a:bodyPr wrap="square">
            <a:spAutoFit/>
          </a:bodyPr>
          <a:lstStyle/>
          <a:p>
            <a:pPr lvl="0" algn="justLow" rtl="1" eaLnBrk="0" fontAlgn="base" hangingPunct="0">
              <a:spcBef>
                <a:spcPct val="0"/>
              </a:spcBef>
              <a:spcAft>
                <a:spcPct val="0"/>
              </a:spcAft>
            </a:pPr>
            <a:r>
              <a:rPr lang="fa-IR" sz="2000" b="1" dirty="0" smtClean="0">
                <a:solidFill>
                  <a:srgbClr val="FF0000"/>
                </a:solidFill>
                <a:latin typeface="Calibri" pitchFamily="34" charset="0"/>
                <a:ea typeface="Calibri" pitchFamily="34" charset="0"/>
                <a:cs typeface="B Traffic" pitchFamily="2" charset="-78"/>
              </a:rPr>
              <a:t>نیازهای امنیت </a:t>
            </a:r>
            <a:r>
              <a:rPr lang="fa-IR" sz="2000" b="1" dirty="0" smtClean="0">
                <a:latin typeface="Calibri" pitchFamily="34" charset="0"/>
                <a:ea typeface="Calibri" pitchFamily="34" charset="0"/>
                <a:cs typeface="B Traffic" pitchFamily="2" charset="-78"/>
              </a:rPr>
              <a:t>: امنیت خود ودارایی ها ؛ اجتناب از ریسک ؛ اجتناب از رنج و زحمت ؛ اجتناب از آسیب دیدگی </a:t>
            </a:r>
            <a:endParaRPr lang="en-US" sz="2000" b="1" dirty="0" smtClean="0">
              <a:latin typeface="Arial" pitchFamily="34" charset="0"/>
              <a:cs typeface="Arial" pitchFamily="34" charset="0"/>
            </a:endParaRPr>
          </a:p>
        </p:txBody>
      </p:sp>
      <p:sp>
        <p:nvSpPr>
          <p:cNvPr id="8" name="Rectangle 7"/>
          <p:cNvSpPr/>
          <p:nvPr/>
        </p:nvSpPr>
        <p:spPr>
          <a:xfrm>
            <a:off x="1143000" y="3810000"/>
            <a:ext cx="7315200" cy="830997"/>
          </a:xfrm>
          <a:prstGeom prst="rect">
            <a:avLst/>
          </a:prstGeom>
        </p:spPr>
        <p:txBody>
          <a:bodyPr wrap="square">
            <a:spAutoFit/>
          </a:bodyPr>
          <a:lstStyle/>
          <a:p>
            <a:pPr lvl="0" algn="justLow" rtl="1" eaLnBrk="0" fontAlgn="base" hangingPunct="0">
              <a:spcBef>
                <a:spcPct val="0"/>
              </a:spcBef>
              <a:spcAft>
                <a:spcPct val="0"/>
              </a:spcAft>
            </a:pPr>
            <a:r>
              <a:rPr lang="fa-IR" sz="2400" b="1" dirty="0" smtClean="0">
                <a:solidFill>
                  <a:srgbClr val="FF0000"/>
                </a:solidFill>
                <a:latin typeface="Calibri" pitchFamily="34" charset="0"/>
                <a:ea typeface="Calibri" pitchFamily="34" charset="0"/>
                <a:cs typeface="B Traffic" pitchFamily="2" charset="-78"/>
              </a:rPr>
              <a:t>نیازهای اجتماعی </a:t>
            </a:r>
            <a:r>
              <a:rPr lang="fa-IR" sz="2400" b="1" dirty="0" smtClean="0">
                <a:latin typeface="Calibri" pitchFamily="34" charset="0"/>
                <a:ea typeface="Calibri" pitchFamily="34" charset="0"/>
                <a:cs typeface="B Traffic" pitchFamily="2" charset="-78"/>
              </a:rPr>
              <a:t>: </a:t>
            </a:r>
            <a:r>
              <a:rPr lang="fa-IR" sz="2400" dirty="0" smtClean="0">
                <a:latin typeface="Calibri" pitchFamily="34" charset="0"/>
                <a:ea typeface="Calibri" pitchFamily="34" charset="0"/>
                <a:cs typeface="B Traffic" pitchFamily="2" charset="-78"/>
              </a:rPr>
              <a:t>ازدواج ؛ مورد پذیرش قرار گرفتن ؛ عشق و تعلق ؛ عضویت در گروه </a:t>
            </a:r>
            <a:endParaRPr lang="en-US" sz="2400" dirty="0" smtClean="0">
              <a:latin typeface="Arial" pitchFamily="34" charset="0"/>
              <a:cs typeface="Arial" pitchFamily="34" charset="0"/>
            </a:endParaRPr>
          </a:p>
        </p:txBody>
      </p:sp>
      <p:sp>
        <p:nvSpPr>
          <p:cNvPr id="9" name="Rectangle 8"/>
          <p:cNvSpPr/>
          <p:nvPr/>
        </p:nvSpPr>
        <p:spPr>
          <a:xfrm>
            <a:off x="990600" y="4724400"/>
            <a:ext cx="7772400" cy="830997"/>
          </a:xfrm>
          <a:prstGeom prst="rect">
            <a:avLst/>
          </a:prstGeom>
        </p:spPr>
        <p:txBody>
          <a:bodyPr wrap="square">
            <a:spAutoFit/>
          </a:bodyPr>
          <a:lstStyle/>
          <a:p>
            <a:pPr lvl="0" algn="justLow" rtl="1" eaLnBrk="0" fontAlgn="base" hangingPunct="0">
              <a:spcBef>
                <a:spcPct val="0"/>
              </a:spcBef>
              <a:spcAft>
                <a:spcPct val="0"/>
              </a:spcAft>
            </a:pPr>
            <a:r>
              <a:rPr lang="fa-IR" sz="2400" b="1" dirty="0" smtClean="0">
                <a:solidFill>
                  <a:srgbClr val="FF0000"/>
                </a:solidFill>
                <a:latin typeface="Calibri" pitchFamily="34" charset="0"/>
                <a:ea typeface="Calibri" pitchFamily="34" charset="0"/>
                <a:cs typeface="B Traffic" pitchFamily="2" charset="-78"/>
              </a:rPr>
              <a:t>نیازهای احترام </a:t>
            </a:r>
            <a:r>
              <a:rPr lang="fa-IR" sz="2400" b="1" dirty="0" smtClean="0">
                <a:latin typeface="Calibri" pitchFamily="34" charset="0"/>
                <a:ea typeface="Calibri" pitchFamily="34" charset="0"/>
                <a:cs typeface="B Traffic" pitchFamily="2" charset="-78"/>
              </a:rPr>
              <a:t>: مسئولیت پذیری ؛ عزت نفس (احترام به خود ) خود شناسی ؛ احساس کامیابی </a:t>
            </a:r>
            <a:endParaRPr lang="en-US" sz="2400" b="1" dirty="0" smtClean="0">
              <a:latin typeface="Arial" pitchFamily="34" charset="0"/>
              <a:cs typeface="Arial" pitchFamily="34" charset="0"/>
            </a:endParaRPr>
          </a:p>
        </p:txBody>
      </p:sp>
      <p:sp>
        <p:nvSpPr>
          <p:cNvPr id="10" name="Rectangle 9"/>
          <p:cNvSpPr/>
          <p:nvPr/>
        </p:nvSpPr>
        <p:spPr>
          <a:xfrm>
            <a:off x="1143000" y="5638800"/>
            <a:ext cx="7543800" cy="830997"/>
          </a:xfrm>
          <a:prstGeom prst="rect">
            <a:avLst/>
          </a:prstGeom>
        </p:spPr>
        <p:txBody>
          <a:bodyPr wrap="square">
            <a:spAutoFit/>
          </a:bodyPr>
          <a:lstStyle/>
          <a:p>
            <a:pPr lvl="0" algn="justLow" rtl="1" fontAlgn="base">
              <a:spcBef>
                <a:spcPct val="0"/>
              </a:spcBef>
              <a:spcAft>
                <a:spcPct val="0"/>
              </a:spcAft>
            </a:pPr>
            <a:r>
              <a:rPr lang="fa-IR" sz="2400" b="1" dirty="0" smtClean="0">
                <a:solidFill>
                  <a:srgbClr val="FF0000"/>
                </a:solidFill>
                <a:latin typeface="Calibri" pitchFamily="34" charset="0"/>
                <a:ea typeface="Calibri" pitchFamily="34" charset="0"/>
                <a:cs typeface="B Traffic" pitchFamily="2" charset="-78"/>
              </a:rPr>
              <a:t>نیازهای خود شکوفایی : </a:t>
            </a:r>
            <a:r>
              <a:rPr lang="fa-IR" sz="2400" b="1" dirty="0" smtClean="0">
                <a:latin typeface="Calibri" pitchFamily="34" charset="0"/>
                <a:ea typeface="Calibri" pitchFamily="34" charset="0"/>
                <a:cs typeface="B Traffic" pitchFamily="2" charset="-78"/>
              </a:rPr>
              <a:t>رسیدن به آنچه باید باشد ؛ استقلال ؛ خلاقیت ؛ خود را نشان دادن </a:t>
            </a:r>
            <a:endParaRPr lang="en-US" sz="2400" b="1" dirty="0" smtClean="0">
              <a:latin typeface="Arial" pitchFamily="34" charset="0"/>
              <a:cs typeface="Arial" pitchFamily="34" charset="0"/>
            </a:endParaRPr>
          </a:p>
        </p:txBody>
      </p:sp>
      <p:sp>
        <p:nvSpPr>
          <p:cNvPr id="11" name="Rectangle 3"/>
          <p:cNvSpPr>
            <a:spLocks noChangeArrowheads="1"/>
          </p:cNvSpPr>
          <p:nvPr/>
        </p:nvSpPr>
        <p:spPr bwMode="auto">
          <a:xfrm rot="16200000">
            <a:off x="-1799057" y="2256256"/>
            <a:ext cx="4763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rgbClr val="C00000"/>
                </a:solidFill>
                <a:effectLst/>
                <a:latin typeface="Calibri" pitchFamily="34" charset="0"/>
                <a:ea typeface="Calibri" pitchFamily="34" charset="0"/>
                <a:cs typeface="2  Shadi" pitchFamily="2" charset="-78"/>
              </a:rPr>
              <a:t>    نظريه هاي مديريت             </a:t>
            </a:r>
            <a:endParaRPr kumimoji="0" lang="fa-IR" sz="4000" b="0" i="0" u="none" strike="noStrike" cap="none" normalizeH="0" baseline="0" dirty="0" smtClean="0">
              <a:ln>
                <a:noFill/>
              </a:ln>
              <a:solidFill>
                <a:srgbClr val="C00000"/>
              </a:solidFill>
              <a:effectLst/>
              <a:latin typeface="Arial" pitchFamily="34" charset="0"/>
              <a:cs typeface="2  Shadi" pitchFamily="2" charset="-78"/>
            </a:endParaRPr>
          </a:p>
        </p:txBody>
      </p:sp>
      <p:sp>
        <p:nvSpPr>
          <p:cNvPr id="12" name="Left Arrow 11"/>
          <p:cNvSpPr/>
          <p:nvPr/>
        </p:nvSpPr>
        <p:spPr>
          <a:xfrm>
            <a:off x="0" y="6400800"/>
            <a:ext cx="10668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1400" b="1" dirty="0">
                <a:solidFill>
                  <a:schemeClr val="bg1"/>
                </a:solidFill>
                <a:cs typeface="B Nazanin" pitchFamily="2" charset="-78"/>
              </a:rPr>
              <a:t>صفحه </a:t>
            </a:r>
            <a:r>
              <a:rPr lang="fa-IR" sz="1400" b="1" dirty="0" smtClean="0">
                <a:solidFill>
                  <a:schemeClr val="bg1"/>
                </a:solidFill>
                <a:cs typeface="B Nazanin" pitchFamily="2" charset="-78"/>
              </a:rPr>
              <a:t> بعد</a:t>
            </a:r>
            <a:endParaRPr lang="en-US" sz="14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6977">
                                            <p:txEl>
                                              <p:pRg st="0" end="0"/>
                                            </p:txEl>
                                          </p:spTgt>
                                        </p:tgtEl>
                                        <p:attrNameLst>
                                          <p:attrName>style.visibility</p:attrName>
                                        </p:attrNameLst>
                                      </p:cBhvr>
                                      <p:to>
                                        <p:strVal val="visible"/>
                                      </p:to>
                                    </p:set>
                                    <p:anim calcmode="lin" valueType="num">
                                      <p:cBhvr additive="base">
                                        <p:cTn id="19" dur="500" fill="hold"/>
                                        <p:tgtEl>
                                          <p:spTgt spid="12697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697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 calcmode="lin" valueType="num">
                                      <p:cBhvr additive="base">
                                        <p:cTn id="3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 calcmode="lin" valueType="num">
                                      <p:cBhvr additive="base">
                                        <p:cTn id="3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6" grpId="0" build="p"/>
      <p:bldP spid="126977" grpId="0" build="p"/>
      <p:bldP spid="7" grpId="0" build="p"/>
      <p:bldP spid="8" grpId="0" build="p"/>
      <p:bldP spid="9" grpId="0" build="p"/>
      <p:bldP spid="10"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ustom 3">
      <a:majorFont>
        <a:latin typeface="Gill Sans MT"/>
        <a:ea typeface=""/>
        <a:cs typeface="B Traffic"/>
      </a:majorFont>
      <a:minorFont>
        <a:latin typeface="Gill Sans MT"/>
        <a:ea typeface=""/>
        <a:cs typeface="B Traffic"/>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3210</TotalTime>
  <Words>11730</Words>
  <Application>Microsoft Office PowerPoint</Application>
  <PresentationFormat>On-screen Show (4:3)</PresentationFormat>
  <Paragraphs>1186</Paragraphs>
  <Slides>115</Slides>
  <Notes>3</Notes>
  <HiddenSlides>0</HiddenSlides>
  <MMClips>0</MMClips>
  <ScaleCrop>false</ScaleCrop>
  <HeadingPairs>
    <vt:vector size="4" baseType="variant">
      <vt:variant>
        <vt:lpstr>Theme</vt:lpstr>
      </vt:variant>
      <vt:variant>
        <vt:i4>1</vt:i4>
      </vt:variant>
      <vt:variant>
        <vt:lpstr>Slide Titles</vt:lpstr>
      </vt:variant>
      <vt:variant>
        <vt:i4>115</vt:i4>
      </vt:variant>
    </vt:vector>
  </HeadingPairs>
  <TitlesOfParts>
    <vt:vector size="116" baseType="lpstr">
      <vt:lpstr>Solstice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 مدیریت بروكراسی ( دیوانسالاری اداری ) 1920 (( ماکس وبر ))</vt:lpstr>
      <vt:lpstr>سلطه ها(منشاء قدرت)</vt:lpstr>
      <vt:lpstr>مدیریت بروكراسی    ( دیوانسالاری اداری    </vt:lpstr>
      <vt:lpstr>Slide 71</vt:lpstr>
      <vt:lpstr>مدیریت روابط انسانی « نئوکلاسیک »       ( التون مایو)</vt:lpstr>
      <vt:lpstr>ویژگیهای مكتب روابط انسانی</vt:lpstr>
      <vt:lpstr>Slide 74</vt:lpstr>
      <vt:lpstr>- مدیریت مشاركتی</vt:lpstr>
      <vt:lpstr>- مدیریت مشاركتی</vt:lpstr>
      <vt:lpstr>- مدیریت اقتضایی</vt:lpstr>
      <vt:lpstr>- مدیریت اقتضایی</vt:lpstr>
      <vt:lpstr>Slide 79</vt:lpstr>
      <vt:lpstr>Slide 80</vt:lpstr>
      <vt:lpstr>- نظریه عمومی سیستمها 1956</vt:lpstr>
      <vt:lpstr>- نظریه عمومی سیستمها 1956</vt:lpstr>
      <vt:lpstr>Slide 83</vt:lpstr>
      <vt:lpstr>Slide 84</vt:lpstr>
      <vt:lpstr>سیستم</vt:lpstr>
      <vt:lpstr>تعریف سیستم</vt:lpstr>
      <vt:lpstr>اصول سیستم </vt:lpstr>
      <vt:lpstr>مدل سیستم</vt:lpstr>
      <vt:lpstr>Slide 89</vt:lpstr>
      <vt:lpstr>        نيازها در ارتباط با نوع رفتار انسان        </vt:lpstr>
      <vt:lpstr>Slide 91</vt:lpstr>
      <vt:lpstr>Slide 92</vt:lpstr>
      <vt:lpstr>        انگيزش چیست            </vt:lpstr>
      <vt:lpstr>Slide 94</vt:lpstr>
      <vt:lpstr>Slide 95</vt:lpstr>
      <vt:lpstr>Slide 96</vt:lpstr>
      <vt:lpstr>Slide 97</vt:lpstr>
      <vt:lpstr>Slide 98</vt:lpstr>
      <vt:lpstr>Slide 99</vt:lpstr>
      <vt:lpstr>Slide 100</vt:lpstr>
      <vt:lpstr>Slide 101</vt:lpstr>
      <vt:lpstr>Slide 102</vt:lpstr>
      <vt:lpstr>    داگلاس مك گريگور  y)  و            ( x </vt:lpstr>
      <vt:lpstr>      داگلاس مك گريگور  y)  و           ( x</vt:lpstr>
      <vt:lpstr>Slide 105</vt:lpstr>
      <vt:lpstr>Slide 106</vt:lpstr>
      <vt:lpstr>Slide 107</vt:lpstr>
      <vt:lpstr>Slide 108</vt:lpstr>
      <vt:lpstr>Slide 109</vt:lpstr>
      <vt:lpstr>Slide 110</vt:lpstr>
      <vt:lpstr>Slide 111</vt:lpstr>
      <vt:lpstr>Slide 112</vt:lpstr>
      <vt:lpstr>Slide 113</vt:lpstr>
      <vt:lpstr>Slide 114</vt:lpstr>
      <vt:lpstr>Slide 115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computer</cp:lastModifiedBy>
  <cp:revision>609</cp:revision>
  <dcterms:created xsi:type="dcterms:W3CDTF">2006-08-16T00:00:00Z</dcterms:created>
  <dcterms:modified xsi:type="dcterms:W3CDTF">2011-09-22T07:31:34Z</dcterms:modified>
</cp:coreProperties>
</file>