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64"/>
  </p:notesMasterIdLst>
  <p:sldIdLst>
    <p:sldId id="536" r:id="rId2"/>
    <p:sldId id="492" r:id="rId3"/>
    <p:sldId id="493" r:id="rId4"/>
    <p:sldId id="494" r:id="rId5"/>
    <p:sldId id="495" r:id="rId6"/>
    <p:sldId id="497" r:id="rId7"/>
    <p:sldId id="499" r:id="rId8"/>
    <p:sldId id="500" r:id="rId9"/>
    <p:sldId id="501" r:id="rId10"/>
    <p:sldId id="539" r:id="rId11"/>
    <p:sldId id="570" r:id="rId12"/>
    <p:sldId id="569" r:id="rId13"/>
    <p:sldId id="566" r:id="rId14"/>
    <p:sldId id="567" r:id="rId15"/>
    <p:sldId id="541" r:id="rId16"/>
    <p:sldId id="538" r:id="rId17"/>
    <p:sldId id="503" r:id="rId18"/>
    <p:sldId id="542" r:id="rId19"/>
    <p:sldId id="545" r:id="rId20"/>
    <p:sldId id="546" r:id="rId21"/>
    <p:sldId id="547" r:id="rId22"/>
    <p:sldId id="548" r:id="rId23"/>
    <p:sldId id="551" r:id="rId24"/>
    <p:sldId id="549" r:id="rId25"/>
    <p:sldId id="552" r:id="rId26"/>
    <p:sldId id="506" r:id="rId27"/>
    <p:sldId id="470" r:id="rId28"/>
    <p:sldId id="517" r:id="rId29"/>
    <p:sldId id="471" r:id="rId30"/>
    <p:sldId id="510" r:id="rId31"/>
    <p:sldId id="527" r:id="rId32"/>
    <p:sldId id="535" r:id="rId33"/>
    <p:sldId id="528" r:id="rId34"/>
    <p:sldId id="512" r:id="rId35"/>
    <p:sldId id="524" r:id="rId36"/>
    <p:sldId id="526" r:id="rId37"/>
    <p:sldId id="515" r:id="rId38"/>
    <p:sldId id="530" r:id="rId39"/>
    <p:sldId id="513" r:id="rId40"/>
    <p:sldId id="532" r:id="rId41"/>
    <p:sldId id="525" r:id="rId42"/>
    <p:sldId id="516" r:id="rId43"/>
    <p:sldId id="531" r:id="rId44"/>
    <p:sldId id="473" r:id="rId45"/>
    <p:sldId id="529" r:id="rId46"/>
    <p:sldId id="521" r:id="rId47"/>
    <p:sldId id="522" r:id="rId48"/>
    <p:sldId id="553" r:id="rId49"/>
    <p:sldId id="555" r:id="rId50"/>
    <p:sldId id="556" r:id="rId51"/>
    <p:sldId id="557" r:id="rId52"/>
    <p:sldId id="554" r:id="rId53"/>
    <p:sldId id="560" r:id="rId54"/>
    <p:sldId id="523" r:id="rId55"/>
    <p:sldId id="561" r:id="rId56"/>
    <p:sldId id="518" r:id="rId57"/>
    <p:sldId id="562" r:id="rId58"/>
    <p:sldId id="563" r:id="rId59"/>
    <p:sldId id="519" r:id="rId60"/>
    <p:sldId id="362" r:id="rId61"/>
    <p:sldId id="534" r:id="rId62"/>
    <p:sldId id="537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14" autoAdjust="0"/>
    <p:restoredTop sz="94660"/>
  </p:normalViewPr>
  <p:slideViewPr>
    <p:cSldViewPr>
      <p:cViewPr>
        <p:scale>
          <a:sx n="60" d="100"/>
          <a:sy n="60" d="100"/>
        </p:scale>
        <p:origin x="-77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58446F1-D4CC-473E-8E46-F419F263F67B}" type="datetimeFigureOut">
              <a:rPr lang="fa-IR" smtClean="0"/>
              <a:pPr/>
              <a:t>1432/10/24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E6E671E-FD4A-4093-9D41-406B05FC7511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F2D41A-5435-4FBF-B22F-5A2D529E3952}" type="slidenum">
              <a:rPr lang="ar-SA"/>
              <a:pPr/>
              <a:t>31</a:t>
            </a:fld>
            <a:endParaRPr lang="en-US" dirty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66750"/>
            <a:ext cx="4645025" cy="3484563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73563"/>
            <a:ext cx="5048250" cy="4078287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F2D41A-5435-4FBF-B22F-5A2D529E3952}" type="slidenum">
              <a:rPr lang="ar-SA"/>
              <a:pPr/>
              <a:t>32</a:t>
            </a:fld>
            <a:endParaRPr lang="en-US" dirty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66750"/>
            <a:ext cx="4645025" cy="3484563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73563"/>
            <a:ext cx="5048250" cy="4078287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DCC61-8E13-40FC-AB53-37A5FDEE2F73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9/22/2011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9/22/2011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9/22/2011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5460326"/>
            <a:ext cx="55684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3600" dirty="0" smtClean="0">
                <a:cs typeface="B Traffic" pitchFamily="2" charset="-78"/>
              </a:rPr>
              <a:t>تاليف سيده جميله مدرسي </a:t>
            </a:r>
            <a:endParaRPr lang="fa-IR" sz="3600" dirty="0">
              <a:cs typeface="B Traffic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fa-IR" sz="5400" dirty="0" smtClean="0">
                <a:cs typeface="B Traffic" pitchFamily="2" charset="-78"/>
              </a:rPr>
              <a:t> </a:t>
            </a:r>
            <a:r>
              <a:rPr lang="fa-IR" sz="5400" dirty="0" smtClean="0">
                <a:solidFill>
                  <a:srgbClr val="FFFF00"/>
                </a:solidFill>
                <a:cs typeface="B Traffic" pitchFamily="2" charset="-78"/>
              </a:rPr>
              <a:t>اصول </a:t>
            </a:r>
          </a:p>
          <a:p>
            <a:r>
              <a:rPr lang="fa-IR" sz="5400" dirty="0" smtClean="0">
                <a:solidFill>
                  <a:srgbClr val="FFFF00"/>
                </a:solidFill>
                <a:cs typeface="B Traffic" pitchFamily="2" charset="-78"/>
              </a:rPr>
              <a:t>                  كنترل </a:t>
            </a:r>
            <a:endParaRPr lang="fa-IR" sz="5400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فصل پنجم </a:t>
            </a:r>
            <a:endParaRPr lang="fa-I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pPr algn="r">
              <a:buFont typeface="Wingdings" pitchFamily="2" charset="2"/>
              <a:buChar char="v"/>
            </a:pPr>
            <a:r>
              <a:rPr lang="fa-IR" sz="3200" b="1" dirty="0" smtClean="0">
                <a:cs typeface="B Traffic" pitchFamily="2" charset="-78"/>
              </a:rPr>
              <a:t>مثال : اگر قرار باشد توليد يك محصول 100 واحدي در سه مرحله برش ، پرداخت ، . مته و پرس ، بصورت پيوسته و متوالي انجام شود و هر مرحله 2 هفته زمان لازم داشته باشد. در اين صورت كل پروژه 6 هفته زمان خواهد برد.</a:t>
            </a:r>
          </a:p>
          <a:p>
            <a:pPr algn="r">
              <a:buFont typeface="Wingdings" pitchFamily="2" charset="2"/>
              <a:buChar char="v"/>
            </a:pPr>
            <a:r>
              <a:rPr lang="fa-IR" sz="3200" dirty="0" smtClean="0">
                <a:cs typeface="B Traffic" pitchFamily="2" charset="-78"/>
              </a:rPr>
              <a:t>چنانچه براي تسريع در كار ،امكان داشته باشد توليد محصول را به به مراحل 50 واحدي كه هر مرحله 1 هفته وقت لازم دارد كاهش دهيم نمودار كانت به شرح زير خواهد شد </a:t>
            </a:r>
            <a:r>
              <a:rPr lang="fa-IR" sz="3200" b="1" dirty="0" smtClean="0">
                <a:cs typeface="B Traffic" pitchFamily="2" charset="-78"/>
              </a:rPr>
              <a:t>  </a:t>
            </a:r>
            <a:endParaRPr lang="fa-IR" sz="3200" b="1" dirty="0" smtClean="0">
              <a:solidFill>
                <a:srgbClr val="FFC000"/>
              </a:solidFill>
              <a:cs typeface="B Traffic" pitchFamily="2" charset="-78"/>
            </a:endParaRPr>
          </a:p>
          <a:p>
            <a:pPr algn="r"/>
            <a:r>
              <a:rPr lang="fa-IR" sz="3200" b="1" dirty="0" smtClean="0">
                <a:solidFill>
                  <a:srgbClr val="FFC000"/>
                </a:solidFill>
                <a:cs typeface="B Traffic" pitchFamily="2" charset="-78"/>
              </a:rPr>
              <a:t> </a:t>
            </a:r>
            <a:r>
              <a:rPr lang="fa-IR" sz="3200" b="1" dirty="0" smtClean="0">
                <a:cs typeface="B Traffic" pitchFamily="2" charset="-78"/>
              </a:rPr>
              <a:t>  </a:t>
            </a:r>
            <a:r>
              <a:rPr lang="fa-IR" sz="3200" b="1" dirty="0" smtClean="0">
                <a:solidFill>
                  <a:srgbClr val="FFC000"/>
                </a:solidFill>
                <a:cs typeface="B Traffic" pitchFamily="2" charset="-78"/>
              </a:rPr>
              <a:t> </a:t>
            </a:r>
            <a:endParaRPr lang="fa-IR" sz="3200" b="1" dirty="0">
              <a:solidFill>
                <a:srgbClr val="FFFF00"/>
              </a:solidFill>
              <a:cs typeface="B Traffic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0"/>
            <a:ext cx="8763000" cy="1066800"/>
          </a:xfrm>
        </p:spPr>
        <p:txBody>
          <a:bodyPr>
            <a:normAutofit/>
          </a:bodyPr>
          <a:lstStyle/>
          <a:p>
            <a:r>
              <a:rPr lang="fa-IR" sz="3600" dirty="0" smtClean="0">
                <a:solidFill>
                  <a:srgbClr val="C00000"/>
                </a:solidFill>
                <a:cs typeface="B Traffic" pitchFamily="2" charset="-78"/>
              </a:rPr>
              <a:t>  روشهاي كنترل :</a:t>
            </a:r>
            <a:r>
              <a:rPr lang="fa-IR" sz="3600" b="1" dirty="0" smtClean="0">
                <a:solidFill>
                  <a:srgbClr val="FFC000"/>
                </a:solidFill>
                <a:cs typeface="B Traffic" pitchFamily="2" charset="-78"/>
              </a:rPr>
              <a:t> </a:t>
            </a:r>
            <a:r>
              <a:rPr lang="fa-IR" sz="3600" b="1" dirty="0" smtClean="0">
                <a:solidFill>
                  <a:srgbClr val="0070C0"/>
                </a:solidFill>
                <a:cs typeface="B Traffic" pitchFamily="2" charset="-78"/>
              </a:rPr>
              <a:t>كنترل </a:t>
            </a:r>
            <a:r>
              <a:rPr lang="fa-IR" sz="3600" b="1" dirty="0" smtClean="0">
                <a:solidFill>
                  <a:srgbClr val="0070C0"/>
                </a:solidFill>
                <a:cs typeface="B Traffic" pitchFamily="2" charset="-78"/>
              </a:rPr>
              <a:t>از طريق نمودار گانت  </a:t>
            </a:r>
            <a:endParaRPr lang="fa-IR" sz="3600" dirty="0">
              <a:solidFill>
                <a:srgbClr val="C00000"/>
              </a:solidFill>
              <a:cs typeface="B Traffic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4600" y="3810000"/>
            <a:ext cx="1981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fa-I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146" name="Picture 2" descr="I:\Images\110923_1526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1143000"/>
            <a:ext cx="9220200" cy="5715000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81000" y="0"/>
            <a:ext cx="8763000" cy="1066800"/>
          </a:xfrm>
        </p:spPr>
        <p:txBody>
          <a:bodyPr>
            <a:normAutofit/>
          </a:bodyPr>
          <a:lstStyle/>
          <a:p>
            <a:r>
              <a:rPr lang="fa-IR" sz="3600" dirty="0" smtClean="0">
                <a:solidFill>
                  <a:srgbClr val="C00000"/>
                </a:solidFill>
                <a:cs typeface="B Traffic" pitchFamily="2" charset="-78"/>
              </a:rPr>
              <a:t>  روشهاي كنترل :</a:t>
            </a:r>
            <a:r>
              <a:rPr lang="fa-IR" sz="3600" b="1" dirty="0" smtClean="0">
                <a:solidFill>
                  <a:srgbClr val="FFC000"/>
                </a:solidFill>
                <a:cs typeface="B Traffic" pitchFamily="2" charset="-78"/>
              </a:rPr>
              <a:t> </a:t>
            </a:r>
            <a:r>
              <a:rPr lang="fa-IR" sz="3600" b="1" dirty="0" smtClean="0">
                <a:solidFill>
                  <a:srgbClr val="0070C0"/>
                </a:solidFill>
                <a:cs typeface="B Traffic" pitchFamily="2" charset="-78"/>
              </a:rPr>
              <a:t>كنترل </a:t>
            </a:r>
            <a:r>
              <a:rPr lang="fa-IR" sz="3600" b="1" dirty="0" smtClean="0">
                <a:solidFill>
                  <a:srgbClr val="0070C0"/>
                </a:solidFill>
                <a:cs typeface="B Traffic" pitchFamily="2" charset="-78"/>
              </a:rPr>
              <a:t>از طريق نمودار گانت  </a:t>
            </a:r>
            <a:endParaRPr lang="fa-IR" sz="3600" dirty="0">
              <a:solidFill>
                <a:srgbClr val="C00000"/>
              </a:solidFill>
              <a:cs typeface="B Traffic" pitchFamily="2" charset="-78"/>
            </a:endParaRPr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 algn="r">
              <a:buFont typeface="Wingdings" pitchFamily="2" charset="2"/>
              <a:buChar char="v"/>
            </a:pPr>
            <a:r>
              <a:rPr lang="fa-IR" sz="3200" b="1" smtClean="0">
                <a:cs typeface="B Traffic" pitchFamily="2" charset="-78"/>
              </a:rPr>
              <a:t>  </a:t>
            </a:r>
            <a:endParaRPr lang="fa-IR" sz="3200" b="1" smtClean="0">
              <a:solidFill>
                <a:srgbClr val="FFC000"/>
              </a:solidFill>
              <a:cs typeface="B Traffic" pitchFamily="2" charset="-78"/>
            </a:endParaRPr>
          </a:p>
          <a:p>
            <a:pPr algn="r"/>
            <a:r>
              <a:rPr lang="fa-IR" sz="3200" b="1" smtClean="0">
                <a:solidFill>
                  <a:srgbClr val="FFC000"/>
                </a:solidFill>
                <a:cs typeface="B Traffic" pitchFamily="2" charset="-78"/>
              </a:rPr>
              <a:t> </a:t>
            </a:r>
            <a:r>
              <a:rPr lang="fa-IR" sz="3200" b="1" smtClean="0">
                <a:cs typeface="B Traffic" pitchFamily="2" charset="-78"/>
              </a:rPr>
              <a:t>  </a:t>
            </a:r>
            <a:r>
              <a:rPr lang="fa-IR" sz="3200" b="1" smtClean="0">
                <a:solidFill>
                  <a:srgbClr val="FFC000"/>
                </a:solidFill>
                <a:cs typeface="B Traffic" pitchFamily="2" charset="-78"/>
              </a:rPr>
              <a:t> </a:t>
            </a:r>
            <a:endParaRPr lang="fa-IR" sz="3200" b="1" dirty="0">
              <a:solidFill>
                <a:srgbClr val="FFFF00"/>
              </a:solidFill>
              <a:cs typeface="B Traffic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0"/>
            <a:ext cx="8763000" cy="1066800"/>
          </a:xfrm>
        </p:spPr>
        <p:txBody>
          <a:bodyPr>
            <a:normAutofit/>
          </a:bodyPr>
          <a:lstStyle/>
          <a:p>
            <a:r>
              <a:rPr lang="fa-IR" sz="3600" b="1" dirty="0" smtClean="0">
                <a:solidFill>
                  <a:srgbClr val="0070C0"/>
                </a:solidFill>
                <a:cs typeface="B Traffic" pitchFamily="2" charset="-78"/>
              </a:rPr>
              <a:t>كنترل </a:t>
            </a:r>
            <a:r>
              <a:rPr lang="fa-IR" sz="3600" b="1" dirty="0" smtClean="0">
                <a:solidFill>
                  <a:srgbClr val="0070C0"/>
                </a:solidFill>
                <a:cs typeface="B Traffic" pitchFamily="2" charset="-78"/>
              </a:rPr>
              <a:t>از طريق نمودار گانت </a:t>
            </a:r>
            <a:r>
              <a:rPr lang="fa-IR" sz="3600" b="1" dirty="0" smtClean="0">
                <a:solidFill>
                  <a:srgbClr val="0070C0"/>
                </a:solidFill>
                <a:cs typeface="B Traffic" pitchFamily="2" charset="-78"/>
              </a:rPr>
              <a:t/>
            </a:r>
            <a:br>
              <a:rPr lang="fa-IR" sz="3600" b="1" dirty="0" smtClean="0">
                <a:solidFill>
                  <a:srgbClr val="0070C0"/>
                </a:solidFill>
                <a:cs typeface="B Traffic" pitchFamily="2" charset="-78"/>
              </a:rPr>
            </a:br>
            <a:r>
              <a:rPr lang="fa-IR" sz="2000" b="1" dirty="0" smtClean="0">
                <a:solidFill>
                  <a:schemeClr val="tx1"/>
                </a:solidFill>
                <a:cs typeface="B Traffic" pitchFamily="2" charset="-78"/>
              </a:rPr>
              <a:t>علائم استفاده شده در نمودار گانت ، شامل موارد زير است :</a:t>
            </a:r>
            <a:r>
              <a:rPr lang="fa-IR" sz="2000" b="1" dirty="0" smtClean="0">
                <a:solidFill>
                  <a:schemeClr val="tx1"/>
                </a:solidFill>
                <a:cs typeface="B Traffic" pitchFamily="2" charset="-78"/>
              </a:rPr>
              <a:t> </a:t>
            </a:r>
            <a:endParaRPr lang="fa-IR" sz="2000" dirty="0">
              <a:solidFill>
                <a:schemeClr val="tx1"/>
              </a:solidFill>
              <a:cs typeface="B Traffic" pitchFamily="2" charset="-78"/>
            </a:endParaRPr>
          </a:p>
        </p:txBody>
      </p:sp>
      <p:pic>
        <p:nvPicPr>
          <p:cNvPr id="3074" name="Picture 2" descr="I:\Images\110923_1518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 algn="r">
              <a:buFont typeface="Wingdings" pitchFamily="2" charset="2"/>
              <a:buChar char="v"/>
            </a:pPr>
            <a:r>
              <a:rPr lang="fa-IR" sz="3200" b="1" smtClean="0">
                <a:cs typeface="B Traffic" pitchFamily="2" charset="-78"/>
              </a:rPr>
              <a:t>  </a:t>
            </a:r>
            <a:endParaRPr lang="fa-IR" sz="3200" b="1" smtClean="0">
              <a:solidFill>
                <a:srgbClr val="FFC000"/>
              </a:solidFill>
              <a:cs typeface="B Traffic" pitchFamily="2" charset="-78"/>
            </a:endParaRPr>
          </a:p>
          <a:p>
            <a:pPr algn="r"/>
            <a:r>
              <a:rPr lang="fa-IR" sz="3200" b="1" smtClean="0">
                <a:solidFill>
                  <a:srgbClr val="FFC000"/>
                </a:solidFill>
                <a:cs typeface="B Traffic" pitchFamily="2" charset="-78"/>
              </a:rPr>
              <a:t> </a:t>
            </a:r>
            <a:r>
              <a:rPr lang="fa-IR" sz="3200" b="1" smtClean="0">
                <a:cs typeface="B Traffic" pitchFamily="2" charset="-78"/>
              </a:rPr>
              <a:t>  </a:t>
            </a:r>
            <a:r>
              <a:rPr lang="fa-IR" sz="3200" b="1" smtClean="0">
                <a:solidFill>
                  <a:srgbClr val="FFC000"/>
                </a:solidFill>
                <a:cs typeface="B Traffic" pitchFamily="2" charset="-78"/>
              </a:rPr>
              <a:t> </a:t>
            </a:r>
            <a:endParaRPr lang="fa-IR" sz="3200" b="1" dirty="0">
              <a:solidFill>
                <a:srgbClr val="FFFF00"/>
              </a:solidFill>
              <a:cs typeface="B Traffic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0"/>
            <a:ext cx="8763000" cy="533400"/>
          </a:xfrm>
        </p:spPr>
        <p:txBody>
          <a:bodyPr>
            <a:normAutofit/>
          </a:bodyPr>
          <a:lstStyle/>
          <a:p>
            <a:r>
              <a:rPr lang="fa-IR" sz="2400" b="1" dirty="0" smtClean="0">
                <a:solidFill>
                  <a:srgbClr val="0070C0"/>
                </a:solidFill>
                <a:cs typeface="B Traffic" pitchFamily="2" charset="-78"/>
              </a:rPr>
              <a:t>كنترل </a:t>
            </a:r>
            <a:r>
              <a:rPr lang="fa-IR" sz="2400" b="1" dirty="0" smtClean="0">
                <a:solidFill>
                  <a:srgbClr val="0070C0"/>
                </a:solidFill>
                <a:cs typeface="B Traffic" pitchFamily="2" charset="-78"/>
              </a:rPr>
              <a:t>از طريق نمودار گانت  </a:t>
            </a:r>
            <a:endParaRPr lang="fa-IR" sz="2400" dirty="0">
              <a:solidFill>
                <a:srgbClr val="C00000"/>
              </a:solidFill>
              <a:cs typeface="B Traffic" pitchFamily="2" charset="-78"/>
            </a:endParaRPr>
          </a:p>
        </p:txBody>
      </p:sp>
      <p:pic>
        <p:nvPicPr>
          <p:cNvPr id="4098" name="Picture 2" descr="I:\Images\110923_1519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457200"/>
            <a:ext cx="8839200" cy="4267200"/>
          </a:xfrm>
          <a:prstGeom prst="rect">
            <a:avLst/>
          </a:prstGeom>
          <a:noFill/>
        </p:spPr>
      </p:pic>
      <p:sp>
        <p:nvSpPr>
          <p:cNvPr id="5" name="Subtitle 3"/>
          <p:cNvSpPr txBox="1">
            <a:spLocks/>
          </p:cNvSpPr>
          <p:nvPr/>
        </p:nvSpPr>
        <p:spPr>
          <a:xfrm>
            <a:off x="152400" y="4724400"/>
            <a:ext cx="8839200" cy="2133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fa-IR" sz="16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j-cs"/>
              </a:rPr>
              <a:t>فعاليت  </a:t>
            </a:r>
            <a:r>
              <a:rPr kumimoji="0" lang="en-US" sz="16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j-cs"/>
              </a:rPr>
              <a:t> x</a:t>
            </a:r>
            <a:r>
              <a:rPr kumimoji="0" lang="fa-IR" sz="16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j-cs"/>
              </a:rPr>
              <a:t> به موقع آغاز شده و در پايان هفته پنجم به اتمام رسيده است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fa-IR" sz="16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j-cs"/>
              </a:rPr>
              <a:t>فعاليت   </a:t>
            </a:r>
            <a:r>
              <a:rPr kumimoji="0" lang="en-US" sz="16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j-cs"/>
              </a:rPr>
              <a:t> y</a:t>
            </a:r>
            <a:r>
              <a:rPr kumimoji="0" lang="fa-IR" sz="16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j-cs"/>
              </a:rPr>
              <a:t> به موقع آغاز شده و در پايان چهار ونيم هفته به اتمام رسيده است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fa-IR" sz="16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j-cs"/>
              </a:rPr>
              <a:t>فعاليت </a:t>
            </a:r>
            <a:r>
              <a:rPr kumimoji="0" lang="en-US" sz="16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j-cs"/>
              </a:rPr>
              <a:t>z</a:t>
            </a:r>
            <a:r>
              <a:rPr kumimoji="0" lang="fa-IR" sz="16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j-cs"/>
              </a:rPr>
              <a:t>  در هفته سوم آغاز مي شودومي بايد  در هفته نهم به اتمام برسد.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fa-IR" sz="16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j-cs"/>
              </a:rPr>
              <a:t> ضمنا سه ونيم هفته كار انجام شده است ( نيم هفته از برنامه جلو است 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fa-IR" sz="16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j-cs"/>
              </a:rPr>
              <a:t>فعاليت </a:t>
            </a:r>
            <a:r>
              <a:rPr kumimoji="0" lang="en-US" sz="16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j-cs"/>
              </a:rPr>
              <a:t>o</a:t>
            </a:r>
            <a:r>
              <a:rPr kumimoji="0" lang="fa-IR" sz="16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j-cs"/>
              </a:rPr>
              <a:t>مي بايست هفته پنجم آغاز شده باشد كه يك هفته ازبرنامه عقب است 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fa-IR" sz="16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j-cs"/>
              </a:rPr>
              <a:t>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fa-IR" sz="1600" b="1" i="0" u="none" strike="noStrike" kern="1200" cap="all" spc="25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fa-IR" sz="1600" b="1" i="0" u="none" strike="noStrike" kern="1200" cap="all" spc="25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 algn="r">
              <a:buFont typeface="Wingdings" pitchFamily="2" charset="2"/>
              <a:buChar char="v"/>
            </a:pPr>
            <a:r>
              <a:rPr lang="fa-IR" sz="3200" b="1" smtClean="0">
                <a:cs typeface="B Traffic" pitchFamily="2" charset="-78"/>
              </a:rPr>
              <a:t>  </a:t>
            </a:r>
            <a:endParaRPr lang="fa-IR" sz="3200" b="1" smtClean="0">
              <a:solidFill>
                <a:srgbClr val="FFC000"/>
              </a:solidFill>
              <a:cs typeface="B Traffic" pitchFamily="2" charset="-78"/>
            </a:endParaRPr>
          </a:p>
          <a:p>
            <a:pPr algn="r"/>
            <a:r>
              <a:rPr lang="fa-IR" sz="3200" b="1" smtClean="0">
                <a:solidFill>
                  <a:srgbClr val="FFC000"/>
                </a:solidFill>
                <a:cs typeface="B Traffic" pitchFamily="2" charset="-78"/>
              </a:rPr>
              <a:t> </a:t>
            </a:r>
            <a:r>
              <a:rPr lang="fa-IR" sz="3200" b="1" smtClean="0">
                <a:cs typeface="B Traffic" pitchFamily="2" charset="-78"/>
              </a:rPr>
              <a:t>  </a:t>
            </a:r>
            <a:r>
              <a:rPr lang="fa-IR" sz="3200" b="1" smtClean="0">
                <a:solidFill>
                  <a:srgbClr val="FFC000"/>
                </a:solidFill>
                <a:cs typeface="B Traffic" pitchFamily="2" charset="-78"/>
              </a:rPr>
              <a:t> </a:t>
            </a:r>
            <a:endParaRPr lang="fa-IR" sz="3200" b="1" dirty="0">
              <a:solidFill>
                <a:srgbClr val="FFFF00"/>
              </a:solidFill>
              <a:cs typeface="B Traffic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0"/>
            <a:ext cx="8763000" cy="1066800"/>
          </a:xfrm>
        </p:spPr>
        <p:txBody>
          <a:bodyPr>
            <a:normAutofit/>
          </a:bodyPr>
          <a:lstStyle/>
          <a:p>
            <a:r>
              <a:rPr lang="fa-IR" sz="3600" dirty="0" smtClean="0">
                <a:solidFill>
                  <a:srgbClr val="C00000"/>
                </a:solidFill>
                <a:cs typeface="B Traffic" pitchFamily="2" charset="-78"/>
              </a:rPr>
              <a:t>  روشهاي كنترل :</a:t>
            </a:r>
            <a:r>
              <a:rPr lang="fa-IR" sz="3600" b="1" dirty="0" smtClean="0">
                <a:solidFill>
                  <a:srgbClr val="FFC000"/>
                </a:solidFill>
                <a:cs typeface="B Traffic" pitchFamily="2" charset="-78"/>
              </a:rPr>
              <a:t> </a:t>
            </a:r>
            <a:r>
              <a:rPr lang="fa-IR" sz="3600" b="1" dirty="0" smtClean="0">
                <a:solidFill>
                  <a:srgbClr val="0070C0"/>
                </a:solidFill>
                <a:cs typeface="B Traffic" pitchFamily="2" charset="-78"/>
              </a:rPr>
              <a:t>كنترل </a:t>
            </a:r>
            <a:r>
              <a:rPr lang="fa-IR" sz="3600" b="1" dirty="0" smtClean="0">
                <a:solidFill>
                  <a:srgbClr val="0070C0"/>
                </a:solidFill>
                <a:cs typeface="B Traffic" pitchFamily="2" charset="-78"/>
              </a:rPr>
              <a:t>از طريق نمودار گانت  </a:t>
            </a:r>
            <a:endParaRPr lang="fa-IR" sz="3600" dirty="0">
              <a:solidFill>
                <a:srgbClr val="C00000"/>
              </a:solidFill>
              <a:cs typeface="B Traffic" pitchFamily="2" charset="-78"/>
            </a:endParaRPr>
          </a:p>
        </p:txBody>
      </p:sp>
      <p:pic>
        <p:nvPicPr>
          <p:cNvPr id="5122" name="Picture 2" descr="I:\Images\110923_152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296400" cy="59055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66800"/>
            <a:ext cx="8839200" cy="5791200"/>
          </a:xfrm>
        </p:spPr>
        <p:txBody>
          <a:bodyPr>
            <a:normAutofit fontScale="85000" lnSpcReduction="20000"/>
          </a:bodyPr>
          <a:lstStyle/>
          <a:p>
            <a:pPr algn="r">
              <a:buFont typeface="Wingdings" pitchFamily="2" charset="2"/>
              <a:buChar char="v"/>
            </a:pPr>
            <a:r>
              <a:rPr lang="fa-IR" sz="3200" b="1" dirty="0" smtClean="0">
                <a:cs typeface="B Traffic" pitchFamily="2" charset="-78"/>
              </a:rPr>
              <a:t> ملاحظاتي چند در مورد نمودار گانت</a:t>
            </a:r>
          </a:p>
          <a:p>
            <a:pPr algn="r">
              <a:buFont typeface="Wingdings" pitchFamily="2" charset="2"/>
              <a:buChar char="v"/>
            </a:pPr>
            <a:r>
              <a:rPr lang="fa-IR" sz="3200" dirty="0" smtClean="0">
                <a:cs typeface="B Traffic" pitchFamily="2" charset="-78"/>
              </a:rPr>
              <a:t>ا- وابستگي فعاليتها و رويدادها بخوبي مشخص نيست و فقط به ما مي گويد هر فعاليت در چه تاريخي اغاز  و پايان مي يابد و تقدم وتاخر را نشان نمي دهد در نتيجه تجزيه و تحليل را مشكل مي سازد .</a:t>
            </a:r>
          </a:p>
          <a:p>
            <a:pPr algn="r">
              <a:buFont typeface="Wingdings" pitchFamily="2" charset="2"/>
              <a:buChar char="v"/>
            </a:pPr>
            <a:r>
              <a:rPr lang="fa-IR" sz="3200" b="1" dirty="0" smtClean="0">
                <a:cs typeface="B Traffic" pitchFamily="2" charset="-78"/>
              </a:rPr>
              <a:t>2- از نظر كنترل بما مي گويد چه ميزان كار انجام شده و چه مقدار از برنامه جلو يا عقب هستيم   </a:t>
            </a:r>
          </a:p>
          <a:p>
            <a:pPr algn="r">
              <a:buFont typeface="Wingdings" pitchFamily="2" charset="2"/>
              <a:buChar char="v"/>
            </a:pPr>
            <a:r>
              <a:rPr lang="fa-IR" sz="3200" dirty="0" smtClean="0">
                <a:cs typeface="B Traffic" pitchFamily="2" charset="-78"/>
              </a:rPr>
              <a:t>3-براي نشان دادن برنامه هاي ماشين الات يا نيروي انساني در برنامه ريزي و كنترل توليد و خدمات مي توان بخوبي استفاده كرد ولي پاسخگوي تعديلات و برنامه ريزيمحدود ناشي از تعيير و تحول پس از شروع كار نيست  </a:t>
            </a:r>
            <a:endParaRPr lang="fa-IR" sz="3200" b="1" dirty="0" smtClean="0">
              <a:cs typeface="B Traffic" pitchFamily="2" charset="-78"/>
            </a:endParaRPr>
          </a:p>
          <a:p>
            <a:pPr algn="r">
              <a:buFont typeface="Wingdings" pitchFamily="2" charset="2"/>
              <a:buChar char="v"/>
            </a:pPr>
            <a:r>
              <a:rPr lang="fa-IR" sz="3200" b="1" dirty="0" smtClean="0">
                <a:cs typeface="B Traffic" pitchFamily="2" charset="-78"/>
              </a:rPr>
              <a:t>  4- براي پروژه هاي بزرگ كه داراي دهها زير پروژه و مقاطعه كار فرعي است مناسب نيست .</a:t>
            </a:r>
            <a:endParaRPr lang="fa-IR" sz="3200" b="1" dirty="0" smtClean="0">
              <a:solidFill>
                <a:srgbClr val="FFC000"/>
              </a:solidFill>
              <a:cs typeface="B Traffic" pitchFamily="2" charset="-78"/>
            </a:endParaRPr>
          </a:p>
          <a:p>
            <a:pPr algn="r"/>
            <a:r>
              <a:rPr lang="fa-IR" sz="3200" b="1" dirty="0" smtClean="0">
                <a:solidFill>
                  <a:srgbClr val="FFC000"/>
                </a:solidFill>
                <a:cs typeface="B Traffic" pitchFamily="2" charset="-78"/>
              </a:rPr>
              <a:t> </a:t>
            </a:r>
            <a:r>
              <a:rPr lang="fa-IR" sz="3200" b="1" dirty="0" smtClean="0">
                <a:cs typeface="B Traffic" pitchFamily="2" charset="-78"/>
              </a:rPr>
              <a:t>  </a:t>
            </a:r>
            <a:r>
              <a:rPr lang="fa-IR" sz="3200" b="1" dirty="0" smtClean="0">
                <a:solidFill>
                  <a:srgbClr val="FFC000"/>
                </a:solidFill>
                <a:cs typeface="B Traffic" pitchFamily="2" charset="-78"/>
              </a:rPr>
              <a:t> </a:t>
            </a:r>
            <a:endParaRPr lang="fa-IR" sz="3200" b="1" dirty="0">
              <a:solidFill>
                <a:srgbClr val="FFFF00"/>
              </a:solidFill>
              <a:cs typeface="B Traffic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0"/>
            <a:ext cx="8763000" cy="1066800"/>
          </a:xfrm>
        </p:spPr>
        <p:txBody>
          <a:bodyPr>
            <a:normAutofit/>
          </a:bodyPr>
          <a:lstStyle/>
          <a:p>
            <a:r>
              <a:rPr lang="fa-IR" sz="3600" dirty="0" smtClean="0">
                <a:solidFill>
                  <a:srgbClr val="C00000"/>
                </a:solidFill>
                <a:cs typeface="B Traffic" pitchFamily="2" charset="-78"/>
              </a:rPr>
              <a:t>  روشهاي كنترل :</a:t>
            </a:r>
            <a:r>
              <a:rPr lang="fa-IR" sz="3600" b="1" dirty="0" smtClean="0">
                <a:solidFill>
                  <a:srgbClr val="FFC000"/>
                </a:solidFill>
                <a:cs typeface="B Traffic" pitchFamily="2" charset="-78"/>
              </a:rPr>
              <a:t> </a:t>
            </a:r>
            <a:r>
              <a:rPr lang="fa-IR" sz="3600" b="1" dirty="0" smtClean="0">
                <a:solidFill>
                  <a:srgbClr val="0070C0"/>
                </a:solidFill>
                <a:cs typeface="B Traffic" pitchFamily="2" charset="-78"/>
              </a:rPr>
              <a:t>كنترل </a:t>
            </a:r>
            <a:r>
              <a:rPr lang="fa-IR" sz="3600" b="1" dirty="0" smtClean="0">
                <a:solidFill>
                  <a:srgbClr val="0070C0"/>
                </a:solidFill>
                <a:cs typeface="B Traffic" pitchFamily="2" charset="-78"/>
              </a:rPr>
              <a:t>از طريق نمودار گانت  </a:t>
            </a:r>
            <a:endParaRPr lang="fa-IR" sz="3600" dirty="0">
              <a:solidFill>
                <a:srgbClr val="C00000"/>
              </a:solidFill>
              <a:cs typeface="B Traffic" pitchFamily="2" charset="-7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92500" lnSpcReduction="20000"/>
          </a:bodyPr>
          <a:lstStyle/>
          <a:p>
            <a:pPr algn="r">
              <a:buFont typeface="Wingdings" pitchFamily="2" charset="2"/>
              <a:buChar char="v"/>
            </a:pPr>
            <a:r>
              <a:rPr lang="fa-IR" sz="3200" b="1" dirty="0" smtClean="0">
                <a:cs typeface="B Traffic" pitchFamily="2" charset="-78"/>
              </a:rPr>
              <a:t>   </a:t>
            </a:r>
            <a:r>
              <a:rPr lang="fa-IR" sz="3200" b="1" dirty="0" smtClean="0">
                <a:solidFill>
                  <a:srgbClr val="FFC000"/>
                </a:solidFill>
                <a:cs typeface="B Traffic" pitchFamily="2" charset="-78"/>
              </a:rPr>
              <a:t>ث- </a:t>
            </a:r>
            <a:r>
              <a:rPr lang="fa-IR" sz="3200" b="1" dirty="0" smtClean="0">
                <a:solidFill>
                  <a:srgbClr val="0070C0"/>
                </a:solidFill>
                <a:cs typeface="B Traffic" pitchFamily="2" charset="-78"/>
              </a:rPr>
              <a:t>كنترل از طريق فنون تجزيه وتحليل شبكه </a:t>
            </a:r>
            <a:r>
              <a:rPr lang="fa-IR" sz="3200" b="1" dirty="0" smtClean="0">
                <a:solidFill>
                  <a:srgbClr val="FFC000"/>
                </a:solidFill>
                <a:cs typeface="B Traffic" pitchFamily="2" charset="-78"/>
              </a:rPr>
              <a:t>: </a:t>
            </a:r>
            <a:r>
              <a:rPr lang="fa-IR" sz="3200" b="1" dirty="0" smtClean="0">
                <a:cs typeface="B Traffic" pitchFamily="2" charset="-78"/>
              </a:rPr>
              <a:t>  </a:t>
            </a:r>
            <a:r>
              <a:rPr lang="fa-IR" sz="3200" b="1" dirty="0" smtClean="0">
                <a:solidFill>
                  <a:srgbClr val="002060"/>
                </a:solidFill>
                <a:cs typeface="B Traffic" pitchFamily="2" charset="-78"/>
              </a:rPr>
              <a:t>فنون مسير بحراني به مجموعه اي از تكنيكهاي گرافيكي اطلاق  مي شود كه  در برنامه ريزي و كنترل پروژه ها بكار مي روند .</a:t>
            </a:r>
          </a:p>
          <a:p>
            <a:pPr algn="r"/>
            <a:r>
              <a:rPr lang="fa-IR" sz="3200" b="1" dirty="0" smtClean="0">
                <a:solidFill>
                  <a:srgbClr val="0070C0"/>
                </a:solidFill>
                <a:cs typeface="B Traffic" pitchFamily="2" charset="-78"/>
              </a:rPr>
              <a:t> دو تكنيك شناخته شده آن عبارتنداز :</a:t>
            </a:r>
          </a:p>
          <a:p>
            <a:pPr algn="r"/>
            <a:r>
              <a:rPr lang="fa-IR" sz="3200" b="1" dirty="0" smtClean="0">
                <a:cs typeface="B Traffic" pitchFamily="2" charset="-78"/>
              </a:rPr>
              <a:t> </a:t>
            </a:r>
            <a:r>
              <a:rPr lang="fa-IR" sz="3200" b="1" dirty="0" smtClean="0">
                <a:solidFill>
                  <a:srgbClr val="FFFF00"/>
                </a:solidFill>
                <a:cs typeface="B Traffic" pitchFamily="2" charset="-78"/>
              </a:rPr>
              <a:t>1- فن باز نگري و ارزيابي برنامه (پرت ) </a:t>
            </a:r>
          </a:p>
          <a:p>
            <a:pPr algn="r"/>
            <a:r>
              <a:rPr lang="fa-IR" sz="3200" b="1" dirty="0" smtClean="0">
                <a:solidFill>
                  <a:srgbClr val="FFFF00"/>
                </a:solidFill>
                <a:cs typeface="B Traffic" pitchFamily="2" charset="-78"/>
              </a:rPr>
              <a:t> 2- روش مسير بحراني .</a:t>
            </a:r>
          </a:p>
          <a:p>
            <a:pPr algn="r"/>
            <a:r>
              <a:rPr lang="fa-IR" sz="3200" dirty="0" smtClean="0">
                <a:solidFill>
                  <a:schemeClr val="tx1"/>
                </a:solidFill>
                <a:cs typeface="B Traffic" pitchFamily="2" charset="-78"/>
              </a:rPr>
              <a:t>تفاوت دو روش: روش </a:t>
            </a:r>
            <a:r>
              <a:rPr lang="fa-IR" sz="3200" dirty="0" smtClean="0">
                <a:solidFill>
                  <a:srgbClr val="00B050"/>
                </a:solidFill>
                <a:cs typeface="B Traffic" pitchFamily="2" charset="-78"/>
              </a:rPr>
              <a:t>مسير بحراني </a:t>
            </a:r>
            <a:r>
              <a:rPr lang="fa-IR" sz="3200" dirty="0" smtClean="0">
                <a:solidFill>
                  <a:schemeClr val="tx1"/>
                </a:solidFill>
                <a:cs typeface="B Traffic" pitchFamily="2" charset="-78"/>
              </a:rPr>
              <a:t>يك روش كنترل مبتني بر اطلاعات حاصل از وقايع گذشته است . </a:t>
            </a:r>
          </a:p>
          <a:p>
            <a:pPr algn="r"/>
            <a:r>
              <a:rPr lang="fa-IR" sz="3200" dirty="0" smtClean="0">
                <a:solidFill>
                  <a:schemeClr val="tx1"/>
                </a:solidFill>
                <a:cs typeface="B Traffic" pitchFamily="2" charset="-78"/>
              </a:rPr>
              <a:t>در حاليكه </a:t>
            </a:r>
            <a:r>
              <a:rPr lang="fa-IR" sz="3200" dirty="0" smtClean="0">
                <a:solidFill>
                  <a:srgbClr val="00B050"/>
                </a:solidFill>
                <a:cs typeface="B Traffic" pitchFamily="2" charset="-78"/>
              </a:rPr>
              <a:t>تكنيك پرت </a:t>
            </a:r>
            <a:r>
              <a:rPr lang="fa-IR" sz="3200" dirty="0" smtClean="0">
                <a:solidFill>
                  <a:schemeClr val="tx1"/>
                </a:solidFill>
                <a:cs typeface="B Traffic" pitchFamily="2" charset="-78"/>
              </a:rPr>
              <a:t>يك روش كنترل پيش نگر ميباشد كه اطلاعات مربوط به فعاليتها را بر اساس تجربيات يا نظرات كارشناسان با استفاده از احتمالات برآورد مي كند .    </a:t>
            </a:r>
            <a:endParaRPr lang="fa-IR" sz="3200" b="1" dirty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0"/>
            <a:ext cx="6781800" cy="685800"/>
          </a:xfrm>
        </p:spPr>
        <p:txBody>
          <a:bodyPr>
            <a:normAutofit/>
          </a:bodyPr>
          <a:lstStyle/>
          <a:p>
            <a:r>
              <a:rPr lang="fa-IR" sz="3600" dirty="0" smtClean="0">
                <a:solidFill>
                  <a:srgbClr val="C00000"/>
                </a:solidFill>
                <a:cs typeface="B Traffic" pitchFamily="2" charset="-78"/>
              </a:rPr>
              <a:t>                  روشهاي كنترل </a:t>
            </a:r>
            <a:endParaRPr lang="fa-IR" sz="3600" dirty="0">
              <a:solidFill>
                <a:srgbClr val="C00000"/>
              </a:solidFill>
              <a:cs typeface="B Traffic" pitchFamily="2" charset="-7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66800"/>
            <a:ext cx="9144000" cy="5791200"/>
          </a:xfrm>
        </p:spPr>
        <p:txBody>
          <a:bodyPr>
            <a:noAutofit/>
          </a:bodyPr>
          <a:lstStyle/>
          <a:p>
            <a:pPr algn="r"/>
            <a:r>
              <a:rPr lang="fa-IR" sz="2400" b="1" dirty="0" smtClean="0">
                <a:solidFill>
                  <a:srgbClr val="002060"/>
                </a:solidFill>
                <a:cs typeface="+mj-cs"/>
              </a:rPr>
              <a:t>  براي درك چگونگي تشكيل شبكه بايد مفاهيم اساسي زيرتعريف شود.</a:t>
            </a:r>
          </a:p>
          <a:p>
            <a:pPr algn="r">
              <a:buFont typeface="Wingdings" pitchFamily="2" charset="2"/>
              <a:buChar char="q"/>
            </a:pPr>
            <a:r>
              <a:rPr lang="fa-IR" sz="2400" b="1" dirty="0" smtClean="0">
                <a:solidFill>
                  <a:srgbClr val="002060"/>
                </a:solidFill>
                <a:cs typeface="+mj-cs"/>
              </a:rPr>
              <a:t>- </a:t>
            </a:r>
            <a:r>
              <a:rPr lang="fa-IR" sz="2400" b="1" dirty="0" smtClean="0">
                <a:solidFill>
                  <a:srgbClr val="00B050"/>
                </a:solidFill>
                <a:cs typeface="+mj-cs"/>
              </a:rPr>
              <a:t>فعاليت</a:t>
            </a:r>
            <a:r>
              <a:rPr lang="fa-IR" sz="2400" b="1" dirty="0" smtClean="0">
                <a:solidFill>
                  <a:srgbClr val="002060"/>
                </a:solidFill>
                <a:cs typeface="+mj-cs"/>
              </a:rPr>
              <a:t> : اجزاي اصلي تشكيل دهنده يك برنامه يا پروژه اند .اين اجزا در زمان مشخص شروع و خاتمه مي يابند و اجراي آنها مستلزم صرف هزينه و زمان است .كه بافلش نشان داده مي شود و جهت آن جهت اجراي فعاليت است .</a:t>
            </a:r>
          </a:p>
          <a:p>
            <a:pPr algn="r">
              <a:buFont typeface="Wingdings" pitchFamily="2" charset="2"/>
              <a:buChar char="q"/>
            </a:pPr>
            <a:r>
              <a:rPr lang="fa-IR" sz="2400" dirty="0" smtClean="0">
                <a:solidFill>
                  <a:srgbClr val="002060"/>
                </a:solidFill>
                <a:cs typeface="+mj-cs"/>
              </a:rPr>
              <a:t>-</a:t>
            </a:r>
            <a:r>
              <a:rPr lang="fa-IR" sz="2400" dirty="0" smtClean="0">
                <a:solidFill>
                  <a:srgbClr val="00B050"/>
                </a:solidFill>
                <a:cs typeface="+mj-cs"/>
              </a:rPr>
              <a:t>فعاليت مجازي </a:t>
            </a:r>
            <a:r>
              <a:rPr lang="fa-IR" sz="2400" dirty="0" smtClean="0">
                <a:solidFill>
                  <a:srgbClr val="002060"/>
                </a:solidFill>
                <a:cs typeface="+mj-cs"/>
              </a:rPr>
              <a:t>: فعاليت مجازي با پيكان خط چين نشان داده  شده و هيچ گونه زمان و هزينه اي را در بر ندارد اين علامت براي نشان دادن ارتباط بين فعليتها در موارد ضروري به كار ميرود وبراي حفظ نظام و سهولت در محاسبات به كار مي رود. </a:t>
            </a:r>
            <a:r>
              <a:rPr lang="fa-IR" sz="2400" b="1" dirty="0" smtClean="0">
                <a:solidFill>
                  <a:srgbClr val="002060"/>
                </a:solidFill>
                <a:cs typeface="+mj-cs"/>
              </a:rPr>
              <a:t> </a:t>
            </a:r>
          </a:p>
          <a:p>
            <a:pPr algn="r">
              <a:buFont typeface="Wingdings" pitchFamily="2" charset="2"/>
              <a:buChar char="q"/>
            </a:pPr>
            <a:r>
              <a:rPr lang="fa-IR" sz="2400" dirty="0" smtClean="0">
                <a:solidFill>
                  <a:srgbClr val="002060"/>
                </a:solidFill>
              </a:rPr>
              <a:t>-</a:t>
            </a:r>
            <a:r>
              <a:rPr lang="fa-IR" sz="2400" dirty="0" smtClean="0">
                <a:solidFill>
                  <a:srgbClr val="00B050"/>
                </a:solidFill>
              </a:rPr>
              <a:t>رويداد</a:t>
            </a:r>
            <a:r>
              <a:rPr lang="fa-IR" sz="2400" dirty="0" smtClean="0">
                <a:solidFill>
                  <a:srgbClr val="002060"/>
                </a:solidFill>
              </a:rPr>
              <a:t>:نشانگرآغازو انجام يك فعاليت است ومحتاج هزينه و زمان نيست  و در شبكه بصورت دايره نشان داده مي شود. رويداها بوسيله يك شماره در داخل دايره مشخص مي شوند .  </a:t>
            </a:r>
            <a:endParaRPr lang="fa-IR" sz="2400" b="1" dirty="0" smtClean="0">
              <a:solidFill>
                <a:srgbClr val="002060"/>
              </a:solidFill>
              <a:cs typeface="+mj-cs"/>
            </a:endParaRPr>
          </a:p>
          <a:p>
            <a:pPr algn="r"/>
            <a:endParaRPr lang="fa-IR" sz="2400" b="1" dirty="0" smtClean="0">
              <a:solidFill>
                <a:srgbClr val="002060"/>
              </a:solidFill>
              <a:cs typeface="+mj-cs"/>
            </a:endParaRPr>
          </a:p>
          <a:p>
            <a:pPr algn="r"/>
            <a:r>
              <a:rPr lang="fa-IR" sz="2400" b="1" dirty="0" smtClean="0">
                <a:solidFill>
                  <a:srgbClr val="002060"/>
                </a:solidFill>
                <a:cs typeface="+mj-cs"/>
              </a:rPr>
              <a:t>  </a:t>
            </a:r>
            <a:endParaRPr lang="en-US" sz="2400" b="1" dirty="0" smtClean="0">
              <a:solidFill>
                <a:srgbClr val="002060"/>
              </a:solidFill>
              <a:cs typeface="+mj-cs"/>
            </a:endParaRPr>
          </a:p>
          <a:p>
            <a:pPr algn="r"/>
            <a:endParaRPr lang="en-US" sz="2400" b="1" dirty="0" smtClean="0">
              <a:solidFill>
                <a:srgbClr val="002060"/>
              </a:solidFill>
              <a:cs typeface="+mj-cs"/>
            </a:endParaRPr>
          </a:p>
          <a:p>
            <a:pPr algn="r"/>
            <a:endParaRPr lang="en-US" sz="2400" b="1" dirty="0" smtClean="0">
              <a:solidFill>
                <a:srgbClr val="002060"/>
              </a:solidFill>
              <a:cs typeface="+mj-cs"/>
            </a:endParaRPr>
          </a:p>
          <a:p>
            <a:pPr algn="r"/>
            <a:endParaRPr lang="fa-IR" sz="2400" b="1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fa-IR" sz="3600" dirty="0" smtClean="0">
                <a:solidFill>
                  <a:srgbClr val="C00000"/>
                </a:solidFill>
                <a:cs typeface="B Traffic" pitchFamily="2" charset="-78"/>
              </a:rPr>
              <a:t>           مدلهاي  شبكه اي   </a:t>
            </a:r>
            <a:endParaRPr lang="fa-IR" sz="3600" dirty="0">
              <a:solidFill>
                <a:srgbClr val="C00000"/>
              </a:solidFill>
              <a:cs typeface="B Traffic" pitchFamily="2" charset="-7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62000"/>
            <a:ext cx="9144000" cy="6096000"/>
          </a:xfrm>
        </p:spPr>
        <p:txBody>
          <a:bodyPr>
            <a:noAutofit/>
          </a:bodyPr>
          <a:lstStyle/>
          <a:p>
            <a:pPr algn="r"/>
            <a:r>
              <a:rPr lang="fa-IR" sz="2400" b="1" dirty="0" smtClean="0">
                <a:solidFill>
                  <a:srgbClr val="002060"/>
                </a:solidFill>
                <a:cs typeface="+mj-cs"/>
              </a:rPr>
              <a:t>   </a:t>
            </a:r>
            <a:r>
              <a:rPr lang="fa-IR" sz="2400" b="1" dirty="0" smtClean="0">
                <a:solidFill>
                  <a:srgbClr val="00B0F0"/>
                </a:solidFill>
                <a:cs typeface="+mj-cs"/>
              </a:rPr>
              <a:t>-براي ترسيم  شبكه موارد زير رابايدرعايت كرد :</a:t>
            </a:r>
          </a:p>
          <a:p>
            <a:pPr algn="r">
              <a:buFont typeface="Wingdings" pitchFamily="2" charset="2"/>
              <a:buChar char="q"/>
            </a:pPr>
            <a:r>
              <a:rPr lang="fa-IR" sz="2400" dirty="0" smtClean="0">
                <a:solidFill>
                  <a:srgbClr val="002060"/>
                </a:solidFill>
                <a:cs typeface="+mj-cs"/>
              </a:rPr>
              <a:t>1- هر فعاليت در شبكه با يك رويداد شروع م به يك رويداد ختم مي شود .</a:t>
            </a:r>
          </a:p>
          <a:p>
            <a:pPr algn="r">
              <a:buFont typeface="Wingdings" pitchFamily="2" charset="2"/>
              <a:buChar char="q"/>
            </a:pPr>
            <a:r>
              <a:rPr lang="fa-IR" sz="2400" b="1" dirty="0" smtClean="0">
                <a:solidFill>
                  <a:srgbClr val="002060"/>
                </a:solidFill>
                <a:cs typeface="+mj-cs"/>
              </a:rPr>
              <a:t>2- شماره رويدادها نبايد تكرار شوند .</a:t>
            </a:r>
          </a:p>
          <a:p>
            <a:pPr algn="r">
              <a:buFont typeface="Wingdings" pitchFamily="2" charset="2"/>
              <a:buChar char="q"/>
            </a:pPr>
            <a:r>
              <a:rPr lang="fa-IR" sz="2400" dirty="0" smtClean="0">
                <a:solidFill>
                  <a:srgbClr val="002060"/>
                </a:solidFill>
                <a:cs typeface="+mj-cs"/>
              </a:rPr>
              <a:t>3-قبل از شروع يك فعاليت تمامي فعاليتهاي بلاواسطه ما قبل بايد تمام شده باشد .</a:t>
            </a:r>
          </a:p>
          <a:p>
            <a:pPr algn="r">
              <a:buFont typeface="Wingdings" pitchFamily="2" charset="2"/>
              <a:buChar char="q"/>
            </a:pPr>
            <a:r>
              <a:rPr lang="fa-IR" sz="2400" b="1" dirty="0" smtClean="0">
                <a:solidFill>
                  <a:srgbClr val="002060"/>
                </a:solidFill>
                <a:cs typeface="+mj-cs"/>
              </a:rPr>
              <a:t>4-بين دو رويداد فقط بايد يك فعاليت قرار گيرد .</a:t>
            </a:r>
          </a:p>
          <a:p>
            <a:pPr algn="r">
              <a:buFont typeface="Wingdings" pitchFamily="2" charset="2"/>
              <a:buChar char="q"/>
            </a:pPr>
            <a:r>
              <a:rPr lang="fa-IR" sz="2400" dirty="0" smtClean="0">
                <a:solidFill>
                  <a:srgbClr val="002060"/>
                </a:solidFill>
                <a:cs typeface="+mj-cs"/>
              </a:rPr>
              <a:t>5-فعاليتها بايد طوري در شبكه قرار گيرند كه ايجاد حلقه نشود .</a:t>
            </a:r>
          </a:p>
          <a:p>
            <a:pPr algn="r">
              <a:buFont typeface="Wingdings" pitchFamily="2" charset="2"/>
              <a:buChar char="q"/>
            </a:pPr>
            <a:r>
              <a:rPr lang="fa-IR" sz="2400" b="1" dirty="0" smtClean="0">
                <a:solidFill>
                  <a:srgbClr val="002060"/>
                </a:solidFill>
                <a:cs typeface="+mj-cs"/>
              </a:rPr>
              <a:t>6-فعاليتها نبايد يكديگر را قطع كنند .</a:t>
            </a:r>
          </a:p>
          <a:p>
            <a:pPr algn="r">
              <a:buFont typeface="Wingdings" pitchFamily="2" charset="2"/>
              <a:buChar char="q"/>
            </a:pPr>
            <a:r>
              <a:rPr lang="fa-IR" sz="2400" dirty="0" smtClean="0">
                <a:solidFill>
                  <a:srgbClr val="002060"/>
                </a:solidFill>
                <a:cs typeface="+mj-cs"/>
              </a:rPr>
              <a:t>7-فعاليتها همواره از سمت چپ شروع و راست ادامه مييابد</a:t>
            </a:r>
          </a:p>
          <a:p>
            <a:pPr algn="r">
              <a:buFont typeface="Wingdings" pitchFamily="2" charset="2"/>
              <a:buChar char="q"/>
            </a:pPr>
            <a:r>
              <a:rPr lang="fa-IR" sz="2400" dirty="0" smtClean="0">
                <a:solidFill>
                  <a:srgbClr val="002060"/>
                </a:solidFill>
                <a:cs typeface="+mj-cs"/>
              </a:rPr>
              <a:t>8-در صورتي دو يا چند فعاليت از يكديگر مستقل و جدا باشند در نمودار موازي ديده مي شوند و فعاليتهاي موازي را مي توان هم زمان انجام داد.</a:t>
            </a:r>
            <a:r>
              <a:rPr lang="fa-IR" sz="2400" b="1" dirty="0" smtClean="0">
                <a:solidFill>
                  <a:srgbClr val="002060"/>
                </a:solidFill>
                <a:cs typeface="+mj-cs"/>
              </a:rPr>
              <a:t> </a:t>
            </a:r>
          </a:p>
          <a:p>
            <a:pPr algn="r">
              <a:buFont typeface="Wingdings" pitchFamily="2" charset="2"/>
              <a:buChar char="q"/>
            </a:pPr>
            <a:endParaRPr lang="fa-IR" sz="2400" b="1" dirty="0" smtClean="0">
              <a:solidFill>
                <a:srgbClr val="002060"/>
              </a:solidFill>
              <a:cs typeface="+mj-cs"/>
            </a:endParaRPr>
          </a:p>
          <a:p>
            <a:pPr algn="r"/>
            <a:r>
              <a:rPr lang="fa-IR" sz="2400" b="1" dirty="0" smtClean="0">
                <a:solidFill>
                  <a:srgbClr val="002060"/>
                </a:solidFill>
                <a:cs typeface="+mj-cs"/>
              </a:rPr>
              <a:t>  </a:t>
            </a:r>
            <a:endParaRPr lang="en-US" sz="2400" b="1" dirty="0" smtClean="0">
              <a:solidFill>
                <a:srgbClr val="002060"/>
              </a:solidFill>
              <a:cs typeface="+mj-cs"/>
            </a:endParaRPr>
          </a:p>
          <a:p>
            <a:pPr algn="r"/>
            <a:endParaRPr lang="en-US" sz="2400" b="1" dirty="0" smtClean="0">
              <a:solidFill>
                <a:srgbClr val="002060"/>
              </a:solidFill>
              <a:cs typeface="+mj-cs"/>
            </a:endParaRPr>
          </a:p>
          <a:p>
            <a:pPr algn="r"/>
            <a:endParaRPr lang="en-US" sz="2400" b="1" dirty="0" smtClean="0">
              <a:solidFill>
                <a:srgbClr val="002060"/>
              </a:solidFill>
              <a:cs typeface="+mj-cs"/>
            </a:endParaRPr>
          </a:p>
          <a:p>
            <a:pPr algn="r"/>
            <a:endParaRPr lang="fa-IR" sz="2400" b="1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fa-IR" sz="3600" dirty="0" smtClean="0">
                <a:solidFill>
                  <a:srgbClr val="C00000"/>
                </a:solidFill>
                <a:cs typeface="B Traffic" pitchFamily="2" charset="-78"/>
              </a:rPr>
              <a:t> مدلهاي  شبكه اي</a:t>
            </a:r>
            <a:endParaRPr lang="fa-IR" sz="3600" dirty="0">
              <a:solidFill>
                <a:srgbClr val="C00000"/>
              </a:solidFill>
              <a:cs typeface="B Traffic" pitchFamily="2" charset="-7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" y="838200"/>
            <a:ext cx="8839200" cy="6019800"/>
          </a:xfrm>
        </p:spPr>
        <p:txBody>
          <a:bodyPr>
            <a:noAutofit/>
          </a:bodyPr>
          <a:lstStyle/>
          <a:p>
            <a:r>
              <a:rPr lang="fa-IR" sz="2400" dirty="0" smtClean="0"/>
              <a:t>برنامه ريزي شبكه بطور كلي شامل سه مرحله است :  </a:t>
            </a:r>
          </a:p>
          <a:p>
            <a:r>
              <a:rPr lang="fa-IR" sz="2400" dirty="0" smtClean="0">
                <a:solidFill>
                  <a:srgbClr val="00B050"/>
                </a:solidFill>
              </a:rPr>
              <a:t>طرح ريزي  ، زمان بندي ، ، كنترل </a:t>
            </a:r>
          </a:p>
          <a:p>
            <a:r>
              <a:rPr lang="fa-IR" sz="2400" dirty="0" smtClean="0">
                <a:solidFill>
                  <a:srgbClr val="0070C0"/>
                </a:solidFill>
              </a:rPr>
              <a:t>طرح ريزي : </a:t>
            </a:r>
            <a:r>
              <a:rPr lang="fa-IR" sz="2400" dirty="0" smtClean="0">
                <a:solidFill>
                  <a:schemeClr val="tx1"/>
                </a:solidFill>
              </a:rPr>
              <a:t>شامل تعيين فعاليتهاي لازم براي انجام پروژه ، ممشخص كردن ارتباط انها با يكديگر ، برآورد طول زمان انجام هر فعاليت ، تعيين زمان انجام پروژه ، و مسير بحراني مي باشد .  </a:t>
            </a:r>
          </a:p>
          <a:p>
            <a:r>
              <a:rPr lang="fa-IR" sz="2400" dirty="0" smtClean="0">
                <a:solidFill>
                  <a:srgbClr val="0070C0"/>
                </a:solidFill>
              </a:rPr>
              <a:t>1- تعيين فعاليتها و ارتباط آنها با هم :</a:t>
            </a:r>
          </a:p>
          <a:p>
            <a:r>
              <a:rPr lang="fa-IR" sz="2400" dirty="0" smtClean="0">
                <a:solidFill>
                  <a:schemeClr val="tx1"/>
                </a:solidFill>
              </a:rPr>
              <a:t>فهرستي از فعاليتها تهيه مي شود. براي تعييت تقدم و تاخر فعاليتها بايد به سئوالات زير در باره هر فعاليت پاسخ داد. </a:t>
            </a:r>
          </a:p>
          <a:p>
            <a:pPr>
              <a:buFontTx/>
              <a:buChar char="-"/>
            </a:pPr>
            <a:r>
              <a:rPr lang="fa-IR" sz="2400" dirty="0" smtClean="0">
                <a:solidFill>
                  <a:schemeClr val="tx1"/>
                </a:solidFill>
              </a:rPr>
              <a:t>چه فعاليتهايي بايد قبل از شروع فعاليت مورد نظر انجام شده باشد؟ </a:t>
            </a:r>
          </a:p>
          <a:p>
            <a:pPr>
              <a:buFontTx/>
              <a:buChar char="-"/>
            </a:pPr>
            <a:r>
              <a:rPr lang="fa-IR" sz="2400" dirty="0" smtClean="0">
                <a:solidFill>
                  <a:schemeClr val="tx1"/>
                </a:solidFill>
              </a:rPr>
              <a:t> چه فعاليتهايي نمي توانند قبل از اتمام فعاليت مورد نظر شروع شوند ؟</a:t>
            </a:r>
          </a:p>
          <a:p>
            <a:pPr>
              <a:buFontTx/>
              <a:buChar char="-"/>
            </a:pPr>
            <a:r>
              <a:rPr lang="fa-IR" sz="2400" dirty="0" smtClean="0">
                <a:solidFill>
                  <a:schemeClr val="tx1"/>
                </a:solidFill>
              </a:rPr>
              <a:t>چه فعاليتهايي مي توانند همزمان با فعاليت موردنظر شروع شوند؟ </a:t>
            </a:r>
          </a:p>
          <a:p>
            <a:pPr>
              <a:buFontTx/>
              <a:buChar char="-"/>
            </a:pPr>
            <a:endParaRPr lang="fa-IR" sz="2400" dirty="0" smtClean="0">
              <a:solidFill>
                <a:schemeClr val="tx1"/>
              </a:solidFill>
            </a:endParaRPr>
          </a:p>
          <a:p>
            <a:r>
              <a:rPr lang="fa-IR" sz="2400" dirty="0" smtClean="0">
                <a:solidFill>
                  <a:srgbClr val="0070C0"/>
                </a:solidFill>
              </a:rPr>
              <a:t> </a:t>
            </a:r>
          </a:p>
          <a:p>
            <a:endParaRPr lang="fa-IR" sz="2400" dirty="0">
              <a:solidFill>
                <a:srgbClr val="0070C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fa-IR" dirty="0" smtClean="0"/>
              <a:t>مراحل برنامه ريزي شبكه </a:t>
            </a:r>
            <a:endParaRPr lang="fa-I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rgbClr val="00B0F0"/>
                </a:solidFill>
                <a:cs typeface="+mj-cs"/>
              </a:rPr>
              <a:t>  </a:t>
            </a:r>
            <a:r>
              <a:rPr lang="fa-IR" sz="2800" dirty="0" smtClean="0">
                <a:solidFill>
                  <a:srgbClr val="0070C0"/>
                </a:solidFill>
                <a:cs typeface="+mj-cs"/>
              </a:rPr>
              <a:t>فرايندي است براي حصول اطمينان از اينكه عمليات يا</a:t>
            </a:r>
            <a:r>
              <a:rPr lang="en-US" sz="2800" dirty="0" smtClean="0">
                <a:solidFill>
                  <a:srgbClr val="0070C0"/>
                </a:solidFill>
                <a:cs typeface="+mj-cs"/>
              </a:rPr>
              <a:t> </a:t>
            </a:r>
            <a:r>
              <a:rPr lang="fa-IR" sz="2800" dirty="0" smtClean="0">
                <a:solidFill>
                  <a:srgbClr val="0070C0"/>
                </a:solidFill>
                <a:cs typeface="+mj-cs"/>
              </a:rPr>
              <a:t> اقدامات واقعي با عمليات پيش بيني شده و برنامه ريزي</a:t>
            </a:r>
            <a:r>
              <a:rPr lang="en-US" sz="2800" dirty="0" smtClean="0">
                <a:solidFill>
                  <a:srgbClr val="0070C0"/>
                </a:solidFill>
                <a:cs typeface="+mj-cs"/>
              </a:rPr>
              <a:t> </a:t>
            </a:r>
            <a:r>
              <a:rPr lang="fa-IR" sz="2800" dirty="0" smtClean="0">
                <a:solidFill>
                  <a:srgbClr val="0070C0"/>
                </a:solidFill>
                <a:cs typeface="+mj-cs"/>
              </a:rPr>
              <a:t>شده همانند است .</a:t>
            </a:r>
            <a:endParaRPr lang="en-US" sz="2800" dirty="0" smtClean="0">
              <a:solidFill>
                <a:srgbClr val="0070C0"/>
              </a:solidFill>
              <a:cs typeface="+mj-cs"/>
            </a:endParaRPr>
          </a:p>
          <a:p>
            <a:pPr algn="ctr"/>
            <a:r>
              <a:rPr lang="fa-IR" sz="2800" dirty="0" smtClean="0">
                <a:solidFill>
                  <a:srgbClr val="0070C0"/>
                </a:solidFill>
                <a:cs typeface="+mj-cs"/>
              </a:rPr>
              <a:t> </a:t>
            </a:r>
          </a:p>
          <a:p>
            <a:pPr algn="ctr"/>
            <a:r>
              <a:rPr lang="fa-IR" sz="2800" dirty="0" smtClean="0">
                <a:cs typeface="+mj-cs"/>
              </a:rPr>
              <a:t> بعبارت ديگر :</a:t>
            </a:r>
            <a:r>
              <a:rPr lang="fa-IR" sz="2800" dirty="0" smtClean="0">
                <a:solidFill>
                  <a:srgbClr val="002060"/>
                </a:solidFill>
                <a:cs typeface="+mj-cs"/>
              </a:rPr>
              <a:t> كنترل فراگردي است كه از طريق عمليات انجام</a:t>
            </a:r>
            <a:r>
              <a:rPr lang="en-US" sz="2800" dirty="0" smtClean="0">
                <a:solidFill>
                  <a:srgbClr val="002060"/>
                </a:solidFill>
                <a:cs typeface="+mj-cs"/>
              </a:rPr>
              <a:t> </a:t>
            </a:r>
            <a:r>
              <a:rPr lang="fa-IR" sz="2800" dirty="0" smtClean="0">
                <a:solidFill>
                  <a:srgbClr val="002060"/>
                </a:solidFill>
                <a:cs typeface="+mj-cs"/>
              </a:rPr>
              <a:t>  شده با فعاليتهاي برنامه ريزي شده تطبيق داده مي شوند .</a:t>
            </a:r>
            <a:endParaRPr lang="en-US" sz="2800" dirty="0" smtClean="0">
              <a:solidFill>
                <a:srgbClr val="002060"/>
              </a:solidFill>
              <a:cs typeface="+mj-cs"/>
            </a:endParaRPr>
          </a:p>
          <a:p>
            <a:pPr algn="ctr"/>
            <a:endParaRPr lang="fa-IR" sz="2800" dirty="0" smtClean="0">
              <a:solidFill>
                <a:srgbClr val="002060"/>
              </a:solidFill>
              <a:cs typeface="+mj-cs"/>
            </a:endParaRPr>
          </a:p>
          <a:p>
            <a:pPr algn="ctr"/>
            <a:r>
              <a:rPr lang="fa-IR" sz="2800" dirty="0" smtClean="0">
                <a:cs typeface="+mj-cs"/>
              </a:rPr>
              <a:t>  </a:t>
            </a:r>
            <a:r>
              <a:rPr lang="fa-IR" sz="2800" dirty="0" smtClean="0">
                <a:solidFill>
                  <a:srgbClr val="FFFF00"/>
                </a:solidFill>
                <a:cs typeface="+mj-cs"/>
              </a:rPr>
              <a:t>كنترل از آنجايي آغاز مي شود كه برنامه ريزي  به آخر مي رسد .    </a:t>
            </a:r>
            <a:endParaRPr lang="en-US" sz="2800" dirty="0" smtClean="0">
              <a:solidFill>
                <a:srgbClr val="FFFF00"/>
              </a:solidFill>
              <a:cs typeface="+mj-cs"/>
            </a:endParaRPr>
          </a:p>
          <a:p>
            <a:endParaRPr lang="en-US" sz="2800" dirty="0" smtClean="0">
              <a:cs typeface="+mj-cs"/>
            </a:endParaRPr>
          </a:p>
          <a:p>
            <a:endParaRPr lang="en-US" sz="2800" dirty="0" smtClean="0">
              <a:cs typeface="+mj-cs"/>
            </a:endParaRPr>
          </a:p>
          <a:p>
            <a:endParaRPr lang="fa-IR" sz="2800" dirty="0"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r>
              <a:rPr lang="fa-IR" sz="4000" b="1" dirty="0" smtClean="0">
                <a:solidFill>
                  <a:srgbClr val="00B0F0"/>
                </a:solidFill>
                <a:cs typeface="+mn-cs"/>
              </a:rPr>
              <a:t>                    تعريف كنترل </a:t>
            </a:r>
            <a:endParaRPr lang="fa-IR" sz="4000" b="1" dirty="0">
              <a:solidFill>
                <a:srgbClr val="00B0F0"/>
              </a:solidFill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" y="914400"/>
            <a:ext cx="8686800" cy="381000"/>
          </a:xfrm>
        </p:spPr>
        <p:txBody>
          <a:bodyPr>
            <a:noAutofit/>
          </a:bodyPr>
          <a:lstStyle/>
          <a:p>
            <a:r>
              <a:rPr lang="fa-IR" sz="2000" dirty="0" smtClean="0">
                <a:solidFill>
                  <a:schemeClr val="tx1"/>
                </a:solidFill>
              </a:rPr>
              <a:t>نحوه ترسيم شبكه با ذكر مثال : پروژه اي شامل فعاليتهاي زير است  </a:t>
            </a:r>
            <a:endParaRPr lang="fa-IR" sz="2000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fa-IR" sz="4400" dirty="0" smtClean="0">
                <a:solidFill>
                  <a:schemeClr val="tx1"/>
                </a:solidFill>
              </a:rPr>
              <a:t>ترسيم شبكه</a:t>
            </a:r>
            <a:endParaRPr lang="fa-IR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1752599"/>
          <a:ext cx="8686800" cy="449580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02624"/>
                <a:gridCol w="1133960"/>
                <a:gridCol w="1845588"/>
                <a:gridCol w="1504628"/>
              </a:tblGrid>
              <a:tr h="1153708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شرح فعاليت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نام فعاليت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زمان فعاليت                </a:t>
                      </a:r>
                    </a:p>
                    <a:p>
                      <a:pPr rtl="1"/>
                      <a:r>
                        <a:rPr lang="fa-IR" dirty="0" smtClean="0"/>
                        <a:t>       به روز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    فعاليت بلاواسطه قبلي</a:t>
                      </a:r>
                      <a:endParaRPr lang="fa-IR" dirty="0"/>
                    </a:p>
                  </a:txBody>
                  <a:tcPr/>
                </a:tc>
              </a:tr>
              <a:tr h="668419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آموزش اوليه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A     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              5            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668419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تكثير فرمهاي جديد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         B    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             8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    D         </a:t>
                      </a:r>
                      <a:endParaRPr lang="fa-IR" dirty="0"/>
                    </a:p>
                  </a:txBody>
                  <a:tcPr/>
                </a:tc>
              </a:tr>
              <a:tr h="668419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اموزش افرادبراي كاربر فرمهاي جديد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C     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             6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D     </a:t>
                      </a:r>
                      <a:r>
                        <a:rPr lang="fa-IR" dirty="0" smtClean="0"/>
                        <a:t>  و   </a:t>
                      </a:r>
                      <a:r>
                        <a:rPr lang="en-US" dirty="0" smtClean="0"/>
                        <a:t>   A </a:t>
                      </a:r>
                      <a:endParaRPr lang="fa-IR" dirty="0"/>
                    </a:p>
                  </a:txBody>
                  <a:tcPr/>
                </a:tc>
              </a:tr>
              <a:tr h="668419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انجام تغييرات ضروري در فرمها براي سيستم جديد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D     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           11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 </a:t>
                      </a:r>
                      <a:endParaRPr lang="fa-IR" dirty="0"/>
                    </a:p>
                  </a:txBody>
                  <a:tcPr/>
                </a:tc>
              </a:tr>
              <a:tr h="668419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آموزش افرادبراي كار با دستگاه جديد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  E    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          7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C    </a:t>
                      </a:r>
                      <a:r>
                        <a:rPr lang="fa-IR" dirty="0" smtClean="0"/>
                        <a:t>  و</a:t>
                      </a:r>
                      <a:r>
                        <a:rPr lang="en-US" dirty="0" smtClean="0"/>
                        <a:t>   A   </a:t>
                      </a:r>
                      <a:r>
                        <a:rPr lang="fa-IR" dirty="0" smtClean="0"/>
                        <a:t> </a:t>
                      </a:r>
                      <a:endParaRPr lang="fa-I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8686800" cy="5410200"/>
          </a:xfrm>
        </p:spPr>
        <p:txBody>
          <a:bodyPr>
            <a:noAutofit/>
          </a:bodyPr>
          <a:lstStyle/>
          <a:p>
            <a:r>
              <a:rPr lang="fa-IR" sz="2400" dirty="0" smtClean="0"/>
              <a:t>تمام تجريه تحليل ها ي شبكه بر اساس برآورد زمان فعاليتها ي آن استوار است . براي برآورد زمان انجام هر فعاليت مي توان از اطلاعات و آمار موجود و تجربيات اجراكنندگان پروژه استفاده كرد.</a:t>
            </a:r>
          </a:p>
          <a:p>
            <a:endParaRPr lang="fa-IR" sz="2400" dirty="0" smtClean="0"/>
          </a:p>
          <a:p>
            <a:r>
              <a:rPr lang="fa-IR" sz="2400" dirty="0" smtClean="0"/>
              <a:t>اما تخمينهاي زماني همواره دقيق نيستند.خصوصا مواقعي كه وابسته به شرايط نامطمئني باشند ، ميزان خطا در آنها زياد است.</a:t>
            </a:r>
          </a:p>
          <a:p>
            <a:endParaRPr lang="fa-IR" sz="2400" dirty="0" smtClean="0"/>
          </a:p>
          <a:p>
            <a:r>
              <a:rPr lang="fa-IR" sz="2400" dirty="0" smtClean="0"/>
              <a:t>بعضي از محققين تفاوت تكنيكهاي</a:t>
            </a:r>
            <a:r>
              <a:rPr lang="en-US" sz="2400" dirty="0" smtClean="0">
                <a:solidFill>
                  <a:srgbClr val="FFFF00"/>
                </a:solidFill>
              </a:rPr>
              <a:t>PERT  </a:t>
            </a:r>
            <a:r>
              <a:rPr lang="fa-IR" sz="2400" dirty="0" smtClean="0"/>
              <a:t>  و 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C.P.M</a:t>
            </a:r>
            <a:r>
              <a:rPr lang="fa-IR" sz="2400" dirty="0" smtClean="0"/>
              <a:t> را در برآورد زمان انجام فعاليتها دانسته اند و </a:t>
            </a:r>
            <a:endParaRPr lang="fa-IR" sz="2400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fa-IR" dirty="0" smtClean="0">
                <a:solidFill>
                  <a:srgbClr val="0070C0"/>
                </a:solidFill>
              </a:rPr>
              <a:t>2-برآورد طول زمان انجام فعاليتها </a:t>
            </a:r>
            <a:endParaRPr lang="fa-I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28600" y="1295400"/>
            <a:ext cx="8686800" cy="5334000"/>
          </a:xfrm>
        </p:spPr>
        <p:txBody>
          <a:bodyPr>
            <a:noAutofit/>
          </a:bodyPr>
          <a:lstStyle/>
          <a:p>
            <a:r>
              <a:rPr lang="fa-IR" sz="2800" dirty="0" smtClean="0"/>
              <a:t>در روش </a:t>
            </a:r>
            <a:r>
              <a:rPr lang="en-US" sz="2800" dirty="0" smtClean="0"/>
              <a:t>C.P.M</a:t>
            </a:r>
            <a:r>
              <a:rPr lang="fa-IR" sz="2800" dirty="0" smtClean="0"/>
              <a:t> براي هر فعاليت علاوه بر تخمين هزينه ، زمان تقريبي هر فعاليت نيز تعيين مي شود . زمان به دو گونه برآورد مي شود : </a:t>
            </a:r>
          </a:p>
          <a:p>
            <a:r>
              <a:rPr lang="fa-IR" sz="2800" dirty="0" smtClean="0">
                <a:solidFill>
                  <a:srgbClr val="00B050"/>
                </a:solidFill>
              </a:rPr>
              <a:t>1- زمان عادي  يا نرمال </a:t>
            </a:r>
            <a:r>
              <a:rPr lang="fa-IR" sz="2800" dirty="0" smtClean="0"/>
              <a:t>: از زماني حكايت ميكند كه فعاليت تحت شرايط معمولي انجام مي گيرد و كمتر احتمال ميرود كه زمان طولاني شود . اين زمان به سبق تجارب گذشته حاصل شده است </a:t>
            </a:r>
          </a:p>
          <a:p>
            <a:r>
              <a:rPr lang="fa-IR" sz="2800" dirty="0" smtClean="0">
                <a:solidFill>
                  <a:srgbClr val="00B050"/>
                </a:solidFill>
              </a:rPr>
              <a:t>2- زمان فشرده ( ضربتي ): </a:t>
            </a:r>
            <a:r>
              <a:rPr lang="fa-IR" sz="2800" dirty="0" smtClean="0"/>
              <a:t>به زماني اطلاق مي شود كه هزينه آن نسبت به زمان نرمال بيشتر باشد و چنانچه صاحبكار هزينه بيشتر را متحمل نشود نمي تواند فعاليت مربوطه را برابر زمان فشرده تخمين زده شده به انجام رساند .       </a:t>
            </a:r>
            <a:endParaRPr lang="fa-IR" sz="2800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r>
              <a:rPr lang="fa-IR" dirty="0" smtClean="0"/>
              <a:t>تخمين زمان فعاليتها در روش </a:t>
            </a:r>
            <a:r>
              <a:rPr lang="en-US" dirty="0" smtClean="0"/>
              <a:t> C.P.M</a:t>
            </a:r>
            <a:r>
              <a:rPr lang="fa-IR" dirty="0" smtClean="0"/>
              <a:t> </a:t>
            </a:r>
            <a:endParaRPr lang="fa-I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876800"/>
            <a:ext cx="9144000" cy="685800"/>
          </a:xfrm>
        </p:spPr>
        <p:txBody>
          <a:bodyPr>
            <a:normAutofit/>
          </a:bodyPr>
          <a:lstStyle/>
          <a:p>
            <a:r>
              <a:rPr lang="fa-IR" sz="3200" b="1" dirty="0" smtClean="0">
                <a:cs typeface="B Traffic" pitchFamily="2" charset="-78"/>
              </a:rPr>
              <a:t>  </a:t>
            </a:r>
            <a:r>
              <a:rPr lang="en-US" sz="3200" b="1" dirty="0" smtClean="0">
                <a:cs typeface="B Traffic" pitchFamily="2" charset="-78"/>
              </a:rPr>
              <a:t>    </a:t>
            </a:r>
            <a:r>
              <a:rPr lang="fa-IR" sz="3200" b="1" dirty="0" smtClean="0">
                <a:cs typeface="B Traffic" pitchFamily="2" charset="-78"/>
              </a:rPr>
              <a:t>محاسبه زمان مورد انتظار</a:t>
            </a:r>
            <a:r>
              <a:rPr lang="en-US" sz="3200" b="1" dirty="0" smtClean="0">
                <a:cs typeface="B Traffic" pitchFamily="2" charset="-78"/>
              </a:rPr>
              <a:t>TE</a:t>
            </a:r>
            <a:endParaRPr lang="fa-IR" sz="3200" b="1" dirty="0">
              <a:cs typeface="B Traffic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fa-IR" sz="3600" dirty="0" smtClean="0">
                <a:solidFill>
                  <a:srgbClr val="0070C0"/>
                </a:solidFill>
                <a:cs typeface="B Traffic" pitchFamily="2" charset="-78"/>
              </a:rPr>
              <a:t>شبكه پرت</a:t>
            </a:r>
            <a:r>
              <a:rPr lang="en-US" sz="3600" dirty="0" smtClean="0"/>
              <a:t> PERT    </a:t>
            </a:r>
            <a:r>
              <a:rPr lang="fa-IR" sz="3600" dirty="0" smtClean="0"/>
              <a:t>  </a:t>
            </a:r>
            <a:r>
              <a:rPr lang="fa-IR" sz="3600" dirty="0" smtClean="0">
                <a:solidFill>
                  <a:srgbClr val="0070C0"/>
                </a:solidFill>
                <a:cs typeface="B Traffic" pitchFamily="2" charset="-78"/>
              </a:rPr>
              <a:t> </a:t>
            </a:r>
            <a:endParaRPr lang="fa-IR" sz="3600" dirty="0">
              <a:solidFill>
                <a:srgbClr val="0070C0"/>
              </a:solidFill>
              <a:cs typeface="B Traffic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1600200"/>
            <a:ext cx="9144000" cy="8382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chemeClr val="bg1"/>
                </a:solidFill>
                <a:cs typeface="B Traffic" pitchFamily="2" charset="-78"/>
              </a:rPr>
              <a:t> ) </a:t>
            </a:r>
            <a:r>
              <a:rPr lang="fa-IR" sz="2800" b="1" dirty="0" smtClean="0">
                <a:solidFill>
                  <a:schemeClr val="bg1"/>
                </a:solidFill>
                <a:cs typeface="B Traffic" pitchFamily="2" charset="-78"/>
              </a:rPr>
              <a:t>زمان خوش بينانه : زمان آرماني براي تكميل يك فعاليت  </a:t>
            </a:r>
            <a:r>
              <a:rPr lang="en-US" sz="2800" b="1" dirty="0" smtClean="0">
                <a:solidFill>
                  <a:schemeClr val="bg1"/>
                </a:solidFill>
                <a:cs typeface="B Traffic" pitchFamily="2" charset="-78"/>
              </a:rPr>
              <a:t>T o)</a:t>
            </a:r>
            <a:endParaRPr lang="fa-IR" sz="2800" b="1" dirty="0">
              <a:solidFill>
                <a:schemeClr val="bg1"/>
              </a:solidFill>
              <a:cs typeface="B Traffic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2590800"/>
            <a:ext cx="91440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cs typeface="B Traffic" pitchFamily="2" charset="-78"/>
              </a:rPr>
              <a:t>زمان محتمل : زمان معمول براي تكميل يك فعاليت </a:t>
            </a:r>
            <a:r>
              <a:rPr lang="en-US" sz="2800" b="1" dirty="0" smtClean="0">
                <a:cs typeface="B Traffic" pitchFamily="2" charset="-78"/>
              </a:rPr>
              <a:t>(Tm)</a:t>
            </a:r>
            <a:endParaRPr lang="fa-IR" sz="2800" b="1" dirty="0">
              <a:cs typeface="B Traffic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3962400"/>
            <a:ext cx="899160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cs typeface="B Traffic" pitchFamily="2" charset="-78"/>
              </a:rPr>
              <a:t>زمان بد بينانه : بدترين شرايطزماني براي انجام يك فعاليت </a:t>
            </a:r>
            <a:r>
              <a:rPr lang="en-US" sz="2800" b="1" dirty="0" smtClean="0">
                <a:cs typeface="B Traffic" pitchFamily="2" charset="-78"/>
              </a:rPr>
              <a:t>(TP)</a:t>
            </a:r>
            <a:r>
              <a:rPr lang="fa-IR" sz="2800" b="1" dirty="0" smtClean="0">
                <a:cs typeface="B Traffic" pitchFamily="2" charset="-78"/>
              </a:rPr>
              <a:t> </a:t>
            </a:r>
            <a:endParaRPr lang="en-US" sz="2800" b="1" dirty="0">
              <a:cs typeface="B Traffic" pitchFamily="2" charset="-78"/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5410200"/>
            <a:ext cx="5791200" cy="762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2800" b="1" dirty="0" smtClean="0"/>
              <a:t>TE=To+4Tm+Tp</a:t>
            </a:r>
            <a:r>
              <a:rPr lang="en-US" sz="2800" dirty="0" smtClean="0"/>
              <a:t> /6</a:t>
            </a:r>
            <a:r>
              <a:rPr lang="fa-IR" sz="2800" dirty="0" smtClean="0"/>
              <a:t>  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2590800" y="838200"/>
            <a:ext cx="63674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b="1" dirty="0" smtClean="0">
                <a:cs typeface="B Traffic" pitchFamily="2" charset="-78"/>
              </a:rPr>
              <a:t> </a:t>
            </a:r>
            <a:r>
              <a:rPr lang="fa-IR" sz="3200" b="1" dirty="0" smtClean="0">
                <a:solidFill>
                  <a:srgbClr val="002060"/>
                </a:solidFill>
                <a:cs typeface="B Traffic" pitchFamily="2" charset="-78"/>
              </a:rPr>
              <a:t>زمان مورد نياز براي تكميل هر فعاليت :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 animBg="1"/>
      <p:bldP spid="5" grpId="0" build="p" animBg="1"/>
      <p:bldP spid="6" grpId="0" build="p" animBg="1"/>
      <p:bldP spid="7" grpId="0" build="p" animBg="1"/>
      <p:bldP spid="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28600" y="914400"/>
            <a:ext cx="8686800" cy="5943600"/>
          </a:xfrm>
        </p:spPr>
        <p:txBody>
          <a:bodyPr>
            <a:noAutofit/>
          </a:bodyPr>
          <a:lstStyle/>
          <a:p>
            <a:r>
              <a:rPr lang="fa-IR" sz="2400" dirty="0" smtClean="0"/>
              <a:t>براي تعيين زمان انجام پروژه دو نوع محاسبه ضروري است : </a:t>
            </a:r>
          </a:p>
          <a:p>
            <a:r>
              <a:rPr lang="fa-IR" sz="2400" dirty="0" smtClean="0">
                <a:solidFill>
                  <a:schemeClr val="accent1"/>
                </a:solidFill>
              </a:rPr>
              <a:t>الف – محاسبه زمان پيشرو </a:t>
            </a:r>
            <a:r>
              <a:rPr lang="fa-IR" sz="2400" dirty="0" smtClean="0"/>
              <a:t>( محاسبه زودترين زمان آغاز و پايان هر فعاليت ) .</a:t>
            </a:r>
          </a:p>
          <a:p>
            <a:r>
              <a:rPr lang="fa-IR" sz="2400" dirty="0" smtClean="0">
                <a:solidFill>
                  <a:schemeClr val="accent1"/>
                </a:solidFill>
              </a:rPr>
              <a:t>ب – محاسبه مسير پسرو </a:t>
            </a:r>
            <a:r>
              <a:rPr lang="fa-IR" sz="2400" dirty="0" smtClean="0"/>
              <a:t>( محاسبه ديرترين زمان آغاز و اتمام هر فعاليت )‌.</a:t>
            </a:r>
          </a:p>
          <a:p>
            <a:r>
              <a:rPr lang="fa-IR" sz="2400" dirty="0" smtClean="0"/>
              <a:t>پس از محاسبه زودترين زمان شروع و خاتمه و ديرترين زمان شروع و خاتمه هر فعاليت مي توان مسير بحراني را در شبكه تعيين كرد .</a:t>
            </a:r>
          </a:p>
          <a:p>
            <a:r>
              <a:rPr lang="fa-IR" sz="2400" dirty="0" smtClean="0"/>
              <a:t>زمان شروع پروژه را معمولا زمان صفر فرض مي كنند </a:t>
            </a:r>
          </a:p>
          <a:p>
            <a:r>
              <a:rPr lang="fa-IR" sz="2400" dirty="0" smtClean="0"/>
              <a:t>و هر زمان كه پروژه طبق تاريخ شروع شود زمان صفر را با زمان شروع تطبيق داده و زمانهاي ديگر را بر  همين اساس تعيين مي كنند . </a:t>
            </a:r>
            <a:endParaRPr lang="fa-IR" sz="2400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609600"/>
          </a:xfrm>
        </p:spPr>
        <p:txBody>
          <a:bodyPr>
            <a:normAutofit/>
          </a:bodyPr>
          <a:lstStyle/>
          <a:p>
            <a:r>
              <a:rPr lang="fa-IR" sz="3200" dirty="0" smtClean="0"/>
              <a:t>3- تعيين زمان انجام پروژه </a:t>
            </a:r>
            <a:endParaRPr lang="fa-IR" sz="32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62000"/>
            <a:ext cx="9144000" cy="1981200"/>
          </a:xfrm>
        </p:spPr>
        <p:txBody>
          <a:bodyPr>
            <a:noAutofit/>
          </a:bodyPr>
          <a:lstStyle/>
          <a:p>
            <a:pPr algn="r"/>
            <a:r>
              <a:rPr lang="fa-IR" sz="2400" b="1" dirty="0" smtClean="0">
                <a:solidFill>
                  <a:srgbClr val="002060"/>
                </a:solidFill>
                <a:cs typeface="+mj-cs"/>
              </a:rPr>
              <a:t>    </a:t>
            </a:r>
            <a:r>
              <a:rPr lang="fa-IR" sz="2400" b="1" dirty="0" smtClean="0">
                <a:solidFill>
                  <a:srgbClr val="00B050"/>
                </a:solidFill>
                <a:cs typeface="+mj-cs"/>
              </a:rPr>
              <a:t>مسير بحراني </a:t>
            </a:r>
            <a:r>
              <a:rPr lang="fa-IR" sz="2400" b="1" dirty="0" smtClean="0">
                <a:solidFill>
                  <a:srgbClr val="002060"/>
                </a:solidFill>
                <a:cs typeface="+mj-cs"/>
              </a:rPr>
              <a:t>: مسيري است كه بيشترين زمان را براي انجام فعاليتها زآغاز تا پايان كار پروژه به خودتخصيص ميدهد. وهرگونه تاخير در انجام فعاليتها ، موجب تاخير در كل پروژه مي شود . در اين مسير هيچ نوع وقت اضافه وجود ندارد .</a:t>
            </a:r>
          </a:p>
          <a:p>
            <a:pPr algn="r"/>
            <a:r>
              <a:rPr lang="fa-IR" sz="2400" b="1" dirty="0" smtClean="0">
                <a:solidFill>
                  <a:srgbClr val="002060"/>
                </a:solidFill>
                <a:cs typeface="+mj-cs"/>
              </a:rPr>
              <a:t>  مثال :با توجه به جدول فعاليتها مسير بحراني را تعيين كنيد . </a:t>
            </a:r>
            <a:endParaRPr lang="en-US" sz="2400" b="1" dirty="0" smtClean="0">
              <a:solidFill>
                <a:srgbClr val="002060"/>
              </a:solidFill>
              <a:cs typeface="+mj-cs"/>
            </a:endParaRPr>
          </a:p>
          <a:p>
            <a:pPr algn="r"/>
            <a:endParaRPr lang="en-US" sz="2400" b="1" dirty="0" smtClean="0">
              <a:solidFill>
                <a:srgbClr val="002060"/>
              </a:solidFill>
              <a:cs typeface="+mj-cs"/>
            </a:endParaRPr>
          </a:p>
          <a:p>
            <a:pPr algn="r"/>
            <a:endParaRPr lang="en-US" sz="2400" b="1" dirty="0" smtClean="0">
              <a:solidFill>
                <a:srgbClr val="002060"/>
              </a:solidFill>
              <a:cs typeface="+mj-cs"/>
            </a:endParaRPr>
          </a:p>
          <a:p>
            <a:pPr algn="r"/>
            <a:endParaRPr lang="fa-IR" sz="2400" b="1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fa-IR" sz="3600" dirty="0" smtClean="0">
                <a:solidFill>
                  <a:srgbClr val="00B050"/>
                </a:solidFill>
                <a:cs typeface="B Traffic" pitchFamily="2" charset="-78"/>
              </a:rPr>
              <a:t> </a:t>
            </a:r>
            <a:r>
              <a:rPr lang="fa-IR" sz="3600" b="1" dirty="0" smtClean="0">
                <a:solidFill>
                  <a:srgbClr val="00B050"/>
                </a:solidFill>
              </a:rPr>
              <a:t>مسير بحراني</a:t>
            </a:r>
            <a:endParaRPr lang="fa-IR" sz="3600" dirty="0">
              <a:solidFill>
                <a:srgbClr val="00B050"/>
              </a:solidFill>
              <a:cs typeface="B Traffic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2895600"/>
          <a:ext cx="8229600" cy="34239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12376"/>
                <a:gridCol w="3232688"/>
                <a:gridCol w="3484536"/>
              </a:tblGrid>
              <a:tr h="427990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فعاليت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مدت انجام هر فعاليت به روز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نيري انساني لازم براي هر فعاليت     </a:t>
                      </a:r>
                      <a:endParaRPr lang="fa-IR" dirty="0"/>
                    </a:p>
                  </a:txBody>
                  <a:tcPr/>
                </a:tc>
              </a:tr>
              <a:tr h="427990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     6  -  1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                          3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                                    </a:t>
                      </a:r>
                      <a:r>
                        <a:rPr lang="en-US" dirty="0" smtClean="0"/>
                        <a:t> F</a:t>
                      </a:r>
                      <a:endParaRPr lang="fa-IR" dirty="0"/>
                    </a:p>
                  </a:txBody>
                  <a:tcPr/>
                </a:tc>
              </a:tr>
              <a:tr h="427990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     2   -  1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                      14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                   A                                 </a:t>
                      </a:r>
                      <a:endParaRPr lang="fa-IR" dirty="0"/>
                    </a:p>
                  </a:txBody>
                  <a:tcPr/>
                </a:tc>
              </a:tr>
              <a:tr h="427990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    6   -    2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                       0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 S                                 </a:t>
                      </a:r>
                      <a:endParaRPr lang="fa-IR" dirty="0"/>
                    </a:p>
                  </a:txBody>
                  <a:tcPr/>
                </a:tc>
              </a:tr>
              <a:tr h="427990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    3  -  2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                      7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 C                                 </a:t>
                      </a:r>
                      <a:endParaRPr lang="fa-IR" dirty="0"/>
                    </a:p>
                  </a:txBody>
                  <a:tcPr/>
                </a:tc>
              </a:tr>
              <a:tr h="427990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    4  -  3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                      4   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D                                 </a:t>
                      </a:r>
                      <a:endParaRPr lang="fa-IR" dirty="0"/>
                    </a:p>
                  </a:txBody>
                  <a:tcPr/>
                </a:tc>
              </a:tr>
              <a:tr h="427990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   4   -   6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                      3 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 B                               </a:t>
                      </a:r>
                      <a:endParaRPr lang="fa-IR" dirty="0"/>
                    </a:p>
                  </a:txBody>
                  <a:tcPr/>
                </a:tc>
              </a:tr>
              <a:tr h="427990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    5    -    4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                     10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E                               </a:t>
                      </a:r>
                      <a:endParaRPr lang="fa-I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66800"/>
            <a:ext cx="9144000" cy="5791200"/>
          </a:xfrm>
        </p:spPr>
        <p:txBody>
          <a:bodyPr>
            <a:normAutofit fontScale="92500" lnSpcReduction="20000"/>
          </a:bodyPr>
          <a:lstStyle/>
          <a:p>
            <a:pPr algn="ctr">
              <a:buFont typeface="Wingdings" pitchFamily="2" charset="2"/>
              <a:buChar char="q"/>
            </a:pPr>
            <a:r>
              <a:rPr lang="fa-IR" sz="2800" b="1" dirty="0" smtClean="0">
                <a:solidFill>
                  <a:srgbClr val="002060"/>
                </a:solidFill>
                <a:cs typeface="B Traffic" pitchFamily="2" charset="-78"/>
              </a:rPr>
              <a:t> آ- مشابه يك قاضي عمل ميكند و با نظارت بر رويدادهاي واحد خود تحقق واقعيت عملكرد را بر مبناي برنامه مشاهده ميكند . </a:t>
            </a:r>
          </a:p>
          <a:p>
            <a:pPr algn="ctr"/>
            <a:r>
              <a:rPr lang="fa-IR" sz="2800" b="1" dirty="0" smtClean="0">
                <a:solidFill>
                  <a:srgbClr val="002060"/>
                </a:solidFill>
                <a:cs typeface="B Traffic" pitchFamily="2" charset="-78"/>
              </a:rPr>
              <a:t>سپس با معيار هاي پيش بيني شده در اهداف تنظيم شده در فرايند برنامه ريزي مقايسه ميكند. </a:t>
            </a:r>
          </a:p>
          <a:p>
            <a:pPr algn="r">
              <a:buFont typeface="Wingdings" pitchFamily="2" charset="2"/>
              <a:buChar char="q"/>
            </a:pPr>
            <a:r>
              <a:rPr lang="fa-IR" sz="2800" b="1" dirty="0" smtClean="0">
                <a:solidFill>
                  <a:srgbClr val="002060"/>
                </a:solidFill>
                <a:cs typeface="B Traffic" pitchFamily="2" charset="-78"/>
              </a:rPr>
              <a:t>ب- در نقش حل مسئله و برنامه ريزي نه تنها بايد تشخيص دهد كه چرا نتيج پايين تر از استانداردهاست ، بلكه بايد شرايط را اصلاح نموده و نتايج را به سطح مورد نظر برساند . </a:t>
            </a:r>
          </a:p>
          <a:p>
            <a:pPr algn="r">
              <a:buFont typeface="Wingdings" pitchFamily="2" charset="2"/>
              <a:buChar char="v"/>
            </a:pPr>
            <a:r>
              <a:rPr lang="fa-IR" sz="2800" b="1" dirty="0" smtClean="0">
                <a:solidFill>
                  <a:srgbClr val="FFFF00"/>
                </a:solidFill>
                <a:cs typeface="B Traffic" pitchFamily="2" charset="-78"/>
              </a:rPr>
              <a:t>آنچه بايد كنترل شود </a:t>
            </a:r>
            <a:r>
              <a:rPr lang="fa-IR" sz="2800" b="1" dirty="0" smtClean="0">
                <a:solidFill>
                  <a:srgbClr val="FFC000"/>
                </a:solidFill>
                <a:cs typeface="B Traffic" pitchFamily="2" charset="-78"/>
              </a:rPr>
              <a:t>:</a:t>
            </a:r>
          </a:p>
          <a:p>
            <a:pPr algn="r">
              <a:buFont typeface="Wingdings" pitchFamily="2" charset="2"/>
              <a:buChar char="v"/>
            </a:pPr>
            <a:r>
              <a:rPr lang="fa-IR" sz="2800" b="1" dirty="0" smtClean="0">
                <a:solidFill>
                  <a:srgbClr val="FFC000"/>
                </a:solidFill>
                <a:cs typeface="B Traffic" pitchFamily="2" charset="-78"/>
              </a:rPr>
              <a:t>    </a:t>
            </a:r>
            <a:r>
              <a:rPr lang="fa-IR" sz="2800" b="1" dirty="0" smtClean="0">
                <a:solidFill>
                  <a:srgbClr val="0070C0"/>
                </a:solidFill>
                <a:cs typeface="B Traffic" pitchFamily="2" charset="-78"/>
              </a:rPr>
              <a:t>پرسنل ، </a:t>
            </a:r>
          </a:p>
          <a:p>
            <a:pPr algn="r">
              <a:buFont typeface="Wingdings" pitchFamily="2" charset="2"/>
              <a:buChar char="v"/>
            </a:pPr>
            <a:r>
              <a:rPr lang="fa-IR" sz="2800" b="1" dirty="0" smtClean="0">
                <a:solidFill>
                  <a:srgbClr val="0070C0"/>
                </a:solidFill>
                <a:cs typeface="B Traffic" pitchFamily="2" charset="-78"/>
              </a:rPr>
              <a:t>     كيفيت ،</a:t>
            </a:r>
          </a:p>
          <a:p>
            <a:pPr algn="r">
              <a:buFont typeface="Wingdings" pitchFamily="2" charset="2"/>
              <a:buChar char="v"/>
            </a:pPr>
            <a:r>
              <a:rPr lang="fa-IR" sz="2800" b="1" dirty="0" smtClean="0">
                <a:solidFill>
                  <a:srgbClr val="0070C0"/>
                </a:solidFill>
                <a:cs typeface="B Traffic" pitchFamily="2" charset="-78"/>
              </a:rPr>
              <a:t>      توليد ،</a:t>
            </a:r>
          </a:p>
          <a:p>
            <a:pPr algn="r">
              <a:buFont typeface="Wingdings" pitchFamily="2" charset="2"/>
              <a:buChar char="v"/>
            </a:pPr>
            <a:r>
              <a:rPr lang="fa-IR" sz="2800" b="1" dirty="0" smtClean="0">
                <a:solidFill>
                  <a:srgbClr val="0070C0"/>
                </a:solidFill>
                <a:cs typeface="B Traffic" pitchFamily="2" charset="-78"/>
              </a:rPr>
              <a:t>    ابزار ،</a:t>
            </a:r>
          </a:p>
          <a:p>
            <a:pPr algn="r">
              <a:buFont typeface="Wingdings" pitchFamily="2" charset="2"/>
              <a:buChar char="v"/>
            </a:pPr>
            <a:r>
              <a:rPr lang="fa-IR" sz="2800" b="1" dirty="0" smtClean="0">
                <a:solidFill>
                  <a:srgbClr val="0070C0"/>
                </a:solidFill>
                <a:cs typeface="B Traffic" pitchFamily="2" charset="-78"/>
              </a:rPr>
              <a:t> هزينه...... </a:t>
            </a:r>
            <a:r>
              <a:rPr lang="fa-IR" sz="2800" b="1" dirty="0" smtClean="0">
                <a:solidFill>
                  <a:srgbClr val="FFFF00"/>
                </a:solidFill>
                <a:cs typeface="B Traffic" pitchFamily="2" charset="-78"/>
              </a:rPr>
              <a:t>مي باشد </a:t>
            </a:r>
            <a:endParaRPr lang="en-US" sz="2800" b="1" dirty="0" smtClean="0">
              <a:solidFill>
                <a:srgbClr val="FFFF00"/>
              </a:solidFill>
              <a:cs typeface="B Traffic" pitchFamily="2" charset="-78"/>
            </a:endParaRPr>
          </a:p>
          <a:p>
            <a:endParaRPr lang="en-US" sz="2800" b="1" dirty="0" smtClean="0">
              <a:solidFill>
                <a:srgbClr val="FFC000"/>
              </a:solidFill>
              <a:cs typeface="B Traffic" pitchFamily="2" charset="-78"/>
            </a:endParaRPr>
          </a:p>
          <a:p>
            <a:endParaRPr lang="en-US" sz="2800" b="1" dirty="0" smtClean="0">
              <a:cs typeface="B Traffic" pitchFamily="2" charset="-78"/>
            </a:endParaRPr>
          </a:p>
          <a:p>
            <a:endParaRPr lang="fa-IR" sz="2800" b="1" dirty="0">
              <a:cs typeface="B Traffic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fa-IR" sz="3200" b="1" dirty="0" smtClean="0">
                <a:solidFill>
                  <a:srgbClr val="0070C0"/>
                </a:solidFill>
                <a:cs typeface="B Traffic" pitchFamily="2" charset="-78"/>
              </a:rPr>
              <a:t>        نقش سرپرست در فرايند كنترل</a:t>
            </a:r>
            <a:endParaRPr lang="fa-IR" sz="3200" b="1" dirty="0">
              <a:solidFill>
                <a:srgbClr val="0070C0"/>
              </a:solidFill>
              <a:cs typeface="B Traffic" pitchFamily="2" charset="-7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96875" y="609601"/>
            <a:ext cx="8135938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a-IR" sz="2400" b="1" dirty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 </a:t>
            </a:r>
            <a:r>
              <a:rPr lang="ar-SA" sz="2400" b="1" dirty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عبارت است از درجه خوبی یا بدی یک کالا یا خدمت</a:t>
            </a:r>
            <a:r>
              <a:rPr lang="fa-IR" sz="2400" b="1" dirty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 </a:t>
            </a:r>
            <a:r>
              <a:rPr lang="ar-SA" sz="2400" b="1" dirty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 </a:t>
            </a:r>
            <a:endParaRPr lang="en-US" sz="2400" b="1" dirty="0">
              <a:latin typeface="Tahoma" pitchFamily="34" charset="0"/>
              <a:ea typeface="Arial Unicode MS" pitchFamily="34" charset="-128"/>
              <a:cs typeface="B Traffic" pitchFamily="2" charset="-78"/>
            </a:endParaRPr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 rot="-10800000">
            <a:off x="0" y="4800597"/>
            <a:ext cx="5148263" cy="1371601"/>
          </a:xfrm>
          <a:prstGeom prst="flowChartOnlineStorag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10800000" wrap="none" anchor="ctr"/>
          <a:lstStyle/>
          <a:p>
            <a:pPr algn="ctr" eaLnBrk="0" hangingPunct="0"/>
            <a:r>
              <a:rPr lang="fa-IR" sz="2400" b="1" dirty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معروفترین جایزه های کنترل کیفیت        </a:t>
            </a:r>
            <a:endParaRPr lang="en-US" sz="2400" b="1" dirty="0">
              <a:latin typeface="Tahoma" pitchFamily="34" charset="0"/>
              <a:ea typeface="Arial Unicode MS" pitchFamily="34" charset="-128"/>
              <a:cs typeface="B Traffic" pitchFamily="2" charset="-78"/>
            </a:endParaRP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 rot="-10800000">
            <a:off x="5510210" y="5714998"/>
            <a:ext cx="3240087" cy="914401"/>
          </a:xfrm>
          <a:prstGeom prst="flowChartOnlineStorag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10800000" wrap="none" anchor="ctr"/>
          <a:lstStyle/>
          <a:p>
            <a:pPr algn="ctr" eaLnBrk="0" hangingPunct="0"/>
            <a:r>
              <a:rPr lang="fa-IR" sz="2400" b="1" dirty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دمینگ</a:t>
            </a:r>
            <a:r>
              <a:rPr lang="fa-IR" sz="2400" b="1" dirty="0">
                <a:solidFill>
                  <a:srgbClr val="0000FF"/>
                </a:solidFill>
                <a:latin typeface="Tahoma" pitchFamily="34" charset="0"/>
                <a:ea typeface="Arial Unicode MS" pitchFamily="34" charset="-128"/>
                <a:cs typeface="B Traffic" pitchFamily="2" charset="-78"/>
              </a:rPr>
              <a:t> ژاپن </a:t>
            </a:r>
            <a:r>
              <a:rPr lang="fa-IR" sz="2400" b="1" dirty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 </a:t>
            </a:r>
            <a:endParaRPr lang="en-US" sz="2400" b="1" dirty="0">
              <a:latin typeface="Tahoma" pitchFamily="34" charset="0"/>
              <a:ea typeface="Arial Unicode MS" pitchFamily="34" charset="-128"/>
              <a:cs typeface="B Traffic" pitchFamily="2" charset="-78"/>
            </a:endParaRP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 rot="-10800000">
            <a:off x="5508622" y="4495799"/>
            <a:ext cx="3243263" cy="914398"/>
          </a:xfrm>
          <a:prstGeom prst="flowChartOnlineStorag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10800000" wrap="none" anchor="ctr"/>
          <a:lstStyle/>
          <a:p>
            <a:pPr algn="ctr" eaLnBrk="0" hangingPunct="0"/>
            <a:r>
              <a:rPr lang="fa-IR" sz="2400" b="1" dirty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بالدریج </a:t>
            </a:r>
            <a:r>
              <a:rPr lang="fa-IR" sz="2400" b="1" dirty="0">
                <a:solidFill>
                  <a:srgbClr val="0000FF"/>
                </a:solidFill>
                <a:latin typeface="Tahoma" pitchFamily="34" charset="0"/>
                <a:ea typeface="Arial Unicode MS" pitchFamily="34" charset="-128"/>
                <a:cs typeface="B Traffic" pitchFamily="2" charset="-78"/>
              </a:rPr>
              <a:t>آمریکا</a:t>
            </a:r>
            <a:r>
              <a:rPr lang="en-US" sz="2400" b="1" dirty="0">
                <a:solidFill>
                  <a:srgbClr val="0000FF"/>
                </a:solidFill>
                <a:latin typeface="Tahoma" pitchFamily="34" charset="0"/>
                <a:ea typeface="Arial Unicode MS" pitchFamily="34" charset="-128"/>
                <a:cs typeface="B Traffic" pitchFamily="2" charset="-78"/>
              </a:rPr>
              <a:t> </a:t>
            </a: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3132138" y="1"/>
            <a:ext cx="2089150" cy="685800"/>
          </a:xfrm>
          <a:prstGeom prst="flowChartAlternateProcess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rtl="0" eaLnBrk="0" hangingPunct="0"/>
            <a:r>
              <a:rPr kumimoji="1" lang="fa-IR" sz="4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Arial Unicode MS" pitchFamily="34" charset="-128"/>
                <a:cs typeface="B Homa" pitchFamily="2" charset="-78"/>
              </a:rPr>
              <a:t>کیفیت  :</a:t>
            </a:r>
            <a:endParaRPr kumimoji="1" lang="en-US" sz="40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Arial Unicode MS" pitchFamily="34" charset="-128"/>
              <a:cs typeface="B Homa" pitchFamily="2" charset="-78"/>
            </a:endParaRPr>
          </a:p>
        </p:txBody>
      </p:sp>
      <p:cxnSp>
        <p:nvCxnSpPr>
          <p:cNvPr id="4103" name="AutoShape 7"/>
          <p:cNvCxnSpPr>
            <a:cxnSpLocks noChangeShapeType="1"/>
          </p:cNvCxnSpPr>
          <p:nvPr/>
        </p:nvCxnSpPr>
        <p:spPr bwMode="auto">
          <a:xfrm>
            <a:off x="5181600" y="5486400"/>
            <a:ext cx="228600" cy="1588"/>
          </a:xfrm>
          <a:prstGeom prst="straightConnector1">
            <a:avLst/>
          </a:prstGeom>
          <a:noFill/>
          <a:ln w="38100" cap="sq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</p:cxnSp>
      <p:cxnSp>
        <p:nvCxnSpPr>
          <p:cNvPr id="4104" name="AutoShape 8"/>
          <p:cNvCxnSpPr>
            <a:cxnSpLocks noChangeShapeType="1"/>
          </p:cNvCxnSpPr>
          <p:nvPr/>
        </p:nvCxnSpPr>
        <p:spPr bwMode="auto">
          <a:xfrm rot="5400000" flipH="1" flipV="1">
            <a:off x="5176044" y="5034756"/>
            <a:ext cx="773112" cy="304800"/>
          </a:xfrm>
          <a:prstGeom prst="bentConnector3">
            <a:avLst>
              <a:gd name="adj1" fmla="val 50000"/>
            </a:avLst>
          </a:prstGeom>
          <a:noFill/>
          <a:ln w="38100" cap="sq">
            <a:solidFill>
              <a:schemeClr val="accent2"/>
            </a:solidFill>
            <a:miter lim="800000"/>
            <a:headEnd type="none" w="sm" len="sm"/>
            <a:tailEnd type="arrow" w="sm" len="sm"/>
          </a:ln>
          <a:effectLst/>
        </p:spPr>
      </p:cxnSp>
      <p:cxnSp>
        <p:nvCxnSpPr>
          <p:cNvPr id="4105" name="AutoShape 9"/>
          <p:cNvCxnSpPr>
            <a:cxnSpLocks noChangeShapeType="1"/>
          </p:cNvCxnSpPr>
          <p:nvPr/>
        </p:nvCxnSpPr>
        <p:spPr bwMode="auto">
          <a:xfrm rot="16200000" flipH="1">
            <a:off x="5143502" y="5676901"/>
            <a:ext cx="914399" cy="380998"/>
          </a:xfrm>
          <a:prstGeom prst="bentConnector3">
            <a:avLst>
              <a:gd name="adj1" fmla="val 50000"/>
            </a:avLst>
          </a:prstGeom>
          <a:noFill/>
          <a:ln w="38100" cap="sq">
            <a:solidFill>
              <a:schemeClr val="accent2"/>
            </a:solidFill>
            <a:miter lim="800000"/>
            <a:headEnd type="none" w="sm" len="sm"/>
            <a:tailEnd type="arrow" w="sm" len="sm"/>
          </a:ln>
          <a:effectLst/>
        </p:spPr>
      </p:cxnSp>
      <p:sp>
        <p:nvSpPr>
          <p:cNvPr id="10" name="Rectangle 9"/>
          <p:cNvSpPr/>
          <p:nvPr/>
        </p:nvSpPr>
        <p:spPr>
          <a:xfrm>
            <a:off x="0" y="2286000"/>
            <a:ext cx="88392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cs typeface="B Traffic" pitchFamily="2" charset="-78"/>
              </a:rPr>
              <a:t>كنترل كيفيت : كيفيت را مي توان درجه تطابق كالا ي توليد شده با نياز مشتريان بيان نمود</a:t>
            </a:r>
            <a:r>
              <a:rPr lang="fa-IR" b="1" dirty="0" smtClean="0">
                <a:cs typeface="B Traffic" pitchFamily="2" charset="-78"/>
              </a:rPr>
              <a:t> </a:t>
            </a:r>
            <a:endParaRPr lang="fa-IR" b="1" dirty="0">
              <a:cs typeface="B Traffic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3581400"/>
            <a:ext cx="9144000" cy="838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solidFill>
                  <a:schemeClr val="bg1"/>
                </a:solidFill>
                <a:cs typeface="B Traffic" pitchFamily="2" charset="-78"/>
              </a:rPr>
              <a:t>بعبارت ديگر : فعاليتهاي لازم براي تامين خواسته هاي  مشتري در توليد محصول با كيفيتي كه مورد نظر اوست ،مي باشد. </a:t>
            </a:r>
            <a:endParaRPr lang="fa-IR" sz="2400" b="1" dirty="0">
              <a:solidFill>
                <a:schemeClr val="bg1"/>
              </a:solidFill>
              <a:cs typeface="B Traffic" pitchFamily="2" charset="-78"/>
            </a:endParaRPr>
          </a:p>
        </p:txBody>
      </p:sp>
      <p:sp>
        <p:nvSpPr>
          <p:cNvPr id="24" name="Flowchart: Alternate Process 23"/>
          <p:cNvSpPr/>
          <p:nvPr/>
        </p:nvSpPr>
        <p:spPr>
          <a:xfrm>
            <a:off x="0" y="1143000"/>
            <a:ext cx="8839200" cy="83820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cs typeface="B Traffic" pitchFamily="2" charset="-78"/>
              </a:rPr>
              <a:t>Q=P/E         انتظارات/ عملكرد = كيفيت                                     </a:t>
            </a:r>
            <a:endParaRPr lang="fa-IR" sz="2800" b="1" dirty="0">
              <a:cs typeface="B Traffic" pitchFamily="2" charset="-7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0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0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10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0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 animBg="1"/>
      <p:bldP spid="4099" grpId="0" build="p" animBg="1"/>
      <p:bldP spid="4100" grpId="0" build="p" animBg="1"/>
      <p:bldP spid="4101" grpId="0" build="p" animBg="1"/>
      <p:bldP spid="4102" grpId="0"/>
      <p:bldP spid="10" grpId="0" build="p" animBg="1"/>
      <p:bldP spid="23" grpId="0" build="p" animBg="1"/>
      <p:bldP spid="24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3348038" y="1"/>
            <a:ext cx="2303462" cy="1341438"/>
          </a:xfrm>
          <a:prstGeom prst="flowChartAlternateProcess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rtl="0" eaLnBrk="0" hangingPunct="0"/>
            <a:r>
              <a:rPr kumimoji="1" lang="fa-IR" sz="4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Arial Unicode MS" pitchFamily="34" charset="-128"/>
                <a:cs typeface="B Homa" pitchFamily="2" charset="-78"/>
              </a:rPr>
              <a:t>کنترل کیفیت</a:t>
            </a:r>
            <a:endParaRPr kumimoji="1" lang="en-US" sz="44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Arial Unicode MS" pitchFamily="34" charset="-128"/>
              <a:cs typeface="B Homa" pitchFamily="2" charset="-78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52400" y="1295400"/>
            <a:ext cx="8991600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800" b="1" dirty="0" smtClean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       </a:t>
            </a:r>
            <a:r>
              <a:rPr lang="ar-SA" sz="2800" b="1" dirty="0" smtClean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تعیین شده</a:t>
            </a:r>
            <a:r>
              <a:rPr lang="en-US" sz="2800" b="1" dirty="0" smtClean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 </a:t>
            </a:r>
            <a:r>
              <a:rPr lang="fa-IR" sz="2800" b="1" dirty="0" smtClean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های</a:t>
            </a:r>
            <a:r>
              <a:rPr lang="en-US" sz="2800" b="1" dirty="0" smtClean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 </a:t>
            </a:r>
            <a:r>
              <a:rPr lang="ar-SA" sz="2800" b="1" dirty="0" smtClean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استاندارد</a:t>
            </a:r>
            <a:r>
              <a:rPr lang="en-US" sz="2800" b="1" dirty="0" smtClean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 </a:t>
            </a:r>
            <a:r>
              <a:rPr lang="ar-SA" sz="2800" b="1" dirty="0" smtClean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عبارت </a:t>
            </a:r>
            <a:r>
              <a:rPr lang="ar-SA" sz="2800" b="1" dirty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است از اطمینان از تهیه و تولید کالا وخدمات ب</a:t>
            </a:r>
            <a:r>
              <a:rPr lang="fa-IR" sz="2800" b="1" dirty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رط</a:t>
            </a:r>
            <a:r>
              <a:rPr lang="ar-SA" sz="2800" b="1" dirty="0" smtClean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بق</a:t>
            </a:r>
            <a:endParaRPr lang="en-US" sz="2800" b="1" dirty="0">
              <a:latin typeface="Tahoma" pitchFamily="34" charset="0"/>
              <a:ea typeface="Arial Unicode MS" pitchFamily="34" charset="-128"/>
              <a:cs typeface="B Traffic" pitchFamily="2" charset="-78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95288" y="2895600"/>
            <a:ext cx="8424862" cy="1815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fa-IR" sz="2800" b="1" dirty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به طور کلی سیستمی است برای نگهداری یک سطح مطلوب کیفیت یک فرآورده یا فرآیند بابرنامه ریزی دقیق ، استفاده از لوازم مناسب  بازرسی مداوم و اقدام  به عملیات اصلاحی در قسمتهای لازم </a:t>
            </a:r>
            <a:endParaRPr lang="en-US" sz="2800" b="1" dirty="0">
              <a:latin typeface="Tahoma" pitchFamily="34" charset="0"/>
              <a:ea typeface="Arial Unicode MS" pitchFamily="34" charset="-128"/>
              <a:cs typeface="B Traffic" pitchFamily="2" charset="-78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381000" y="4876800"/>
            <a:ext cx="8381999" cy="1815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0" eaLnBrk="0" hangingPunct="0"/>
            <a:r>
              <a:rPr kumimoji="1" lang="fa-IR" sz="2800" b="1" dirty="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B Traffic" pitchFamily="2" charset="-78"/>
              </a:rPr>
              <a:t>استقرار یک سیستم  </a:t>
            </a:r>
            <a:r>
              <a:rPr kumimoji="1" lang="fa-IR" altLang="en-US" sz="2800" b="1" dirty="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B Traffic" pitchFamily="2" charset="-78"/>
              </a:rPr>
              <a:t>تضمین کیفیتی: </a:t>
            </a:r>
          </a:p>
          <a:p>
            <a:pPr algn="r" rtl="0" eaLnBrk="0" hangingPunct="0"/>
            <a:r>
              <a:rPr kumimoji="1" lang="fa-IR" altLang="en-US" sz="2800" b="1" dirty="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B Traffic" pitchFamily="2" charset="-78"/>
              </a:rPr>
              <a:t>یعنی تهیه و بکارگیری برنامه تضمین کیفیتی که می تواند بالاترین هدف دریک سازمان باشد. پیاده سازی این سیستم مستلزم انجام اقدامات زیر است:</a:t>
            </a:r>
            <a:endParaRPr kumimoji="1" lang="en-US" sz="2800" b="1" dirty="0">
              <a:solidFill>
                <a:schemeClr val="bg1"/>
              </a:solidFill>
              <a:latin typeface="Tahoma" pitchFamily="34" charset="0"/>
              <a:ea typeface="Arial Unicode MS" pitchFamily="34" charset="-128"/>
              <a:cs typeface="B Traffic" pitchFamily="2" charset="-7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7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 animBg="1"/>
      <p:bldP spid="7172" grpId="0" build="p" animBg="1"/>
      <p:bldP spid="7175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1447800" y="1"/>
            <a:ext cx="6172199" cy="1142999"/>
          </a:xfrm>
          <a:prstGeom prst="flowChartAlternateProcess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rtl="0" eaLnBrk="0" hangingPunct="0"/>
            <a:r>
              <a:rPr kumimoji="1" lang="fa-IR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Arial Unicode MS" pitchFamily="34" charset="-128"/>
                <a:cs typeface="B Traffic" pitchFamily="2" charset="-78"/>
              </a:rPr>
              <a:t>عدم وجود  </a:t>
            </a:r>
            <a:r>
              <a:rPr kumimoji="1" lang="fa-IR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Arial Unicode MS" pitchFamily="34" charset="-128"/>
                <a:cs typeface="B Traffic" pitchFamily="2" charset="-78"/>
              </a:rPr>
              <a:t>کنترل </a:t>
            </a:r>
            <a:r>
              <a:rPr kumimoji="1" lang="fa-IR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Arial Unicode MS" pitchFamily="34" charset="-128"/>
                <a:cs typeface="B Traffic" pitchFamily="2" charset="-78"/>
              </a:rPr>
              <a:t>کیفیت موجب مي شود :</a:t>
            </a:r>
            <a:endParaRPr kumimoji="1" lang="en-US" sz="36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Arial Unicode MS" pitchFamily="34" charset="-128"/>
              <a:cs typeface="B Traffic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14400"/>
            <a:ext cx="8686800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cs typeface="B Traffic" pitchFamily="2" charset="-78"/>
              </a:rPr>
              <a:t>ازدست دادن مشتريان</a:t>
            </a:r>
            <a:r>
              <a:rPr lang="fa-IR" b="1" dirty="0" smtClean="0">
                <a:cs typeface="B Traffic" pitchFamily="2" charset="-78"/>
              </a:rPr>
              <a:t> </a:t>
            </a:r>
            <a:endParaRPr lang="fa-IR" b="1" dirty="0">
              <a:cs typeface="B Traffic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752600"/>
            <a:ext cx="87630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cs typeface="B Traffic" pitchFamily="2" charset="-78"/>
              </a:rPr>
              <a:t>عدم قدرت  رقابت  باساير توليد كنندگان</a:t>
            </a:r>
            <a:endParaRPr lang="fa-IR" sz="3200" b="1" dirty="0">
              <a:cs typeface="B Traffic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743200"/>
            <a:ext cx="8763000" cy="83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cs typeface="B Traffic" pitchFamily="2" charset="-78"/>
              </a:rPr>
              <a:t>بالا رفتن هزينه ها</a:t>
            </a:r>
            <a:r>
              <a:rPr lang="fa-IR" b="1" dirty="0" smtClean="0">
                <a:cs typeface="B Traffic" pitchFamily="2" charset="-78"/>
              </a:rPr>
              <a:t> </a:t>
            </a:r>
            <a:endParaRPr lang="fa-IR" b="1" dirty="0">
              <a:cs typeface="B Traffic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886200"/>
            <a:ext cx="8839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cs typeface="B Traffic" pitchFamily="2" charset="-78"/>
              </a:rPr>
              <a:t>هدر رفتن مواد اوليه </a:t>
            </a:r>
            <a:endParaRPr lang="fa-IR" sz="3200" b="1" dirty="0">
              <a:cs typeface="B Traffic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876800"/>
            <a:ext cx="8839200" cy="83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cs typeface="B Traffic" pitchFamily="2" charset="-78"/>
              </a:rPr>
              <a:t>استهلاك ماشين آلات </a:t>
            </a:r>
            <a:endParaRPr lang="fa-IR" sz="3200" b="1" dirty="0">
              <a:cs typeface="B Traffic" pitchFamily="2" charset="-78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0" y="5943600"/>
            <a:ext cx="9144000" cy="914400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solidFill>
                  <a:schemeClr val="bg1"/>
                </a:solidFill>
                <a:cs typeface="B Traffic" pitchFamily="2" charset="-78"/>
              </a:rPr>
              <a:t>بسياري از افراد كنترل كيفيت را بعنوان يك مسئله رقابتي  امروز و آينده  مي پندارند </a:t>
            </a:r>
            <a:endParaRPr lang="fa-IR" sz="3200" b="1" dirty="0">
              <a:solidFill>
                <a:schemeClr val="bg1"/>
              </a:solidFill>
              <a:cs typeface="B Traffic" pitchFamily="2" charset="-7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" grpId="0" build="p" animBg="1"/>
      <p:bldP spid="6" grpId="0" build="p" animBg="1"/>
      <p:bldP spid="8" grpId="0" build="p" animBg="1"/>
      <p:bldP spid="9" grpId="0" build="p" animBg="1"/>
      <p:bldP spid="10" grpId="0" build="p" animBg="1"/>
      <p:bldP spid="12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66800"/>
            <a:ext cx="9144000" cy="5791200"/>
          </a:xfrm>
        </p:spPr>
        <p:txBody>
          <a:bodyPr>
            <a:normAutofit fontScale="92500" lnSpcReduction="10000"/>
          </a:bodyPr>
          <a:lstStyle/>
          <a:p>
            <a:pPr algn="ctr">
              <a:buFont typeface="Wingdings" pitchFamily="2" charset="2"/>
              <a:buChar char="v"/>
            </a:pPr>
            <a:r>
              <a:rPr lang="fa-IR" sz="3200" b="1" dirty="0" smtClean="0">
                <a:cs typeface="B Traffic" pitchFamily="2" charset="-78"/>
              </a:rPr>
              <a:t> </a:t>
            </a:r>
            <a:r>
              <a:rPr lang="fa-IR" sz="4400" b="1" dirty="0" smtClean="0">
                <a:solidFill>
                  <a:srgbClr val="0070C0"/>
                </a:solidFill>
                <a:cs typeface="B Traffic" pitchFamily="2" charset="-78"/>
              </a:rPr>
              <a:t>مرحله اول -  تعيين استاندارد :</a:t>
            </a:r>
          </a:p>
          <a:p>
            <a:pPr algn="ctr"/>
            <a:r>
              <a:rPr lang="fa-IR" sz="3200" b="1" dirty="0" smtClean="0">
                <a:cs typeface="B Traffic" pitchFamily="2" charset="-78"/>
              </a:rPr>
              <a:t>  </a:t>
            </a:r>
            <a:r>
              <a:rPr lang="fa-IR" sz="3600" b="1" dirty="0" smtClean="0">
                <a:solidFill>
                  <a:srgbClr val="002060"/>
                </a:solidFill>
                <a:cs typeface="B Traffic" pitchFamily="2" charset="-78"/>
              </a:rPr>
              <a:t>مديران مسئوليت دارند هدفها و برنامه ريزي هاي سازمان به  استانداردهاي قابل سنجش ومناسب براي پيگيري عملكرد جاري  سازمان تبديل كنند .</a:t>
            </a:r>
          </a:p>
          <a:p>
            <a:pPr algn="ctr">
              <a:buFont typeface="Wingdings" pitchFamily="2" charset="2"/>
              <a:buChar char="v"/>
            </a:pPr>
            <a:r>
              <a:rPr lang="fa-IR" sz="3600" b="1" dirty="0" smtClean="0">
                <a:solidFill>
                  <a:srgbClr val="0070C0"/>
                </a:solidFill>
                <a:cs typeface="B Traffic" pitchFamily="2" charset="-78"/>
              </a:rPr>
              <a:t>  براي اينكه ملاكها موثر باشند بايد :      </a:t>
            </a:r>
          </a:p>
          <a:p>
            <a:pPr>
              <a:buFont typeface="Wingdings" pitchFamily="2" charset="2"/>
              <a:buChar char="q"/>
            </a:pPr>
            <a:r>
              <a:rPr lang="fa-IR" sz="3600" b="1" dirty="0" smtClean="0">
                <a:solidFill>
                  <a:srgbClr val="0070C0"/>
                </a:solidFill>
                <a:cs typeface="B Traffic" pitchFamily="2" charset="-78"/>
              </a:rPr>
              <a:t>      </a:t>
            </a:r>
            <a:r>
              <a:rPr lang="fa-IR" sz="4000" b="1" dirty="0" smtClean="0">
                <a:solidFill>
                  <a:srgbClr val="0070C0"/>
                </a:solidFill>
                <a:cs typeface="B Traffic" pitchFamily="2" charset="-78"/>
              </a:rPr>
              <a:t>اولا- دقيق  </a:t>
            </a:r>
          </a:p>
          <a:p>
            <a:pPr>
              <a:buFont typeface="Wingdings" pitchFamily="2" charset="2"/>
              <a:buChar char="q"/>
            </a:pPr>
            <a:r>
              <a:rPr lang="fa-IR" sz="4000" b="1" dirty="0" smtClean="0">
                <a:solidFill>
                  <a:srgbClr val="0070C0"/>
                </a:solidFill>
                <a:cs typeface="B Traffic" pitchFamily="2" charset="-78"/>
              </a:rPr>
              <a:t>    دوما – مورد قبول اعضاي سازمان </a:t>
            </a:r>
          </a:p>
          <a:p>
            <a:pPr>
              <a:buFont typeface="Wingdings" pitchFamily="2" charset="2"/>
              <a:buChar char="q"/>
            </a:pPr>
            <a:r>
              <a:rPr lang="fa-IR" sz="4000" b="1" dirty="0" smtClean="0">
                <a:solidFill>
                  <a:srgbClr val="0070C0"/>
                </a:solidFill>
                <a:cs typeface="B Traffic" pitchFamily="2" charset="-78"/>
              </a:rPr>
              <a:t>   سوما- داراي روشهاي اندازه گيري درست و مناسب باشد .</a:t>
            </a:r>
            <a:endParaRPr lang="en-US" sz="4000" b="1" dirty="0" smtClean="0">
              <a:solidFill>
                <a:srgbClr val="0070C0"/>
              </a:solidFill>
              <a:cs typeface="B Traffic" pitchFamily="2" charset="-78"/>
            </a:endParaRPr>
          </a:p>
          <a:p>
            <a:endParaRPr lang="en-US" sz="3200" b="1" dirty="0" smtClean="0">
              <a:cs typeface="B Traffic" pitchFamily="2" charset="-78"/>
            </a:endParaRPr>
          </a:p>
          <a:p>
            <a:endParaRPr lang="en-US" sz="3200" b="1" dirty="0" smtClean="0">
              <a:cs typeface="B Traffic" pitchFamily="2" charset="-78"/>
            </a:endParaRPr>
          </a:p>
          <a:p>
            <a:endParaRPr lang="fa-IR" sz="3200" b="1" dirty="0">
              <a:cs typeface="B Traffic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0"/>
            <a:ext cx="6172200" cy="1066800"/>
          </a:xfrm>
        </p:spPr>
        <p:txBody>
          <a:bodyPr>
            <a:noAutofit/>
          </a:bodyPr>
          <a:lstStyle/>
          <a:p>
            <a:r>
              <a:rPr lang="fa-IR" sz="4000" b="1" dirty="0" smtClean="0">
                <a:solidFill>
                  <a:srgbClr val="FF0000"/>
                </a:solidFill>
                <a:cs typeface="+mn-cs"/>
              </a:rPr>
              <a:t>  فراگرد كنترل    </a:t>
            </a:r>
            <a:endParaRPr lang="fa-IR" sz="4000" b="1" dirty="0">
              <a:solidFill>
                <a:srgbClr val="FF0000"/>
              </a:solidFill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43841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0070C0"/>
                </a:solidFill>
                <a:cs typeface="B Traffic" pitchFamily="2" charset="-78"/>
              </a:rPr>
              <a:t>مشخصات طراحي عبارتست از: </a:t>
            </a:r>
          </a:p>
          <a:p>
            <a:pPr algn="r"/>
            <a:r>
              <a:rPr lang="fa-IR" sz="2800" b="1" dirty="0" smtClean="0">
                <a:solidFill>
                  <a:srgbClr val="0070C0"/>
                </a:solidFill>
                <a:cs typeface="B Traffic" pitchFamily="2" charset="-78"/>
              </a:rPr>
              <a:t>      </a:t>
            </a:r>
            <a:r>
              <a:rPr lang="fa-IR" sz="2800" b="1" dirty="0" smtClean="0">
                <a:solidFill>
                  <a:srgbClr val="C00000"/>
                </a:solidFill>
                <a:cs typeface="B Traffic" pitchFamily="2" charset="-78"/>
              </a:rPr>
              <a:t>تعيين مشخصات ويژه و طراحي جريان ساخت يك كالا  </a:t>
            </a:r>
          </a:p>
          <a:p>
            <a:pPr algn="r" rtl="1">
              <a:buFont typeface="Wingdings" pitchFamily="2" charset="2"/>
              <a:buChar char="q"/>
            </a:pPr>
            <a:r>
              <a:rPr lang="fa-IR" sz="2800" b="1" dirty="0" smtClean="0">
                <a:solidFill>
                  <a:srgbClr val="0070C0"/>
                </a:solidFill>
                <a:cs typeface="B Traffic" pitchFamily="2" charset="-78"/>
              </a:rPr>
              <a:t>  1- مرغوبيت در طراحي محصول (كيفيت طرح ) : </a:t>
            </a:r>
          </a:p>
          <a:p>
            <a:pPr algn="r"/>
            <a:r>
              <a:rPr lang="fa-IR" sz="2800" b="1" dirty="0" smtClean="0">
                <a:solidFill>
                  <a:srgbClr val="0070C0"/>
                </a:solidFill>
                <a:cs typeface="B Traffic" pitchFamily="2" charset="-78"/>
              </a:rPr>
              <a:t>  مطابقت با استانداردها و قراردادها ، كه از قبل براي ساخت تعيين شده اند .   (مواد اوليه ، مشخصات فيزيكي ، و نوع جريان توليد) كيفيت هزينه بر است.</a:t>
            </a:r>
          </a:p>
          <a:p>
            <a:pPr algn="r" rtl="1">
              <a:buFont typeface="Wingdings" pitchFamily="2" charset="2"/>
              <a:buChar char="q"/>
            </a:pPr>
            <a:r>
              <a:rPr lang="fa-IR" sz="2800" b="1" dirty="0" smtClean="0">
                <a:solidFill>
                  <a:srgbClr val="0070C0"/>
                </a:solidFill>
                <a:cs typeface="B Traffic" pitchFamily="2" charset="-78"/>
              </a:rPr>
              <a:t> 2- مرغوبيت در توليد ( كيفيت اجرا ):</a:t>
            </a:r>
          </a:p>
          <a:p>
            <a:pPr algn="r"/>
            <a:r>
              <a:rPr lang="fa-IR" sz="2800" b="1" dirty="0" smtClean="0">
                <a:solidFill>
                  <a:srgbClr val="0070C0"/>
                </a:solidFill>
                <a:cs typeface="B Traffic" pitchFamily="2" charset="-78"/>
              </a:rPr>
              <a:t> انطباق بيشتر با مشخصات طراحي شده ، كيفيت بالاتر را در پي دارد ،و  بلعكس.</a:t>
            </a:r>
          </a:p>
          <a:p>
            <a:pPr algn="r"/>
            <a:r>
              <a:rPr lang="fa-IR" sz="2800" b="1" dirty="0" smtClean="0">
                <a:solidFill>
                  <a:srgbClr val="0070C0"/>
                </a:solidFill>
                <a:cs typeface="B Traffic" pitchFamily="2" charset="-78"/>
              </a:rPr>
              <a:t> </a:t>
            </a:r>
            <a:r>
              <a:rPr lang="fa-IR" sz="2800" b="1" dirty="0" smtClean="0">
                <a:solidFill>
                  <a:srgbClr val="C00000"/>
                </a:solidFill>
                <a:cs typeface="B Traffic" pitchFamily="2" charset="-78"/>
              </a:rPr>
              <a:t>كيفيت در خدمات داراي اهميت است ولي به سادگي قابل بررسي نيست .    </a:t>
            </a:r>
            <a:endParaRPr lang="en-US" sz="2800" b="1" dirty="0" smtClean="0">
              <a:solidFill>
                <a:srgbClr val="C00000"/>
              </a:solidFill>
              <a:cs typeface="B Traffic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71800" y="304800"/>
            <a:ext cx="43669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4000" dirty="0" smtClean="0">
                <a:cs typeface="B Traffic" pitchFamily="2" charset="-78"/>
              </a:rPr>
              <a:t>كيفيت كالا و محصولات </a:t>
            </a:r>
            <a:endParaRPr lang="fa-IR" sz="4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0" y="0"/>
            <a:ext cx="9144000" cy="720725"/>
          </a:xfrm>
          <a:prstGeom prst="flowChartAlternateProcess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0" eaLnBrk="0" hangingPunct="0"/>
            <a:r>
              <a:rPr kumimoji="1" lang="fa-IR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Arial Unicode MS" pitchFamily="34" charset="-128"/>
                <a:cs typeface="B Traffic" pitchFamily="2" charset="-78"/>
              </a:rPr>
              <a:t>زیر سیستم های تضمین کیفیت</a:t>
            </a:r>
            <a:endParaRPr kumimoji="1" lang="en-US" sz="36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Arial Unicode MS" pitchFamily="34" charset="-128"/>
              <a:cs typeface="B Traffic" pitchFamily="2" charset="-78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838200"/>
            <a:ext cx="9144000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r" rtl="0" eaLnBrk="0" hangingPunct="0">
              <a:spcBef>
                <a:spcPct val="50000"/>
              </a:spcBef>
            </a:pPr>
            <a:r>
              <a:rPr lang="fa-IR" sz="2800" b="1" dirty="0">
                <a:solidFill>
                  <a:srgbClr val="CC0000"/>
                </a:solidFill>
                <a:latin typeface="Tahoma" pitchFamily="34" charset="0"/>
                <a:ea typeface="Arial Unicode MS" pitchFamily="34" charset="-128"/>
                <a:cs typeface="B Traffic" pitchFamily="2" charset="-78"/>
              </a:rPr>
              <a:t>1.تضمین طراحی : شامل  کنترل  قراردادها وکنترل طرح اولیه یا بازنگری مجدد طرح </a:t>
            </a:r>
            <a:r>
              <a:rPr lang="ar-SA" sz="2800" b="1" dirty="0">
                <a:solidFill>
                  <a:srgbClr val="CC0000"/>
                </a:solidFill>
                <a:latin typeface="Tahoma" pitchFamily="34" charset="0"/>
                <a:ea typeface="Arial Unicode MS" pitchFamily="34" charset="-128"/>
                <a:cs typeface="B Traffic" pitchFamily="2" charset="-78"/>
              </a:rPr>
              <a:t> </a:t>
            </a:r>
            <a:endParaRPr lang="en-US" sz="2800" b="1" dirty="0">
              <a:solidFill>
                <a:srgbClr val="CC0000"/>
              </a:solidFill>
              <a:latin typeface="Tahoma" pitchFamily="34" charset="0"/>
              <a:ea typeface="Arial Unicode MS" pitchFamily="34" charset="-128"/>
              <a:cs typeface="B Traffic" pitchFamily="2" charset="-78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0" y="3124200"/>
            <a:ext cx="9144000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r" rtl="0" eaLnBrk="0" hangingPunct="0">
              <a:spcBef>
                <a:spcPct val="50000"/>
              </a:spcBef>
            </a:pPr>
            <a:r>
              <a:rPr lang="fa-IR" sz="2800" b="1" dirty="0">
                <a:solidFill>
                  <a:srgbClr val="CC0000"/>
                </a:solidFill>
                <a:latin typeface="Tahoma" pitchFamily="34" charset="0"/>
                <a:ea typeface="Arial Unicode MS" pitchFamily="34" charset="-128"/>
                <a:cs typeface="B Traffic" pitchFamily="2" charset="-78"/>
              </a:rPr>
              <a:t>3.تضمین تدارکات: شامل ارتباط با تهیه کنندگان و ارزیابی تدارکات</a:t>
            </a:r>
            <a:endParaRPr lang="en-US" sz="2800" b="1" dirty="0">
              <a:solidFill>
                <a:srgbClr val="CC0000"/>
              </a:solidFill>
              <a:latin typeface="Tahoma" pitchFamily="34" charset="0"/>
              <a:ea typeface="Arial Unicode MS" pitchFamily="34" charset="-128"/>
              <a:cs typeface="B Traffic" pitchFamily="2" charset="-78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0" y="4648200"/>
            <a:ext cx="9144000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algn="r" rtl="0" eaLnBrk="0" hangingPunct="0">
              <a:spcBef>
                <a:spcPct val="50000"/>
              </a:spcBef>
            </a:pPr>
            <a:r>
              <a:rPr lang="fa-IR" sz="2800" b="1" dirty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4.تضمین تولید: شامل فرآیند خط تولید، بازرسی در طول فرآیند خودکنترلی وانتهای خط</a:t>
            </a:r>
            <a:endParaRPr lang="en-US" sz="2800" b="1" dirty="0">
              <a:latin typeface="Tahoma" pitchFamily="34" charset="0"/>
              <a:ea typeface="Arial Unicode MS" pitchFamily="34" charset="-128"/>
              <a:cs typeface="B Traffic" pitchFamily="2" charset="-78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0" y="1905000"/>
            <a:ext cx="9144000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r" rtl="0" eaLnBrk="0" hangingPunct="0">
              <a:spcBef>
                <a:spcPct val="50000"/>
              </a:spcBef>
            </a:pPr>
            <a:r>
              <a:rPr lang="fa-IR" sz="2800" b="1" dirty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2.طراحی کیفیت وبازرسی : شامل ارتباط با افراد ماهر و تهیه دستورالعمل ها </a:t>
            </a:r>
            <a:endParaRPr lang="en-US" sz="2800" b="1" dirty="0">
              <a:latin typeface="Tahoma" pitchFamily="34" charset="0"/>
              <a:ea typeface="Arial Unicode MS" pitchFamily="34" charset="-128"/>
              <a:cs typeface="B Traffic" pitchFamily="2" charset="-78"/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0" y="6019800"/>
            <a:ext cx="9144000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r" rtl="0" eaLnBrk="0" hangingPunct="0">
              <a:spcBef>
                <a:spcPct val="50000"/>
              </a:spcBef>
            </a:pPr>
            <a:r>
              <a:rPr lang="fa-IR" sz="2800" b="1" dirty="0">
                <a:solidFill>
                  <a:srgbClr val="CC0000"/>
                </a:solidFill>
                <a:latin typeface="Tahoma" pitchFamily="34" charset="0"/>
                <a:ea typeface="Arial Unicode MS" pitchFamily="34" charset="-128"/>
                <a:cs typeface="B Traffic" pitchFamily="2" charset="-78"/>
              </a:rPr>
              <a:t>5.تضمین  عملکرد کیفی وخدمات پس از فروش: شامل عملکرد محصول وارتباط با مصرف کننده </a:t>
            </a:r>
            <a:endParaRPr lang="en-US" sz="2800" b="1" dirty="0">
              <a:solidFill>
                <a:srgbClr val="CC0000"/>
              </a:solidFill>
              <a:latin typeface="Tahoma" pitchFamily="34" charset="0"/>
              <a:ea typeface="Arial Unicode MS" pitchFamily="34" charset="-128"/>
              <a:cs typeface="B Traffic" pitchFamily="2" charset="-7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9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9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38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38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38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38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39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39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 animBg="1"/>
      <p:bldP spid="16387" grpId="0" build="p" animBg="1"/>
      <p:bldP spid="16388" grpId="0" build="p" animBg="1"/>
      <p:bldP spid="16389" grpId="0" build="p" animBg="1"/>
      <p:bldP spid="16390" grpId="0" build="p" animBg="1"/>
      <p:bldP spid="16392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1295400" y="0"/>
            <a:ext cx="7010400" cy="720725"/>
          </a:xfrm>
          <a:prstGeom prst="flowChartAlternateProcess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0" eaLnBrk="0" hangingPunct="0"/>
            <a:r>
              <a:rPr kumimoji="1" lang="fa-IR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Arial Unicode MS" pitchFamily="34" charset="-128"/>
                <a:cs typeface="B Traffic" pitchFamily="2" charset="-78"/>
              </a:rPr>
              <a:t>زیر سیستم های تضمین کیفیت</a:t>
            </a:r>
            <a:endParaRPr kumimoji="1"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Arial Unicode MS" pitchFamily="34" charset="-128"/>
              <a:cs typeface="B Traffic" pitchFamily="2" charset="-78"/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90500" y="3124200"/>
            <a:ext cx="8953500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r" rtl="0" eaLnBrk="0" hangingPunct="0">
              <a:spcBef>
                <a:spcPct val="50000"/>
              </a:spcBef>
            </a:pPr>
            <a:r>
              <a:rPr lang="fa-IR" sz="2800" b="1" dirty="0">
                <a:solidFill>
                  <a:srgbClr val="CC0000"/>
                </a:solidFill>
                <a:latin typeface="Tahoma" pitchFamily="34" charset="0"/>
                <a:ea typeface="Arial Unicode MS" pitchFamily="34" charset="-128"/>
                <a:cs typeface="B Traffic" pitchFamily="2" charset="-78"/>
              </a:rPr>
              <a:t>7. برنامه ریزی وکنترل کیفی آماری: شامل روش های آماری ونمونه گیری</a:t>
            </a:r>
            <a:endParaRPr lang="en-US" sz="2800" b="1" dirty="0">
              <a:solidFill>
                <a:srgbClr val="CC0000"/>
              </a:solidFill>
              <a:latin typeface="Tahoma" pitchFamily="34" charset="0"/>
              <a:ea typeface="Arial Unicode MS" pitchFamily="34" charset="-128"/>
              <a:cs typeface="B Traffic" pitchFamily="2" charset="-78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90500" y="1447800"/>
            <a:ext cx="8953500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r" rtl="0" eaLnBrk="0" hangingPunct="0">
              <a:spcBef>
                <a:spcPct val="50000"/>
              </a:spcBef>
            </a:pPr>
            <a:r>
              <a:rPr lang="fa-IR" sz="2800" b="1" dirty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6.سیستم  اطلاعات مدیریت کیفیت: شامل گزارش کیفی وارزیابی هزینه های کیفی</a:t>
            </a:r>
            <a:endParaRPr lang="en-US" sz="2800" b="1" dirty="0">
              <a:latin typeface="Tahoma" pitchFamily="34" charset="0"/>
              <a:ea typeface="Arial Unicode MS" pitchFamily="34" charset="-128"/>
              <a:cs typeface="B Traffic" pitchFamily="2" charset="-78"/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250825" y="5105400"/>
            <a:ext cx="8893175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algn="r" rtl="0" eaLnBrk="0" hangingPunct="0">
              <a:spcBef>
                <a:spcPct val="50000"/>
              </a:spcBef>
            </a:pPr>
            <a:r>
              <a:rPr lang="fa-IR" sz="2800" b="1" dirty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8. نرم افزارهای کنترل کیفی : شامل  روش های اطلاعاتی دقیق وکنترل به وسیله </a:t>
            </a:r>
            <a:r>
              <a:rPr lang="fa-IR" sz="2800" b="1" dirty="0" smtClean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سیستمهای </a:t>
            </a:r>
            <a:r>
              <a:rPr lang="fa-IR" sz="2800" b="1" dirty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رایانه ای</a:t>
            </a:r>
            <a:endParaRPr lang="en-US" sz="2800" b="1" dirty="0">
              <a:latin typeface="Tahoma" pitchFamily="34" charset="0"/>
              <a:ea typeface="Arial Unicode MS" pitchFamily="34" charset="-128"/>
              <a:cs typeface="B Traffic" pitchFamily="2" charset="-7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9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9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9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9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39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39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 animBg="1"/>
      <p:bldP spid="16391" grpId="0" build="p" animBg="1"/>
      <p:bldP spid="16393" grpId="0" build="p" animBg="1"/>
      <p:bldP spid="16394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2987675" y="620713"/>
            <a:ext cx="3167063" cy="720725"/>
          </a:xfrm>
          <a:prstGeom prst="flowChartAlternateProcess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rtl="0" eaLnBrk="0" hangingPunct="0"/>
            <a:r>
              <a:rPr kumimoji="1" lang="fa-IR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Arial Unicode MS" pitchFamily="34" charset="-128"/>
                <a:cs typeface="B Traffic" pitchFamily="2" charset="-78"/>
              </a:rPr>
              <a:t>انواع بازرسی</a:t>
            </a:r>
            <a:endParaRPr kumimoji="1" lang="en-US" sz="36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Arial Unicode MS" pitchFamily="34" charset="-128"/>
              <a:cs typeface="B Traffic" pitchFamily="2" charset="-78"/>
            </a:endParaRPr>
          </a:p>
        </p:txBody>
      </p:sp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755650" y="4078288"/>
            <a:ext cx="3168650" cy="10795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fa-IR" sz="2400" b="1" dirty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 عوامل کنترل کیفیت </a:t>
            </a:r>
            <a:endParaRPr lang="en-US" sz="2400" b="1" dirty="0">
              <a:latin typeface="Tahoma" pitchFamily="34" charset="0"/>
              <a:ea typeface="Arial Unicode MS" pitchFamily="34" charset="-128"/>
              <a:cs typeface="B Traffic" pitchFamily="2" charset="-78"/>
            </a:endParaRPr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4427538" y="3717925"/>
            <a:ext cx="3168650" cy="792163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fa-IR" sz="2400" b="1" dirty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عوامل قابل پیش بینی </a:t>
            </a:r>
            <a:endParaRPr lang="en-US" sz="2400" b="1" dirty="0">
              <a:latin typeface="Tahoma" pitchFamily="34" charset="0"/>
              <a:ea typeface="Arial Unicode MS" pitchFamily="34" charset="-128"/>
              <a:cs typeface="B Traffic" pitchFamily="2" charset="-78"/>
            </a:endParaRPr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4427538" y="4724400"/>
            <a:ext cx="3168650" cy="79375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fa-IR" sz="2400" b="1" dirty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عوامل غیر قابل پیش بینی </a:t>
            </a:r>
            <a:endParaRPr lang="en-US" sz="2400" b="1" dirty="0">
              <a:latin typeface="Tahoma" pitchFamily="34" charset="0"/>
              <a:ea typeface="Arial Unicode MS" pitchFamily="34" charset="-128"/>
              <a:cs typeface="B Traffic" pitchFamily="2" charset="-78"/>
            </a:endParaRPr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3995738" y="3644900"/>
            <a:ext cx="4032250" cy="1943100"/>
          </a:xfrm>
          <a:prstGeom prst="bracePair">
            <a:avLst>
              <a:gd name="adj" fmla="val 8333"/>
            </a:avLst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2535" name="AutoShape 7"/>
          <p:cNvSpPr>
            <a:spLocks noChangeArrowheads="1"/>
          </p:cNvSpPr>
          <p:nvPr/>
        </p:nvSpPr>
        <p:spPr bwMode="auto">
          <a:xfrm>
            <a:off x="457201" y="1524001"/>
            <a:ext cx="3962399" cy="838199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marL="457200" indent="-457200" algn="ctr" rtl="1" eaLnBrk="0" hangingPunct="0">
              <a:buFontTx/>
              <a:buBlip>
                <a:blip r:embed="rId2"/>
              </a:buBlip>
            </a:pPr>
            <a:r>
              <a:rPr lang="fa-IR" sz="2400" b="1" dirty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روش نمونه برداری     </a:t>
            </a:r>
            <a:endParaRPr lang="en-US" sz="2400" b="1" dirty="0">
              <a:latin typeface="Tahoma" pitchFamily="34" charset="0"/>
              <a:ea typeface="Arial Unicode MS" pitchFamily="34" charset="-128"/>
              <a:cs typeface="B Traffic" pitchFamily="2" charset="-78"/>
            </a:endParaRPr>
          </a:p>
        </p:txBody>
      </p:sp>
      <p:sp>
        <p:nvSpPr>
          <p:cNvPr id="22536" name="AutoShape 8"/>
          <p:cNvSpPr>
            <a:spLocks noChangeArrowheads="1"/>
          </p:cNvSpPr>
          <p:nvPr/>
        </p:nvSpPr>
        <p:spPr bwMode="auto">
          <a:xfrm>
            <a:off x="4724400" y="1524001"/>
            <a:ext cx="3951288" cy="91440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457200" indent="-457200" algn="ctr" rtl="1" eaLnBrk="0" hangingPunct="0">
              <a:buFontTx/>
              <a:buBlip>
                <a:blip r:embed="rId2"/>
              </a:buBlip>
            </a:pPr>
            <a:r>
              <a:rPr lang="fa-IR" sz="2400" b="1" dirty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بازرسی از کل محصول  </a:t>
            </a:r>
            <a:endParaRPr lang="en-US" sz="2400" b="1" dirty="0">
              <a:latin typeface="Tahoma" pitchFamily="34" charset="0"/>
              <a:ea typeface="Arial Unicode MS" pitchFamily="34" charset="-128"/>
              <a:cs typeface="B Traffic" pitchFamily="2" charset="-78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2819400" y="2590800"/>
            <a:ext cx="3959225" cy="990600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457200" indent="-457200" algn="ctr" rtl="1" eaLnBrk="0" hangingPunct="0">
              <a:buFontTx/>
              <a:buBlip>
                <a:blip r:embed="rId2"/>
              </a:buBlip>
            </a:pPr>
            <a:r>
              <a:rPr lang="fa-IR" sz="2400" b="1" dirty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روش </a:t>
            </a:r>
            <a:r>
              <a:rPr lang="fa-IR" sz="2400" b="1" dirty="0" smtClean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نمودارهای كنترل      </a:t>
            </a:r>
            <a:endParaRPr lang="en-US" sz="2400" b="1" dirty="0">
              <a:latin typeface="Tahoma" pitchFamily="34" charset="0"/>
              <a:ea typeface="Arial Unicode MS" pitchFamily="34" charset="-128"/>
              <a:cs typeface="B Traffic" pitchFamily="2" charset="-7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53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53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53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53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  <p:bldP spid="22531" grpId="0" build="p" animBg="1"/>
      <p:bldP spid="22532" grpId="0" build="p" animBg="1"/>
      <p:bldP spid="22533" grpId="0" build="p" animBg="1"/>
      <p:bldP spid="22534" grpId="0" animBg="1"/>
      <p:bldP spid="22535" grpId="0" build="p" animBg="1"/>
      <p:bldP spid="22536" grpId="0" build="p" animBg="1"/>
      <p:bldP spid="9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66800"/>
            <a:ext cx="9144000" cy="5791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3200" dirty="0" smtClean="0">
                <a:solidFill>
                  <a:srgbClr val="0070C0"/>
                </a:solidFill>
                <a:cs typeface="0 Badr" pitchFamily="2" charset="-78"/>
              </a:rPr>
              <a:t>  </a:t>
            </a:r>
            <a:endParaRPr lang="en-US" sz="3200" dirty="0" smtClean="0">
              <a:cs typeface="0 Badr" pitchFamily="2" charset="-78"/>
            </a:endParaRPr>
          </a:p>
          <a:p>
            <a:endParaRPr lang="en-US" sz="3200" dirty="0" smtClean="0">
              <a:cs typeface="0 Badr" pitchFamily="2" charset="-78"/>
            </a:endParaRPr>
          </a:p>
          <a:p>
            <a:endParaRPr lang="en-US" sz="3200" dirty="0" smtClean="0">
              <a:cs typeface="0 Badr" pitchFamily="2" charset="-78"/>
            </a:endParaRPr>
          </a:p>
          <a:p>
            <a:endParaRPr lang="fa-IR" sz="3200" dirty="0">
              <a:solidFill>
                <a:srgbClr val="00B0F0"/>
              </a:solidFill>
              <a:cs typeface="0 Badr" pitchFamily="2" charset="-78"/>
            </a:endParaRPr>
          </a:p>
        </p:txBody>
      </p:sp>
      <p:sp useBgFill="1"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66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a-IR" b="1" dirty="0" smtClean="0">
                <a:cs typeface="+mj-cs"/>
              </a:rPr>
              <a:t>            مدلهاي كنترل كيفيت</a:t>
            </a:r>
            <a:endParaRPr lang="fa-IR" b="1" dirty="0">
              <a:cs typeface="+mj-cs"/>
            </a:endParaRPr>
          </a:p>
        </p:txBody>
      </p:sp>
      <p:sp>
        <p:nvSpPr>
          <p:cNvPr id="4" name="Right Arrow 3"/>
          <p:cNvSpPr/>
          <p:nvPr/>
        </p:nvSpPr>
        <p:spPr>
          <a:xfrm rot="2545240">
            <a:off x="30316" y="2459017"/>
            <a:ext cx="1752600" cy="1447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b="1" dirty="0" smtClean="0">
                <a:solidFill>
                  <a:srgbClr val="FFFF00"/>
                </a:solidFill>
                <a:cs typeface="B Traffic" pitchFamily="2" charset="-78"/>
              </a:rPr>
              <a:t>بازرسي </a:t>
            </a:r>
            <a:endParaRPr lang="fa-IR" sz="3200" b="1" dirty="0">
              <a:solidFill>
                <a:srgbClr val="FFFF00"/>
              </a:solidFill>
              <a:cs typeface="B Traffic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2133600"/>
            <a:ext cx="7239000" cy="14478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buFont typeface="Wingdings" pitchFamily="2" charset="2"/>
              <a:buChar char="q"/>
            </a:pPr>
            <a:r>
              <a:rPr lang="fa-IR" sz="2800" b="1" dirty="0" smtClean="0">
                <a:solidFill>
                  <a:srgbClr val="FFFF00"/>
                </a:solidFill>
                <a:cs typeface="B Traffic" pitchFamily="2" charset="-78"/>
              </a:rPr>
              <a:t>بازرسي وارده</a:t>
            </a:r>
            <a:r>
              <a:rPr lang="fa-IR" sz="2800" b="1" dirty="0" smtClean="0">
                <a:solidFill>
                  <a:schemeClr val="bg1"/>
                </a:solidFill>
                <a:cs typeface="B Traffic" pitchFamily="2" charset="-78"/>
              </a:rPr>
              <a:t>: </a:t>
            </a:r>
            <a:r>
              <a:rPr lang="fa-IR" sz="2400" b="1" dirty="0" smtClean="0">
                <a:solidFill>
                  <a:schemeClr val="bg1"/>
                </a:solidFill>
                <a:cs typeface="B Traffic" pitchFamily="2" charset="-78"/>
              </a:rPr>
              <a:t>محصول نهايي به كيفيت وارده ها (مواد اوليه ، قطعات ، ابزار استاندارد ...)بستگي دارد </a:t>
            </a:r>
            <a:endParaRPr lang="fa-IR" sz="2400" b="1" dirty="0">
              <a:solidFill>
                <a:schemeClr val="bg1"/>
              </a:solidFill>
              <a:cs typeface="B Traffic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000" y="3962400"/>
            <a:ext cx="7239000" cy="9906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buFont typeface="Wingdings" pitchFamily="2" charset="2"/>
              <a:buChar char="q"/>
            </a:pPr>
            <a:r>
              <a:rPr lang="fa-IR" sz="2400" b="1" dirty="0" smtClean="0">
                <a:solidFill>
                  <a:srgbClr val="FFFF00"/>
                </a:solidFill>
                <a:cs typeface="B Traffic" pitchFamily="2" charset="-78"/>
              </a:rPr>
              <a:t>بازرسي جريان توليد</a:t>
            </a:r>
            <a:r>
              <a:rPr lang="fa-IR" sz="2400" dirty="0" smtClean="0">
                <a:solidFill>
                  <a:schemeClr val="bg1"/>
                </a:solidFill>
                <a:cs typeface="B Traffic" pitchFamily="2" charset="-78"/>
              </a:rPr>
              <a:t>: </a:t>
            </a:r>
            <a:r>
              <a:rPr lang="fa-IR" sz="2000" b="1" dirty="0" smtClean="0">
                <a:solidFill>
                  <a:schemeClr val="bg1"/>
                </a:solidFill>
                <a:cs typeface="B Traffic" pitchFamily="2" charset="-78"/>
              </a:rPr>
              <a:t>بررسي نقاط مختلف خط توليددر مقابل هزينه ، در صد ضايعات</a:t>
            </a:r>
            <a:r>
              <a:rPr lang="fa-IR" b="1" dirty="0" smtClean="0">
                <a:solidFill>
                  <a:schemeClr val="bg1"/>
                </a:solidFill>
                <a:cs typeface="B Traffic" pitchFamily="2" charset="-78"/>
              </a:rPr>
              <a:t> 		</a:t>
            </a:r>
            <a:endParaRPr lang="fa-IR" sz="2800" dirty="0">
              <a:solidFill>
                <a:schemeClr val="bg1"/>
              </a:solidFill>
              <a:cs typeface="B Traffic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5410200"/>
            <a:ext cx="7086600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buFont typeface="Wingdings" pitchFamily="2" charset="2"/>
              <a:buChar char="q"/>
            </a:pPr>
            <a:r>
              <a:rPr lang="fa-IR" sz="2400" b="1" dirty="0" smtClean="0">
                <a:solidFill>
                  <a:srgbClr val="FFFF00"/>
                </a:solidFill>
                <a:cs typeface="B Traffic" pitchFamily="2" charset="-78"/>
              </a:rPr>
              <a:t>بازرسي محصول نهايي</a:t>
            </a:r>
            <a:r>
              <a:rPr lang="fa-IR" sz="2400" b="1" dirty="0" smtClean="0">
                <a:solidFill>
                  <a:schemeClr val="bg1"/>
                </a:solidFill>
                <a:cs typeface="B Traffic" pitchFamily="2" charset="-78"/>
              </a:rPr>
              <a:t>: </a:t>
            </a:r>
            <a:r>
              <a:rPr lang="fa-IR" sz="2000" b="1" dirty="0" smtClean="0">
                <a:solidFill>
                  <a:schemeClr val="bg1"/>
                </a:solidFill>
                <a:cs typeface="B Traffic" pitchFamily="2" charset="-78"/>
              </a:rPr>
              <a:t>مطابقت با استاندارد </a:t>
            </a:r>
            <a:endParaRPr lang="fa-IR" sz="2000" b="1" dirty="0">
              <a:solidFill>
                <a:schemeClr val="bg1"/>
              </a:solidFill>
              <a:cs typeface="B Traffic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0" y="1219200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3200" b="1" dirty="0" smtClean="0">
                <a:cs typeface="B Traffic" pitchFamily="2" charset="-78"/>
              </a:rPr>
              <a:t>1- بازرسی </a:t>
            </a:r>
            <a:endParaRPr lang="en-US" sz="3200" b="1" dirty="0">
              <a:cs typeface="B Traffic" pitchFamily="2" charset="-7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6" grpId="0" build="p" animBg="1"/>
      <p:bldP spid="7" grpId="0" build="p" animBg="1"/>
      <p:bldP spid="8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1371600" y="0"/>
            <a:ext cx="5943600" cy="720725"/>
          </a:xfrm>
          <a:prstGeom prst="flowChartAlternateProcess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rtl="0" eaLnBrk="0" hangingPunct="0"/>
            <a:r>
              <a:rPr kumimoji="1" lang="fa-IR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Arial Unicode MS" pitchFamily="34" charset="-128"/>
                <a:cs typeface="B Traffic" pitchFamily="2" charset="-78"/>
              </a:rPr>
              <a:t>بازرسی</a:t>
            </a:r>
            <a:endParaRPr kumimoji="1"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Arial Unicode MS" pitchFamily="34" charset="-128"/>
              <a:cs typeface="B Traffic" pitchFamily="2" charset="-78"/>
            </a:endParaRPr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762000" y="609600"/>
            <a:ext cx="8064500" cy="576262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fa-IR" sz="3200" dirty="0">
                <a:latin typeface="Tahoma" pitchFamily="34" charset="0"/>
                <a:ea typeface="Arial Unicode MS" pitchFamily="34" charset="-128"/>
                <a:cs typeface="B Yekan" pitchFamily="2" charset="-78"/>
              </a:rPr>
              <a:t>             عبارت است ار بخشی از عملیات کنترل </a:t>
            </a:r>
            <a:r>
              <a:rPr lang="fa-IR" sz="3200" b="1" dirty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کیفیت</a:t>
            </a:r>
            <a:r>
              <a:rPr lang="fa-IR" sz="3200" dirty="0">
                <a:latin typeface="Tahoma" pitchFamily="34" charset="0"/>
                <a:ea typeface="Arial Unicode MS" pitchFamily="34" charset="-128"/>
                <a:cs typeface="B Yekan" pitchFamily="2" charset="-78"/>
              </a:rPr>
              <a:t>               </a:t>
            </a:r>
            <a:endParaRPr lang="en-US" sz="3200" dirty="0">
              <a:latin typeface="Tahoma" pitchFamily="34" charset="0"/>
              <a:ea typeface="Arial Unicode MS" pitchFamily="34" charset="-128"/>
              <a:cs typeface="B Yekan" pitchFamily="2" charset="-78"/>
            </a:endParaRPr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 rot="4850558">
            <a:off x="-799314" y="3167682"/>
            <a:ext cx="3168650" cy="10795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fa-IR" sz="2400" b="1" dirty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 مراحل انجام بازرسی   </a:t>
            </a:r>
            <a:endParaRPr lang="en-US" sz="2400" b="1" dirty="0">
              <a:latin typeface="Tahoma" pitchFamily="34" charset="0"/>
              <a:ea typeface="Arial Unicode MS" pitchFamily="34" charset="-128"/>
              <a:cs typeface="B Traffic" pitchFamily="2" charset="-78"/>
            </a:endParaRPr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2438400" y="1295400"/>
            <a:ext cx="6415088" cy="7366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457200" indent="-457200" algn="ctr" rtl="1" eaLnBrk="0" hangingPunct="0">
              <a:buFontTx/>
              <a:buBlip>
                <a:blip r:embed="rId2"/>
              </a:buBlip>
            </a:pPr>
            <a:r>
              <a:rPr lang="fa-IR" sz="3200" dirty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قبل از تکمیل شدن وپوشاندن قطعات   </a:t>
            </a:r>
            <a:endParaRPr lang="en-US" sz="3200" dirty="0">
              <a:latin typeface="Tahoma" pitchFamily="34" charset="0"/>
              <a:ea typeface="Arial Unicode MS" pitchFamily="34" charset="-128"/>
              <a:cs typeface="B Traffic" pitchFamily="2" charset="-78"/>
            </a:endParaRPr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2514600" y="2209800"/>
            <a:ext cx="6262688" cy="661987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 eaLnBrk="0" hangingPunct="0">
              <a:buFontTx/>
              <a:buBlip>
                <a:blip r:embed="rId2"/>
              </a:buBlip>
            </a:pPr>
            <a:r>
              <a:rPr lang="fa-IR" sz="2800" b="1" dirty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  قبل از عملیات غیر قابل بازگشت          </a:t>
            </a:r>
            <a:endParaRPr lang="en-US" sz="2800" b="1" dirty="0">
              <a:latin typeface="Tahoma" pitchFamily="34" charset="0"/>
              <a:ea typeface="Arial Unicode MS" pitchFamily="34" charset="-128"/>
              <a:cs typeface="B Traffic" pitchFamily="2" charset="-78"/>
            </a:endParaRPr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2590800" y="3048000"/>
            <a:ext cx="5957888" cy="6858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 eaLnBrk="0" hangingPunct="0">
              <a:buFontTx/>
              <a:buBlip>
                <a:blip r:embed="rId2"/>
              </a:buBlip>
            </a:pPr>
            <a:r>
              <a:rPr lang="fa-IR" sz="2800" b="1" dirty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 درمرحله تحویل مواد خام                      </a:t>
            </a:r>
            <a:endParaRPr lang="en-US" sz="2800" b="1" dirty="0">
              <a:latin typeface="Tahoma" pitchFamily="34" charset="0"/>
              <a:ea typeface="Arial Unicode MS" pitchFamily="34" charset="-128"/>
              <a:cs typeface="B Traffic" pitchFamily="2" charset="-78"/>
            </a:endParaRPr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3276600" y="3810000"/>
            <a:ext cx="5476870" cy="9144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 eaLnBrk="0" hangingPunct="0">
              <a:buFontTx/>
              <a:buBlip>
                <a:blip r:embed="rId2"/>
              </a:buBlip>
            </a:pPr>
            <a:r>
              <a:rPr lang="fa-IR" sz="2800" b="1" dirty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 قبل از عملیات پر هزینه                       </a:t>
            </a:r>
            <a:endParaRPr lang="en-US" sz="2800" b="1" dirty="0">
              <a:latin typeface="Tahoma" pitchFamily="34" charset="0"/>
              <a:ea typeface="Arial Unicode MS" pitchFamily="34" charset="-128"/>
              <a:cs typeface="B Traffic" pitchFamily="2" charset="-78"/>
            </a:endParaRPr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3200400" y="4876800"/>
            <a:ext cx="5500688" cy="762000"/>
          </a:xfrm>
          <a:prstGeom prst="flowChartAlternateProcess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 eaLnBrk="0" hangingPunct="0">
              <a:buFontTx/>
              <a:buBlip>
                <a:blip r:embed="rId2"/>
              </a:buBlip>
            </a:pPr>
            <a:r>
              <a:rPr lang="fa-IR" sz="2800" b="1" dirty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 آغاز تولید                                         </a:t>
            </a:r>
            <a:endParaRPr lang="en-US" sz="2800" b="1" dirty="0">
              <a:latin typeface="Tahoma" pitchFamily="34" charset="0"/>
              <a:ea typeface="Arial Unicode MS" pitchFamily="34" charset="-128"/>
              <a:cs typeface="B Traffic" pitchFamily="2" charset="-78"/>
            </a:endParaRPr>
          </a:p>
        </p:txBody>
      </p:sp>
      <p:sp>
        <p:nvSpPr>
          <p:cNvPr id="20490" name="AutoShape 10"/>
          <p:cNvSpPr>
            <a:spLocks noChangeArrowheads="1"/>
          </p:cNvSpPr>
          <p:nvPr/>
        </p:nvSpPr>
        <p:spPr bwMode="auto">
          <a:xfrm>
            <a:off x="2971800" y="5791200"/>
            <a:ext cx="5653088" cy="8382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 eaLnBrk="0" hangingPunct="0">
              <a:buFontTx/>
              <a:buBlip>
                <a:blip r:embed="rId2"/>
              </a:buBlip>
            </a:pPr>
            <a:r>
              <a:rPr lang="fa-IR" sz="2800" b="1" dirty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 انتهای کار                                        </a:t>
            </a:r>
            <a:endParaRPr lang="en-US" sz="2800" b="1" dirty="0">
              <a:latin typeface="Tahoma" pitchFamily="34" charset="0"/>
              <a:ea typeface="Arial Unicode MS" pitchFamily="34" charset="-128"/>
              <a:cs typeface="B Traffic" pitchFamily="2" charset="-7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8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48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48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48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48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48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48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48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48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48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48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049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049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 animBg="1"/>
      <p:bldP spid="20484" grpId="0" build="p" animBg="1"/>
      <p:bldP spid="20485" grpId="0" build="p" animBg="1"/>
      <p:bldP spid="20486" grpId="0" build="p" animBg="1"/>
      <p:bldP spid="20487" grpId="0" build="p" animBg="1"/>
      <p:bldP spid="20488" grpId="0" build="p" animBg="1"/>
      <p:bldP spid="20489" grpId="0" build="p" animBg="1"/>
      <p:bldP spid="20490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348038" y="1"/>
            <a:ext cx="3052762" cy="838200"/>
          </a:xfrm>
        </p:spPr>
        <p:txBody>
          <a:bodyPr>
            <a:normAutofit/>
          </a:bodyPr>
          <a:lstStyle/>
          <a:p>
            <a:pPr algn="r"/>
            <a:r>
              <a:rPr lang="fa-IR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Traffic" pitchFamily="2" charset="-78"/>
              </a:rPr>
              <a:t>روشهای بازرسی </a:t>
            </a:r>
            <a:endParaRPr lang="en-US" sz="36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B Traffic" pitchFamily="2" charset="-78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435600" y="5949950"/>
            <a:ext cx="331152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rtl="0" eaLnBrk="0" hangingPunct="0"/>
            <a:r>
              <a:rPr kumimoji="1" lang="fa-IR" sz="2400" b="1" dirty="0">
                <a:solidFill>
                  <a:srgbClr val="CC0000"/>
                </a:solidFill>
                <a:latin typeface="Tahoma" pitchFamily="34" charset="0"/>
                <a:ea typeface="Arial Unicode MS" pitchFamily="34" charset="-128"/>
                <a:cs typeface="B Traffic" pitchFamily="2" charset="-78"/>
              </a:rPr>
              <a:t>حساسیت نقطه </a:t>
            </a:r>
            <a:endParaRPr kumimoji="1" lang="en-US" sz="2400" b="1" dirty="0">
              <a:solidFill>
                <a:srgbClr val="CC0000"/>
              </a:solidFill>
              <a:latin typeface="Tahoma" pitchFamily="34" charset="0"/>
              <a:ea typeface="Arial Unicode MS" pitchFamily="34" charset="-128"/>
              <a:cs typeface="B Traffic" pitchFamily="2" charset="-78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627368" y="5734050"/>
            <a:ext cx="1925528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kumimoji="1" lang="fa-IR" sz="2400" b="1" dirty="0">
                <a:solidFill>
                  <a:srgbClr val="CC0000"/>
                </a:solidFill>
                <a:latin typeface="Tahoma" pitchFamily="34" charset="0"/>
                <a:ea typeface="Arial Unicode MS" pitchFamily="34" charset="-128"/>
                <a:cs typeface="B Traffic" pitchFamily="2" charset="-78"/>
              </a:rPr>
              <a:t>هزینه بازرسی </a:t>
            </a:r>
            <a:endParaRPr kumimoji="1" lang="en-US" sz="2400" b="1" dirty="0">
              <a:solidFill>
                <a:srgbClr val="CC0000"/>
              </a:solidFill>
              <a:latin typeface="Tahoma" pitchFamily="34" charset="0"/>
              <a:ea typeface="Arial Unicode MS" pitchFamily="34" charset="-128"/>
              <a:cs typeface="B Traffic" pitchFamily="2" charset="-78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519000" y="6191250"/>
            <a:ext cx="2012089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rtl="0" eaLnBrk="0" hangingPunct="0"/>
            <a:r>
              <a:rPr kumimoji="1" lang="fa-IR" sz="2400" b="1" dirty="0">
                <a:solidFill>
                  <a:srgbClr val="CC0000"/>
                </a:solidFill>
                <a:latin typeface="Tahoma" pitchFamily="34" charset="0"/>
                <a:ea typeface="Arial Unicode MS" pitchFamily="34" charset="-128"/>
                <a:cs typeface="B Traffic" pitchFamily="2" charset="-78"/>
              </a:rPr>
              <a:t>درصد ضایعات </a:t>
            </a:r>
            <a:endParaRPr kumimoji="1" lang="en-US" sz="2400" b="1" dirty="0">
              <a:solidFill>
                <a:srgbClr val="CC0000"/>
              </a:solidFill>
              <a:latin typeface="Tahoma" pitchFamily="34" charset="0"/>
              <a:ea typeface="Arial Unicode MS" pitchFamily="34" charset="-128"/>
              <a:cs typeface="B Traffic" pitchFamily="2" charset="-78"/>
            </a:endParaRPr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2484438" y="6237288"/>
            <a:ext cx="2160587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1512" name="AutoShape 8"/>
          <p:cNvSpPr>
            <a:spLocks noChangeArrowheads="1"/>
          </p:cNvSpPr>
          <p:nvPr/>
        </p:nvSpPr>
        <p:spPr bwMode="auto">
          <a:xfrm>
            <a:off x="5003800" y="6021388"/>
            <a:ext cx="863600" cy="360362"/>
          </a:xfrm>
          <a:prstGeom prst="leftRightArrow">
            <a:avLst>
              <a:gd name="adj1" fmla="val 50000"/>
              <a:gd name="adj2" fmla="val 4793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9" name="Rectangle 8"/>
          <p:cNvSpPr/>
          <p:nvPr/>
        </p:nvSpPr>
        <p:spPr>
          <a:xfrm>
            <a:off x="0" y="990600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 eaLnBrk="0" hangingPunct="0"/>
            <a:r>
              <a:rPr kumimoji="1" lang="fa-IR" sz="2800" b="1" dirty="0" smtClean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روشهای بازرسی عبارتند از:</a:t>
            </a:r>
          </a:p>
          <a:p>
            <a:pPr algn="r" rtl="1" eaLnBrk="0" hangingPunct="0">
              <a:buFont typeface="Wingdings" pitchFamily="2" charset="2"/>
              <a:buChar char="q"/>
            </a:pPr>
            <a:r>
              <a:rPr kumimoji="1" lang="fa-IR" sz="2800" b="1" dirty="0" smtClean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      الف) درمرحله تحویل مواد خام</a:t>
            </a:r>
          </a:p>
          <a:p>
            <a:pPr algn="r" rtl="1" eaLnBrk="0" hangingPunct="0">
              <a:buFont typeface="Wingdings" pitchFamily="2" charset="2"/>
              <a:buChar char="q"/>
            </a:pPr>
            <a:r>
              <a:rPr kumimoji="1" lang="fa-IR" sz="2800" b="1" dirty="0" smtClean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        ب) درآغاز تولید</a:t>
            </a:r>
          </a:p>
          <a:p>
            <a:pPr algn="r" rtl="1" eaLnBrk="0" hangingPunct="0">
              <a:buFont typeface="Wingdings" pitchFamily="2" charset="2"/>
              <a:buChar char="q"/>
            </a:pPr>
            <a:r>
              <a:rPr kumimoji="1" lang="fa-IR" sz="2800" b="1" dirty="0" smtClean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        ج) درآغازعملیات پر هزینه</a:t>
            </a:r>
          </a:p>
          <a:p>
            <a:pPr algn="r" rtl="1" eaLnBrk="0" hangingPunct="0">
              <a:buFont typeface="Wingdings" pitchFamily="2" charset="2"/>
              <a:buChar char="q"/>
            </a:pPr>
            <a:r>
              <a:rPr kumimoji="1" lang="fa-IR" sz="2800" b="1" dirty="0" smtClean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         د) قبل ازعملیات غیر قابل برگشت</a:t>
            </a:r>
          </a:p>
          <a:p>
            <a:pPr algn="r" rtl="1" eaLnBrk="0" hangingPunct="0">
              <a:buFont typeface="Wingdings" pitchFamily="2" charset="2"/>
              <a:buChar char="q"/>
            </a:pPr>
            <a:r>
              <a:rPr kumimoji="1" lang="fa-IR" sz="2800" b="1" dirty="0" smtClean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         ه) قبل ازتکمیل شدن قطعه و پوشانیدن آن</a:t>
            </a:r>
          </a:p>
          <a:p>
            <a:pPr algn="r" rtl="1" eaLnBrk="0" hangingPunct="0">
              <a:buFont typeface="Wingdings" pitchFamily="2" charset="2"/>
              <a:buChar char="q"/>
            </a:pPr>
            <a:r>
              <a:rPr kumimoji="1" lang="en-US" sz="2800" b="1" dirty="0" smtClean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     </a:t>
            </a:r>
            <a:r>
              <a:rPr kumimoji="1" lang="fa-IR" sz="2800" b="1" dirty="0" smtClean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 ز) انتهای کار</a:t>
            </a:r>
          </a:p>
          <a:p>
            <a:pPr algn="r" rtl="1" eaLnBrk="0" hangingPunct="0"/>
            <a:endParaRPr kumimoji="1" lang="fa-IR" sz="2800" b="1" dirty="0" smtClean="0">
              <a:latin typeface="Tahoma" pitchFamily="34" charset="0"/>
              <a:ea typeface="Arial Unicode MS" pitchFamily="34" charset="-128"/>
              <a:cs typeface="B Traffic" pitchFamily="2" charset="-78"/>
            </a:endParaRPr>
          </a:p>
          <a:p>
            <a:pPr algn="r" rtl="1" eaLnBrk="0" hangingPunct="0"/>
            <a:r>
              <a:rPr kumimoji="1" lang="fa-IR" sz="2800" b="1" dirty="0" smtClean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بهترین روش بازرسی،بازرسی در حین فرآیند تولید </a:t>
            </a:r>
          </a:p>
          <a:p>
            <a:pPr algn="r" rtl="1" eaLnBrk="0" hangingPunct="0"/>
            <a:r>
              <a:rPr kumimoji="1" lang="fa-IR" sz="2800" b="1" dirty="0" smtClean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( با توجه به حساسیت نقطه)است .که حساسیت نقطه برابر است با:</a:t>
            </a:r>
            <a:endParaRPr kumimoji="1" lang="en-US" sz="2800" b="1" dirty="0">
              <a:latin typeface="Tahoma" pitchFamily="34" charset="0"/>
              <a:ea typeface="Arial Unicode MS" pitchFamily="34" charset="-128"/>
              <a:cs typeface="B Traffic" pitchFamily="2" charset="-7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/>
      <p:bldP spid="21509" grpId="0" build="p"/>
      <p:bldP spid="21510" grpId="0" build="p"/>
      <p:bldP spid="21511" grpId="0" animBg="1"/>
      <p:bldP spid="21512" grpId="0" animBg="1"/>
      <p:bldP spid="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721114"/>
            <a:ext cx="8839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3200" b="1" dirty="0" smtClean="0">
                <a:solidFill>
                  <a:srgbClr val="0070C0"/>
                </a:solidFill>
                <a:cs typeface="B Traffic" pitchFamily="2" charset="-78"/>
              </a:rPr>
              <a:t> </a:t>
            </a:r>
            <a:endParaRPr lang="en-US" sz="3200" b="1" dirty="0" smtClean="0">
              <a:solidFill>
                <a:srgbClr val="0070C0"/>
              </a:solidFill>
              <a:cs typeface="B Traffic" pitchFamily="2" charset="-78"/>
            </a:endParaRPr>
          </a:p>
          <a:p>
            <a:pPr algn="r"/>
            <a:r>
              <a:rPr lang="fa-IR" sz="3200" b="1" dirty="0" smtClean="0">
                <a:solidFill>
                  <a:srgbClr val="0070C0"/>
                </a:solidFill>
                <a:cs typeface="B Traffic" pitchFamily="2" charset="-78"/>
              </a:rPr>
              <a:t>2- نمونه برداري :</a:t>
            </a:r>
          </a:p>
          <a:p>
            <a:pPr algn="r"/>
            <a:r>
              <a:rPr lang="fa-IR" sz="3200" b="1" dirty="0" smtClean="0">
                <a:solidFill>
                  <a:srgbClr val="002060"/>
                </a:solidFill>
                <a:cs typeface="B Traffic" pitchFamily="2" charset="-78"/>
              </a:rPr>
              <a:t>     شامل انتخاب جزئي از يك مجموعه براي اطلاع از خصوصيات كل مي باشد </a:t>
            </a:r>
            <a:r>
              <a:rPr lang="fa-IR" sz="3200" b="1" dirty="0" smtClean="0">
                <a:solidFill>
                  <a:srgbClr val="FFC000"/>
                </a:solidFill>
                <a:cs typeface="B Traffic" pitchFamily="2" charset="-78"/>
              </a:rPr>
              <a:t>. </a:t>
            </a:r>
          </a:p>
          <a:p>
            <a:pPr algn="r"/>
            <a:r>
              <a:rPr lang="fa-IR" sz="3200" b="1" dirty="0" smtClean="0">
                <a:solidFill>
                  <a:srgbClr val="FFC000"/>
                </a:solidFill>
                <a:cs typeface="B Traffic" pitchFamily="2" charset="-78"/>
              </a:rPr>
              <a:t>( </a:t>
            </a:r>
            <a:r>
              <a:rPr lang="fa-IR" sz="3200" b="1" dirty="0" smtClean="0">
                <a:solidFill>
                  <a:srgbClr val="FFFF00"/>
                </a:solidFill>
                <a:cs typeface="B Traffic" pitchFamily="2" charset="-78"/>
              </a:rPr>
              <a:t>مواد اوليه خط توليد ، كالاي توليد شده </a:t>
            </a:r>
            <a:r>
              <a:rPr lang="fa-IR" sz="3200" b="1" dirty="0" smtClean="0">
                <a:solidFill>
                  <a:srgbClr val="FFC000"/>
                </a:solidFill>
                <a:cs typeface="B Traffic" pitchFamily="2" charset="-78"/>
              </a:rPr>
              <a:t>)  </a:t>
            </a:r>
            <a:endParaRPr lang="fa-IR" sz="3200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sz="4400" dirty="0" smtClean="0">
                <a:solidFill>
                  <a:srgbClr val="00B0F0"/>
                </a:solidFill>
                <a:cs typeface="B Traffic" pitchFamily="2" charset="-78"/>
              </a:rPr>
              <a:t>مدلهاي كنترل كيفيت</a:t>
            </a:r>
            <a:endParaRPr lang="fa-I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2555875" y="620713"/>
            <a:ext cx="4175125" cy="720725"/>
          </a:xfrm>
          <a:prstGeom prst="flowChartAlternateProcess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rtl="0" eaLnBrk="0" hangingPunct="0"/>
            <a:r>
              <a:rPr kumimoji="1" lang="fa-IR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Arial Unicode MS" pitchFamily="34" charset="-128"/>
                <a:cs typeface="B Traffic" pitchFamily="2" charset="-78"/>
              </a:rPr>
              <a:t>بهترین مرحله انجام بازرسی</a:t>
            </a:r>
            <a:endParaRPr kumimoji="1"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Arial Unicode MS" pitchFamily="34" charset="-128"/>
              <a:cs typeface="B Traffic" pitchFamily="2" charset="-78"/>
            </a:endParaRPr>
          </a:p>
        </p:txBody>
      </p:sp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539750" y="1773238"/>
            <a:ext cx="7848600" cy="719137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fa-IR" sz="2400" b="1" dirty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Traffic" pitchFamily="2" charset="-78"/>
              </a:rPr>
              <a:t>بهترین مرحله  برای بازرسی ، بازرسی </a:t>
            </a:r>
            <a:r>
              <a:rPr lang="fa-IR" sz="2400" b="1" dirty="0">
                <a:solidFill>
                  <a:srgbClr val="0000FF"/>
                </a:solidFill>
                <a:latin typeface="Tahoma" pitchFamily="34" charset="0"/>
                <a:ea typeface="Arial Unicode MS" pitchFamily="34" charset="-128"/>
                <a:cs typeface="B Traffic" pitchFamily="2" charset="-78"/>
              </a:rPr>
              <a:t>در حین فرآیند تولید</a:t>
            </a:r>
            <a:r>
              <a:rPr lang="fa-IR" sz="2400" b="1" dirty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Traffic" pitchFamily="2" charset="-78"/>
              </a:rPr>
              <a:t> است </a:t>
            </a:r>
            <a:endParaRPr lang="en-US" sz="2400" b="1" dirty="0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B Traffic" pitchFamily="2" charset="-78"/>
            </a:endParaRPr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538163" y="3716338"/>
            <a:ext cx="4033837" cy="9350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fa-IR" sz="2400" b="1" dirty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 بهترین نوع بازرسی   </a:t>
            </a:r>
            <a:endParaRPr lang="en-US" sz="2400" b="1" dirty="0">
              <a:latin typeface="Tahoma" pitchFamily="34" charset="0"/>
              <a:ea typeface="Arial Unicode MS" pitchFamily="34" charset="-128"/>
              <a:cs typeface="B Traffic" pitchFamily="2" charset="-78"/>
            </a:endParaRPr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5364163" y="3429000"/>
            <a:ext cx="2806700" cy="1441450"/>
          </a:xfrm>
          <a:prstGeom prst="flowChartAlternateProcess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0" eaLnBrk="0" hangingPunct="0"/>
            <a:r>
              <a:rPr kumimoji="1" lang="fa-IR" sz="2400" b="1" dirty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بازرسی آزمایشگاهی </a:t>
            </a:r>
            <a:endParaRPr kumimoji="1" lang="en-US" sz="2400" b="1" dirty="0">
              <a:latin typeface="Tahoma" pitchFamily="34" charset="0"/>
              <a:ea typeface="Arial Unicode MS" pitchFamily="34" charset="-128"/>
              <a:cs typeface="B Traffic" pitchFamily="2" charset="-7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  <p:bldP spid="23555" grpId="0" build="p" animBg="1"/>
      <p:bldP spid="23556" grpId="0" build="p" animBg="1"/>
      <p:bldP spid="23557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5943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3200" b="1" dirty="0" smtClean="0">
                <a:solidFill>
                  <a:srgbClr val="0070C0"/>
                </a:solidFill>
                <a:cs typeface="B Traffic" pitchFamily="2" charset="-78"/>
              </a:rPr>
              <a:t> </a:t>
            </a:r>
            <a:r>
              <a:rPr lang="fa-IR" sz="3600" b="1" dirty="0" smtClean="0">
                <a:solidFill>
                  <a:srgbClr val="FFC000"/>
                </a:solidFill>
                <a:cs typeface="B Traffic" pitchFamily="2" charset="-78"/>
              </a:rPr>
              <a:t>3- </a:t>
            </a:r>
            <a:r>
              <a:rPr lang="fa-IR" sz="3600" b="1" dirty="0" smtClean="0">
                <a:solidFill>
                  <a:srgbClr val="002060"/>
                </a:solidFill>
                <a:cs typeface="B Traffic" pitchFamily="2" charset="-78"/>
              </a:rPr>
              <a:t>نمودارهاي كنترل</a:t>
            </a:r>
          </a:p>
          <a:p>
            <a:r>
              <a:rPr lang="fa-IR" sz="3200" b="1" dirty="0" smtClean="0">
                <a:solidFill>
                  <a:srgbClr val="0070C0"/>
                </a:solidFill>
                <a:cs typeface="B Traffic" pitchFamily="2" charset="-78"/>
              </a:rPr>
              <a:t> كالا دقيقا مشابه هم نيستند . </a:t>
            </a:r>
            <a:r>
              <a:rPr lang="fa-IR" sz="2400" b="1" dirty="0" smtClean="0">
                <a:solidFill>
                  <a:srgbClr val="FFFF00"/>
                </a:solidFill>
                <a:cs typeface="B Traffic" pitchFamily="2" charset="-78"/>
              </a:rPr>
              <a:t>( علل تصادفي و علل غير تصادفي )</a:t>
            </a:r>
            <a:endParaRPr lang="fa-IR" sz="2400" b="1" dirty="0">
              <a:solidFill>
                <a:srgbClr val="FFFF00"/>
              </a:solidFill>
              <a:cs typeface="B Traffic" pitchFamily="2" charset="-78"/>
            </a:endParaRPr>
          </a:p>
        </p:txBody>
      </p:sp>
      <p:sp useBgFill="1"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8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dirty="0" smtClean="0">
                <a:solidFill>
                  <a:schemeClr val="bg1"/>
                </a:solidFill>
              </a:rPr>
              <a:t>                  مدلهاي كنترل كيفيت: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4648200" y="3733800"/>
            <a:ext cx="3810000" cy="2895600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cs typeface="B Traffic" pitchFamily="2" charset="-78"/>
              </a:rPr>
              <a:t>ناهماهنگي در مواد اوليه ،ماشين الات، كارگران ، شرايط فيزيكي  </a:t>
            </a:r>
            <a:endParaRPr lang="fa-IR" sz="2400" b="1" dirty="0">
              <a:cs typeface="B Traffic" pitchFamily="2" charset="-78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0" y="3505200"/>
            <a:ext cx="4495800" cy="2819400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cs typeface="B Traffic" pitchFamily="2" charset="-78"/>
              </a:rPr>
              <a:t>قابل پيش بيني ، از نمودارهاي كنترل استفاده مي شود (كنترل مغيير و كنترل وصفي)</a:t>
            </a:r>
          </a:p>
          <a:p>
            <a:pPr algn="ctr"/>
            <a:r>
              <a:rPr lang="fa-IR" sz="2000" b="1" dirty="0" smtClean="0">
                <a:cs typeface="B Traffic" pitchFamily="2" charset="-78"/>
              </a:rPr>
              <a:t>علت كشف واصلاح گردد قبل از توليد بيشتر </a:t>
            </a:r>
            <a:endParaRPr lang="fa-IR" sz="2000" b="1" dirty="0">
              <a:cs typeface="B Traffic" pitchFamily="2" charset="-78"/>
            </a:endParaRPr>
          </a:p>
        </p:txBody>
      </p:sp>
      <p:sp>
        <p:nvSpPr>
          <p:cNvPr id="12" name="Notched Right Arrow 11"/>
          <p:cNvSpPr/>
          <p:nvPr/>
        </p:nvSpPr>
        <p:spPr>
          <a:xfrm rot="2449105">
            <a:off x="5212838" y="2656854"/>
            <a:ext cx="2270829" cy="1173652"/>
          </a:xfrm>
          <a:prstGeom prst="notch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Notched Right Arrow 12"/>
          <p:cNvSpPr/>
          <p:nvPr/>
        </p:nvSpPr>
        <p:spPr>
          <a:xfrm rot="5068173" flipV="1">
            <a:off x="646514" y="2457549"/>
            <a:ext cx="1394899" cy="1097765"/>
          </a:xfrm>
          <a:prstGeom prst="notch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  <p:bldP spid="6" grpId="0" build="p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66800"/>
            <a:ext cx="9144000" cy="5791200"/>
          </a:xfrm>
        </p:spPr>
        <p:txBody>
          <a:bodyPr>
            <a:normAutofit fontScale="92500" lnSpcReduction="20000"/>
          </a:bodyPr>
          <a:lstStyle/>
          <a:p>
            <a:pPr algn="r">
              <a:buFont typeface="Wingdings" pitchFamily="2" charset="2"/>
              <a:buChar char="q"/>
            </a:pPr>
            <a:r>
              <a:rPr lang="fa-IR" sz="3200" b="1" dirty="0" smtClean="0">
                <a:cs typeface="B Traffic" pitchFamily="2" charset="-78"/>
              </a:rPr>
              <a:t> </a:t>
            </a:r>
            <a:r>
              <a:rPr lang="fa-IR" sz="4000" b="1" dirty="0" smtClean="0">
                <a:solidFill>
                  <a:srgbClr val="FFC000"/>
                </a:solidFill>
                <a:cs typeface="B Traffic" pitchFamily="2" charset="-78"/>
              </a:rPr>
              <a:t>مرحله دوم</a:t>
            </a:r>
          </a:p>
          <a:p>
            <a:pPr algn="r"/>
            <a:r>
              <a:rPr lang="fa-IR" sz="4000" b="1" dirty="0" smtClean="0">
                <a:solidFill>
                  <a:srgbClr val="FFC000"/>
                </a:solidFill>
                <a:cs typeface="B Traffic" pitchFamily="2" charset="-78"/>
              </a:rPr>
              <a:t>– </a:t>
            </a:r>
            <a:r>
              <a:rPr lang="fa-IR" sz="3200" b="1" dirty="0" smtClean="0">
                <a:solidFill>
                  <a:srgbClr val="0070C0"/>
                </a:solidFill>
                <a:cs typeface="B Traffic" pitchFamily="2" charset="-78"/>
              </a:rPr>
              <a:t>سنجش عملكرد در برابر استاندارد ها :</a:t>
            </a:r>
          </a:p>
          <a:p>
            <a:pPr algn="r"/>
            <a:r>
              <a:rPr lang="fa-IR" sz="3200" b="1" dirty="0" smtClean="0">
                <a:cs typeface="B Traffic" pitchFamily="2" charset="-78"/>
              </a:rPr>
              <a:t> </a:t>
            </a:r>
            <a:r>
              <a:rPr lang="fa-IR" sz="3200" b="1" dirty="0" smtClean="0">
                <a:solidFill>
                  <a:srgbClr val="002060"/>
                </a:solidFill>
                <a:cs typeface="B Traffic" pitchFamily="2" charset="-78"/>
              </a:rPr>
              <a:t>مقايسه نتايج عمليات انجام شده با هدفها و ستانداردهايي كه از قبل تعيين شده است، صورت گيرد .</a:t>
            </a:r>
            <a:r>
              <a:rPr lang="en-US" sz="3200" b="1" dirty="0" smtClean="0">
                <a:solidFill>
                  <a:srgbClr val="002060"/>
                </a:solidFill>
                <a:cs typeface="B Traffic" pitchFamily="2" charset="-78"/>
              </a:rPr>
              <a:t> </a:t>
            </a:r>
            <a:r>
              <a:rPr lang="fa-IR" sz="3200" b="1" dirty="0" smtClean="0">
                <a:solidFill>
                  <a:srgbClr val="002060"/>
                </a:solidFill>
                <a:cs typeface="B Traffic" pitchFamily="2" charset="-78"/>
              </a:rPr>
              <a:t>و يك فرايند دائمي و تكراري است .</a:t>
            </a:r>
          </a:p>
          <a:p>
            <a:pPr algn="r">
              <a:buFont typeface="Wingdings" pitchFamily="2" charset="2"/>
              <a:buChar char="q"/>
            </a:pPr>
            <a:r>
              <a:rPr lang="fa-IR" sz="3200" b="1" dirty="0" smtClean="0">
                <a:cs typeface="B Traffic" pitchFamily="2" charset="-78"/>
              </a:rPr>
              <a:t>  </a:t>
            </a:r>
            <a:r>
              <a:rPr lang="fa-IR" sz="4000" b="1" dirty="0" smtClean="0">
                <a:solidFill>
                  <a:srgbClr val="FFC000"/>
                </a:solidFill>
                <a:cs typeface="B Traffic" pitchFamily="2" charset="-78"/>
              </a:rPr>
              <a:t>مرحله سوم </a:t>
            </a:r>
          </a:p>
          <a:p>
            <a:pPr algn="r"/>
            <a:r>
              <a:rPr lang="fa-IR" sz="4000" b="1" dirty="0" smtClean="0">
                <a:solidFill>
                  <a:srgbClr val="FFC000"/>
                </a:solidFill>
                <a:cs typeface="B Traffic" pitchFamily="2" charset="-78"/>
              </a:rPr>
              <a:t>–</a:t>
            </a:r>
            <a:r>
              <a:rPr lang="fa-IR" sz="3200" b="1" dirty="0" smtClean="0">
                <a:solidFill>
                  <a:srgbClr val="0070C0"/>
                </a:solidFill>
                <a:cs typeface="B Traffic" pitchFamily="2" charset="-78"/>
              </a:rPr>
              <a:t>تشخيص انحرافات و تحليل علل آنها :</a:t>
            </a:r>
          </a:p>
          <a:p>
            <a:pPr algn="r"/>
            <a:r>
              <a:rPr lang="fa-IR" sz="3200" b="1" dirty="0" smtClean="0">
                <a:cs typeface="B Traffic" pitchFamily="2" charset="-78"/>
              </a:rPr>
              <a:t>  </a:t>
            </a:r>
            <a:r>
              <a:rPr lang="fa-IR" sz="2800" b="1" dirty="0" smtClean="0">
                <a:solidFill>
                  <a:srgbClr val="002060"/>
                </a:solidFill>
                <a:cs typeface="B Traffic" pitchFamily="2" charset="-78"/>
              </a:rPr>
              <a:t>پس از تشخيص انحرافات  براي تعيين علل آنها اقدام شود.          </a:t>
            </a:r>
          </a:p>
          <a:p>
            <a:pPr algn="r"/>
            <a:r>
              <a:rPr lang="fa-IR" sz="2800" b="1" dirty="0" smtClean="0">
                <a:solidFill>
                  <a:srgbClr val="002060"/>
                </a:solidFill>
                <a:cs typeface="B Traffic" pitchFamily="2" charset="-78"/>
              </a:rPr>
              <a:t> ( نوع محصول، شرايط نگهداري، ميزان فروش ،ميزان سرمايه</a:t>
            </a:r>
            <a:r>
              <a:rPr lang="en-US" sz="2800" b="1" dirty="0" smtClean="0">
                <a:solidFill>
                  <a:srgbClr val="002060"/>
                </a:solidFill>
                <a:cs typeface="B Traffic" pitchFamily="2" charset="-78"/>
              </a:rPr>
              <a:t>  </a:t>
            </a:r>
            <a:r>
              <a:rPr lang="fa-IR" sz="2800" b="1" dirty="0" smtClean="0">
                <a:solidFill>
                  <a:srgbClr val="002060"/>
                </a:solidFill>
                <a:cs typeface="B Traffic" pitchFamily="2" charset="-78"/>
              </a:rPr>
              <a:t>و   شرايط بازار ...)  تابتوان اقدامات اصلاحي را به نحو موثر انتخاب و اجرا كرد .  </a:t>
            </a:r>
            <a:endParaRPr lang="en-US" sz="2800" b="1" dirty="0" smtClean="0">
              <a:solidFill>
                <a:srgbClr val="002060"/>
              </a:solidFill>
              <a:cs typeface="B Traffic" pitchFamily="2" charset="-78"/>
            </a:endParaRPr>
          </a:p>
          <a:p>
            <a:pPr algn="r"/>
            <a:endParaRPr lang="en-US" sz="3200" b="1" dirty="0" smtClean="0">
              <a:cs typeface="B Traffic" pitchFamily="2" charset="-78"/>
            </a:endParaRPr>
          </a:p>
          <a:p>
            <a:pPr algn="r"/>
            <a:endParaRPr lang="en-US" sz="3200" b="1" dirty="0" smtClean="0">
              <a:cs typeface="B Traffic" pitchFamily="2" charset="-78"/>
            </a:endParaRPr>
          </a:p>
          <a:p>
            <a:pPr algn="r"/>
            <a:endParaRPr lang="fa-IR" sz="3200" b="1" dirty="0">
              <a:cs typeface="B Traffic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fa-IR" b="1" dirty="0" smtClean="0">
                <a:solidFill>
                  <a:srgbClr val="C00000"/>
                </a:solidFill>
              </a:rPr>
              <a:t>        فراگرد كنترل </a:t>
            </a:r>
            <a:endParaRPr lang="fa-IR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2914650" y="2781300"/>
            <a:ext cx="1512888" cy="720725"/>
          </a:xfrm>
          <a:prstGeom prst="flowChartAlternateProcess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0" eaLnBrk="0" hangingPunct="0"/>
            <a:r>
              <a:rPr kumimoji="1" lang="fa-IR" sz="2400" b="1" dirty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انجام </a:t>
            </a:r>
            <a:endParaRPr kumimoji="1" lang="en-US" sz="2400" b="1" dirty="0">
              <a:latin typeface="Tahoma" pitchFamily="34" charset="0"/>
              <a:ea typeface="Arial Unicode MS" pitchFamily="34" charset="-128"/>
              <a:cs typeface="B Traffic" pitchFamily="2" charset="-78"/>
            </a:endParaRP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971550" y="2779713"/>
            <a:ext cx="1512888" cy="720725"/>
          </a:xfrm>
          <a:prstGeom prst="flowChartAlternateProcess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0" eaLnBrk="0" hangingPunct="0"/>
            <a:r>
              <a:rPr kumimoji="1" lang="fa-IR" sz="2400" b="1" dirty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نقشه </a:t>
            </a:r>
            <a:endParaRPr kumimoji="1" lang="en-US" sz="2400" b="1" dirty="0">
              <a:latin typeface="Tahoma" pitchFamily="34" charset="0"/>
              <a:ea typeface="Arial Unicode MS" pitchFamily="34" charset="-128"/>
              <a:cs typeface="B Traffic" pitchFamily="2" charset="-78"/>
            </a:endParaRP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2700338" y="4292600"/>
            <a:ext cx="1871662" cy="720725"/>
          </a:xfrm>
          <a:prstGeom prst="flowChartAlternateProcess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0" eaLnBrk="0" hangingPunct="0"/>
            <a:r>
              <a:rPr kumimoji="1" lang="fa-IR" sz="2400" b="1" dirty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بازبینی مجدد </a:t>
            </a:r>
            <a:endParaRPr kumimoji="1" lang="en-US" sz="2400" b="1" dirty="0">
              <a:latin typeface="Tahoma" pitchFamily="34" charset="0"/>
              <a:ea typeface="Arial Unicode MS" pitchFamily="34" charset="-128"/>
              <a:cs typeface="B Traffic" pitchFamily="2" charset="-78"/>
            </a:endParaRPr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4859338" y="2781300"/>
            <a:ext cx="1512887" cy="720725"/>
          </a:xfrm>
          <a:prstGeom prst="flowChartAlternateProcess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0" eaLnBrk="0" hangingPunct="0"/>
            <a:r>
              <a:rPr kumimoji="1" lang="fa-IR" sz="2400" b="1" dirty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بازرسی</a:t>
            </a:r>
            <a:r>
              <a:rPr kumimoji="1" lang="fa-IR" sz="2400" b="1" dirty="0">
                <a:latin typeface="Tahoma" pitchFamily="34" charset="0"/>
                <a:ea typeface="Arial Unicode MS" pitchFamily="34" charset="-128"/>
                <a:cs typeface="B Yekan" pitchFamily="2" charset="-78"/>
              </a:rPr>
              <a:t> </a:t>
            </a:r>
            <a:endParaRPr kumimoji="1" lang="en-US" sz="2400" b="1" dirty="0">
              <a:latin typeface="Tahoma" pitchFamily="34" charset="0"/>
              <a:ea typeface="Arial Unicode MS" pitchFamily="34" charset="-128"/>
              <a:cs typeface="B Yekan" pitchFamily="2" charset="-78"/>
            </a:endParaRPr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7308850" y="2781300"/>
            <a:ext cx="1512888" cy="720725"/>
          </a:xfrm>
          <a:prstGeom prst="flowChartAlternateProcess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0" eaLnBrk="0" hangingPunct="0"/>
            <a:r>
              <a:rPr kumimoji="1" lang="fa-IR" sz="2400" b="1" dirty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تولید </a:t>
            </a:r>
            <a:endParaRPr kumimoji="1" lang="en-US" sz="2400" b="1" dirty="0">
              <a:latin typeface="Tahoma" pitchFamily="34" charset="0"/>
              <a:ea typeface="Arial Unicode MS" pitchFamily="34" charset="-128"/>
              <a:cs typeface="B Traffic" pitchFamily="2" charset="-78"/>
            </a:endParaRPr>
          </a:p>
        </p:txBody>
      </p:sp>
      <p:cxnSp>
        <p:nvCxnSpPr>
          <p:cNvPr id="14343" name="AutoShape 7"/>
          <p:cNvCxnSpPr>
            <a:cxnSpLocks noChangeShapeType="1"/>
            <a:stCxn id="14339" idx="3"/>
            <a:endCxn id="14338" idx="1"/>
          </p:cNvCxnSpPr>
          <p:nvPr/>
        </p:nvCxnSpPr>
        <p:spPr bwMode="auto">
          <a:xfrm>
            <a:off x="2484438" y="3140075"/>
            <a:ext cx="430212" cy="1588"/>
          </a:xfrm>
          <a:prstGeom prst="straightConnector1">
            <a:avLst/>
          </a:prstGeom>
          <a:noFill/>
          <a:ln w="50800" cap="sq">
            <a:solidFill>
              <a:schemeClr val="accent2"/>
            </a:solidFill>
            <a:round/>
            <a:headEnd type="none" w="sm" len="sm"/>
            <a:tailEnd type="arrow" w="sm" len="sm"/>
          </a:ln>
          <a:effectLst/>
        </p:spPr>
      </p:cxnSp>
      <p:cxnSp>
        <p:nvCxnSpPr>
          <p:cNvPr id="14344" name="AutoShape 8"/>
          <p:cNvCxnSpPr>
            <a:cxnSpLocks noChangeShapeType="1"/>
            <a:stCxn id="14338" idx="3"/>
            <a:endCxn id="14341" idx="1"/>
          </p:cNvCxnSpPr>
          <p:nvPr/>
        </p:nvCxnSpPr>
        <p:spPr bwMode="auto">
          <a:xfrm>
            <a:off x="4427538" y="3141663"/>
            <a:ext cx="431800" cy="0"/>
          </a:xfrm>
          <a:prstGeom prst="straightConnector1">
            <a:avLst/>
          </a:prstGeom>
          <a:noFill/>
          <a:ln w="50800" cap="sq">
            <a:solidFill>
              <a:schemeClr val="accent2"/>
            </a:solidFill>
            <a:round/>
            <a:headEnd type="none" w="sm" len="sm"/>
            <a:tailEnd type="arrow" w="sm" len="sm"/>
          </a:ln>
          <a:effectLst/>
        </p:spPr>
      </p:cxnSp>
      <p:cxnSp>
        <p:nvCxnSpPr>
          <p:cNvPr id="14345" name="AutoShape 9"/>
          <p:cNvCxnSpPr>
            <a:cxnSpLocks noChangeShapeType="1"/>
            <a:stCxn id="14341" idx="3"/>
            <a:endCxn id="14342" idx="1"/>
          </p:cNvCxnSpPr>
          <p:nvPr/>
        </p:nvCxnSpPr>
        <p:spPr bwMode="auto">
          <a:xfrm>
            <a:off x="6372225" y="3141663"/>
            <a:ext cx="936625" cy="0"/>
          </a:xfrm>
          <a:prstGeom prst="straightConnector1">
            <a:avLst/>
          </a:prstGeom>
          <a:noFill/>
          <a:ln w="50800" cap="sq">
            <a:solidFill>
              <a:schemeClr val="accent2"/>
            </a:solidFill>
            <a:round/>
            <a:headEnd type="none" w="sm" len="sm"/>
            <a:tailEnd type="arrow" w="sm" len="sm"/>
          </a:ln>
          <a:effectLst/>
        </p:spPr>
      </p:cxnSp>
      <p:cxnSp>
        <p:nvCxnSpPr>
          <p:cNvPr id="14346" name="AutoShape 10"/>
          <p:cNvCxnSpPr>
            <a:cxnSpLocks noChangeShapeType="1"/>
            <a:stCxn id="14341" idx="2"/>
            <a:endCxn id="14340" idx="3"/>
          </p:cNvCxnSpPr>
          <p:nvPr/>
        </p:nvCxnSpPr>
        <p:spPr bwMode="auto">
          <a:xfrm rot="5400000">
            <a:off x="4518819" y="3555206"/>
            <a:ext cx="1150938" cy="1044575"/>
          </a:xfrm>
          <a:prstGeom prst="bentConnector2">
            <a:avLst/>
          </a:prstGeom>
          <a:noFill/>
          <a:ln w="50800" cap="sq">
            <a:solidFill>
              <a:schemeClr val="accent2"/>
            </a:solidFill>
            <a:miter lim="800000"/>
            <a:headEnd type="none" w="sm" len="sm"/>
            <a:tailEnd type="arrow" w="sm" len="sm"/>
          </a:ln>
          <a:effectLst/>
        </p:spPr>
      </p:cxnSp>
      <p:cxnSp>
        <p:nvCxnSpPr>
          <p:cNvPr id="14347" name="AutoShape 11"/>
          <p:cNvCxnSpPr>
            <a:cxnSpLocks noChangeShapeType="1"/>
            <a:endCxn id="14339" idx="1"/>
          </p:cNvCxnSpPr>
          <p:nvPr/>
        </p:nvCxnSpPr>
        <p:spPr bwMode="auto">
          <a:xfrm flipV="1">
            <a:off x="215900" y="3140075"/>
            <a:ext cx="755650" cy="1588"/>
          </a:xfrm>
          <a:prstGeom prst="straightConnector1">
            <a:avLst/>
          </a:prstGeom>
          <a:noFill/>
          <a:ln w="50800" cap="sq">
            <a:solidFill>
              <a:schemeClr val="accent2"/>
            </a:solidFill>
            <a:round/>
            <a:headEnd type="none" w="sm" len="sm"/>
            <a:tailEnd type="arrow" w="sm" len="sm"/>
          </a:ln>
          <a:effectLst/>
        </p:spPr>
      </p:cxnSp>
      <p:cxnSp>
        <p:nvCxnSpPr>
          <p:cNvPr id="14348" name="AutoShape 12"/>
          <p:cNvCxnSpPr>
            <a:cxnSpLocks noChangeShapeType="1"/>
          </p:cNvCxnSpPr>
          <p:nvPr/>
        </p:nvCxnSpPr>
        <p:spPr bwMode="auto">
          <a:xfrm rot="10800000">
            <a:off x="990600" y="3124200"/>
            <a:ext cx="1728788" cy="1512888"/>
          </a:xfrm>
          <a:prstGeom prst="bentConnector3">
            <a:avLst>
              <a:gd name="adj1" fmla="val 113222"/>
            </a:avLst>
          </a:prstGeom>
          <a:noFill/>
          <a:ln w="50800" cap="sq">
            <a:solidFill>
              <a:schemeClr val="accent2"/>
            </a:solidFill>
            <a:miter lim="800000"/>
            <a:headEnd type="none" w="sm" len="sm"/>
            <a:tailEnd type="arrow" w="sm" len="sm"/>
          </a:ln>
          <a:effectLst/>
        </p:spPr>
      </p:cxn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6372225" y="2724150"/>
            <a:ext cx="611065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kumimoji="1" lang="fa-IR" sz="2400" b="1" dirty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Traffic" pitchFamily="2" charset="-78"/>
              </a:rPr>
              <a:t>بله </a:t>
            </a:r>
            <a:endParaRPr kumimoji="1" lang="en-US" sz="2400" b="1" dirty="0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B Traffic" pitchFamily="2" charset="-78"/>
            </a:endParaRP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5580063" y="4078288"/>
            <a:ext cx="513282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kumimoji="1" lang="fa-IR" sz="2400" b="1" dirty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Traffic" pitchFamily="2" charset="-78"/>
              </a:rPr>
              <a:t>نه </a:t>
            </a:r>
            <a:endParaRPr kumimoji="1" lang="en-US" sz="2400" b="1" dirty="0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B Traffic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11820" y="533400"/>
            <a:ext cx="39885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fa-IR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Arial Unicode MS" pitchFamily="34" charset="-128"/>
                <a:cs typeface="B Traffic" pitchFamily="2" charset="-78"/>
              </a:rPr>
              <a:t>الگوریتم چرخه کیفیت</a:t>
            </a:r>
            <a:endParaRPr kumimoji="1" lang="en-US" sz="36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Arial Unicode MS" pitchFamily="34" charset="-128"/>
              <a:cs typeface="B Traffic" pitchFamily="2" charset="-7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34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34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34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34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34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34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 animBg="1"/>
      <p:bldP spid="14339" grpId="0" build="p" animBg="1"/>
      <p:bldP spid="14340" grpId="0" build="p" animBg="1"/>
      <p:bldP spid="14341" grpId="0" build="p" animBg="1"/>
      <p:bldP spid="14342" grpId="0" build="p" animBg="1"/>
      <p:bldP spid="14350" grpId="0" build="p"/>
      <p:bldP spid="14351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1600200" y="152400"/>
            <a:ext cx="5105400" cy="1066800"/>
          </a:xfrm>
          <a:prstGeom prst="flowChartAlternateProcess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rtl="0" eaLnBrk="0" hangingPunct="0"/>
            <a:r>
              <a:rPr kumimoji="1" lang="fa-IR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Arial Unicode MS" pitchFamily="34" charset="-128"/>
                <a:cs typeface="B Traffic" pitchFamily="2" charset="-78"/>
              </a:rPr>
              <a:t>مشکلات  تنظیم کیفیت:</a:t>
            </a:r>
            <a:endParaRPr kumimoji="1"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Arial Unicode MS" pitchFamily="34" charset="-128"/>
              <a:cs typeface="B Traffic" pitchFamily="2" charset="-78"/>
            </a:endParaRPr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827088" y="1844675"/>
            <a:ext cx="3959225" cy="1008063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marL="457200" indent="-457200" algn="ctr" rtl="1" eaLnBrk="0" hangingPunct="0">
              <a:buFontTx/>
              <a:buBlip>
                <a:blip r:embed="rId2"/>
              </a:buBlip>
            </a:pPr>
            <a:r>
              <a:rPr lang="en-US" sz="2400" b="1" dirty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 </a:t>
            </a:r>
            <a:r>
              <a:rPr lang="fa-IR" sz="2400" b="1" dirty="0" smtClean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خطا های انسانی </a:t>
            </a:r>
            <a:r>
              <a:rPr lang="en-US" sz="2400" b="1" dirty="0" smtClean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 </a:t>
            </a:r>
            <a:r>
              <a:rPr lang="fa-IR" sz="2400" b="1" dirty="0" smtClean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    </a:t>
            </a:r>
            <a:endParaRPr lang="en-US" sz="2400" b="1" dirty="0">
              <a:latin typeface="Tahoma" pitchFamily="34" charset="0"/>
              <a:ea typeface="Arial Unicode MS" pitchFamily="34" charset="-128"/>
              <a:cs typeface="B Traffic" pitchFamily="2" charset="-78"/>
            </a:endParaRPr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755650" y="2997200"/>
            <a:ext cx="3887788" cy="1008063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 eaLnBrk="0" hangingPunct="0">
              <a:buFontTx/>
              <a:buBlip>
                <a:blip r:embed="rId2"/>
              </a:buBlip>
            </a:pPr>
            <a:r>
              <a:rPr lang="fa-IR" sz="2400" b="1" dirty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    مواد اولیه ( خام  ) </a:t>
            </a:r>
            <a:endParaRPr lang="en-US" sz="2400" b="1" dirty="0">
              <a:latin typeface="Tahoma" pitchFamily="34" charset="0"/>
              <a:ea typeface="Arial Unicode MS" pitchFamily="34" charset="-128"/>
              <a:cs typeface="B Traffic" pitchFamily="2" charset="-78"/>
            </a:endParaRP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5005388" y="2349500"/>
            <a:ext cx="3743325" cy="1008063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 eaLnBrk="0" hangingPunct="0">
              <a:buFontTx/>
              <a:buBlip>
                <a:blip r:embed="rId2"/>
              </a:buBlip>
            </a:pPr>
            <a:r>
              <a:rPr lang="fa-IR" sz="2400" b="1" dirty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    ابزار وماشین آلات     </a:t>
            </a:r>
            <a:endParaRPr lang="en-US" sz="2400" b="1" dirty="0">
              <a:latin typeface="Tahoma" pitchFamily="34" charset="0"/>
              <a:ea typeface="Arial Unicode MS" pitchFamily="34" charset="-128"/>
              <a:cs typeface="B Traffic" pitchFamily="2" charset="-78"/>
            </a:endParaRPr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757238" y="4149725"/>
            <a:ext cx="3959225" cy="1008063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 eaLnBrk="0" hangingPunct="0">
              <a:buFontTx/>
              <a:buBlip>
                <a:blip r:embed="rId2"/>
              </a:buBlip>
            </a:pPr>
            <a:r>
              <a:rPr lang="fa-IR" sz="2400" b="1" dirty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     محیط  تولید         </a:t>
            </a:r>
            <a:endParaRPr lang="en-US" sz="2400" b="1" dirty="0">
              <a:latin typeface="Tahoma" pitchFamily="34" charset="0"/>
              <a:ea typeface="Arial Unicode MS" pitchFamily="34" charset="-128"/>
              <a:cs typeface="B Traffic" pitchFamily="2" charset="-78"/>
            </a:endParaRPr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5003800" y="3644900"/>
            <a:ext cx="3743325" cy="1008063"/>
          </a:xfrm>
          <a:prstGeom prst="flowChartAlternateProcess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1" eaLnBrk="0" hangingPunct="0">
              <a:buFontTx/>
              <a:buBlip>
                <a:blip r:embed="rId2"/>
              </a:buBlip>
            </a:pPr>
            <a:r>
              <a:rPr lang="fa-IR" sz="2400" b="1" dirty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    ضعف در طراحی      </a:t>
            </a:r>
            <a:endParaRPr lang="en-US" sz="2400" b="1" dirty="0">
              <a:latin typeface="Tahoma" pitchFamily="34" charset="0"/>
              <a:ea typeface="Arial Unicode MS" pitchFamily="34" charset="-128"/>
              <a:cs typeface="B Traffic" pitchFamily="2" charset="-7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46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46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46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46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  <p:bldP spid="19459" grpId="0" build="p" animBg="1"/>
      <p:bldP spid="19460" grpId="0" build="p" animBg="1"/>
      <p:bldP spid="19461" grpId="0" build="p" animBg="1"/>
      <p:bldP spid="19462" grpId="0" build="p" animBg="1"/>
      <p:bldP spid="19463" grpId="0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2133600" y="152400"/>
            <a:ext cx="4213225" cy="1219200"/>
          </a:xfrm>
          <a:prstGeom prst="flowChartAlternateProcess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rtl="0" eaLnBrk="0" hangingPunct="0"/>
            <a:r>
              <a:rPr kumimoji="1" lang="fa-IR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Arial Unicode MS" pitchFamily="34" charset="-128"/>
                <a:cs typeface="B Traffic" pitchFamily="2" charset="-78"/>
              </a:rPr>
              <a:t>هدف کنترل کیفیت</a:t>
            </a:r>
            <a:endParaRPr kumimoji="1" lang="en-US" sz="36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Arial Unicode MS" pitchFamily="34" charset="-128"/>
              <a:cs typeface="B Traffic" pitchFamily="2" charset="-78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28600" y="1524000"/>
            <a:ext cx="8496300" cy="8318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algn="ctr" rtl="1" eaLnBrk="0" hangingPunct="0">
              <a:spcBef>
                <a:spcPct val="50000"/>
              </a:spcBef>
            </a:pPr>
            <a:r>
              <a:rPr lang="fa-IR" sz="2400" b="1" dirty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اعمال نظارت دقیق  بر تمام  پدیده های موثر  در تولید ، به نحوی که محصول حامل در تمام شرایط کیفیت  یکسانی داشته باشد </a:t>
            </a:r>
            <a:endParaRPr lang="en-US" sz="2400" b="1" dirty="0">
              <a:latin typeface="Tahoma" pitchFamily="34" charset="0"/>
              <a:ea typeface="Arial Unicode MS" pitchFamily="34" charset="-128"/>
              <a:cs typeface="B Traffic" pitchFamily="2" charset="-78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28600" y="3657600"/>
            <a:ext cx="8496300" cy="13849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fa-IR" sz="2400" b="1" dirty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 وظیفه کنترل کیفیت نمی تواند  فقط به عهده یک فرد یا گروه خاص باشد. بلکه   هماهنگی تمام  اجزا را لازم دارد</a:t>
            </a:r>
            <a:r>
              <a:rPr lang="fa-IR" sz="2400" b="1" dirty="0" smtClean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.</a:t>
            </a:r>
          </a:p>
          <a:p>
            <a:pPr algn="r" eaLnBrk="0" hangingPunct="0">
              <a:spcBef>
                <a:spcPct val="50000"/>
              </a:spcBef>
            </a:pPr>
            <a:r>
              <a:rPr lang="fa-IR" sz="2400" b="1" dirty="0" smtClean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( </a:t>
            </a:r>
            <a:r>
              <a:rPr lang="fa-IR" sz="2400" b="1" dirty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مشتری ، مهند سین ، ماده اولیه ، کارگران و....) </a:t>
            </a:r>
            <a:endParaRPr lang="en-US" sz="2400" b="1" dirty="0">
              <a:latin typeface="Tahoma" pitchFamily="34" charset="0"/>
              <a:ea typeface="Arial Unicode MS" pitchFamily="34" charset="-128"/>
              <a:cs typeface="B Traffic" pitchFamily="2" charset="-78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81000" y="2819400"/>
            <a:ext cx="84963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ctr" eaLnBrk="0" hangingPunct="0"/>
            <a:r>
              <a:rPr lang="fa-IR" sz="2400" b="1" dirty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جلب رضایت مشتری ، ارائه محصول با خصوصیات مطلوب </a:t>
            </a:r>
            <a:endParaRPr lang="en-US" sz="2400" b="1" dirty="0">
              <a:latin typeface="Tahoma" pitchFamily="34" charset="0"/>
              <a:ea typeface="Arial Unicode MS" pitchFamily="34" charset="-128"/>
              <a:cs typeface="B Traffic" pitchFamily="2" charset="-78"/>
            </a:endParaRPr>
          </a:p>
        </p:txBody>
      </p:sp>
      <p:sp>
        <p:nvSpPr>
          <p:cNvPr id="7" name="Flowchart: Punched Tape 6"/>
          <p:cNvSpPr/>
          <p:nvPr/>
        </p:nvSpPr>
        <p:spPr>
          <a:xfrm>
            <a:off x="914400" y="5715000"/>
            <a:ext cx="7543800" cy="804672"/>
          </a:xfrm>
          <a:prstGeom prst="flowChartPunchedTap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cs typeface="B Traffic" pitchFamily="2" charset="-78"/>
              </a:rPr>
              <a:t>?</a:t>
            </a:r>
            <a:r>
              <a:rPr lang="fa-IR" sz="2400" b="1" dirty="0" smtClean="0">
                <a:cs typeface="B Traffic" pitchFamily="2" charset="-78"/>
              </a:rPr>
              <a:t>چگونه مي توان كاركنان را به كيفيت علاقه مند كرد </a:t>
            </a:r>
            <a:endParaRPr lang="fa-IR" sz="2400" b="1" dirty="0">
              <a:cs typeface="B Traffic" pitchFamily="2" charset="-7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  <p:bldP spid="12291" grpId="0" build="p" animBg="1"/>
      <p:bldP spid="12292" grpId="0" build="p" animBg="1"/>
      <p:bldP spid="12293" grpId="0" build="p" animBg="1"/>
      <p:bldP spid="7" grpId="0" build="p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46075" y="1524000"/>
            <a:ext cx="849630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algn="r" rtl="0" eaLnBrk="0" hangingPunct="0">
              <a:spcBef>
                <a:spcPct val="50000"/>
              </a:spcBef>
            </a:pPr>
            <a:r>
              <a:rPr lang="fa-IR" sz="2800" b="1" dirty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Traffic" pitchFamily="2" charset="-78"/>
              </a:rPr>
              <a:t>1. ردیابی مشکلات. </a:t>
            </a:r>
            <a:r>
              <a:rPr lang="ar-SA" sz="2800" b="1" dirty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Traffic" pitchFamily="2" charset="-78"/>
              </a:rPr>
              <a:t> </a:t>
            </a:r>
            <a:endParaRPr lang="en-US" sz="2800" b="1" dirty="0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B Traffic" pitchFamily="2" charset="-78"/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23850" y="2997200"/>
            <a:ext cx="8496300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algn="r" rtl="0" eaLnBrk="0" hangingPunct="0">
              <a:spcBef>
                <a:spcPct val="50000"/>
              </a:spcBef>
            </a:pPr>
            <a:r>
              <a:rPr lang="fa-IR" sz="2800" b="1" dirty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Traffic" pitchFamily="2" charset="-78"/>
              </a:rPr>
              <a:t>3.ارزیابی عواملی که سبب به وجود آمدن مشکلات شده اند.                             </a:t>
            </a:r>
            <a:r>
              <a:rPr lang="ar-SA" sz="2800" b="1" dirty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Traffic" pitchFamily="2" charset="-78"/>
              </a:rPr>
              <a:t> </a:t>
            </a:r>
            <a:endParaRPr lang="en-US" sz="2800" b="1" dirty="0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B Traffic" pitchFamily="2" charset="-78"/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23850" y="3881438"/>
            <a:ext cx="8496300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457200" indent="-457200" algn="r" rtl="0" eaLnBrk="0" hangingPunct="0">
              <a:spcBef>
                <a:spcPct val="50000"/>
              </a:spcBef>
            </a:pPr>
            <a:r>
              <a:rPr lang="fa-IR" sz="2800" b="1" dirty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Traffic" pitchFamily="2" charset="-78"/>
              </a:rPr>
              <a:t>4.تعیین صحت علل فرض شده برای خرابی ها .                                                </a:t>
            </a:r>
            <a:r>
              <a:rPr lang="ar-SA" sz="2800" b="1" dirty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Traffic" pitchFamily="2" charset="-78"/>
              </a:rPr>
              <a:t> </a:t>
            </a:r>
            <a:endParaRPr lang="en-US" sz="2800" b="1" dirty="0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B Traffic" pitchFamily="2" charset="-78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457200" y="2209800"/>
            <a:ext cx="849630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algn="r" rtl="0" eaLnBrk="0" hangingPunct="0">
              <a:spcBef>
                <a:spcPct val="50000"/>
              </a:spcBef>
            </a:pPr>
            <a:r>
              <a:rPr lang="fa-IR" sz="2800" b="1" dirty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B Traffic" pitchFamily="2" charset="-78"/>
              </a:rPr>
              <a:t>2.محدود کردن دایره مشکلات. </a:t>
            </a:r>
            <a:endParaRPr lang="en-US" sz="2800" b="1" dirty="0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B Traffic" pitchFamily="2" charset="-78"/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304800" y="6334780"/>
            <a:ext cx="8496300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457200" indent="-457200" algn="r" rtl="0" eaLnBrk="0" hangingPunct="0">
              <a:spcBef>
                <a:spcPct val="50000"/>
              </a:spcBef>
            </a:pPr>
            <a:r>
              <a:rPr lang="fa-IR" sz="2800" b="1" dirty="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B Traffic" pitchFamily="2" charset="-78"/>
              </a:rPr>
              <a:t>6.اثر بهبود کنترل کیفیت . </a:t>
            </a:r>
            <a:endParaRPr lang="en-US" sz="2800" b="1" dirty="0">
              <a:solidFill>
                <a:schemeClr val="bg1"/>
              </a:solidFill>
              <a:latin typeface="Tahoma" pitchFamily="34" charset="0"/>
              <a:ea typeface="Arial Unicode MS" pitchFamily="34" charset="-128"/>
              <a:cs typeface="B Traffic" pitchFamily="2" charset="-78"/>
            </a:endParaRP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381000" y="5181600"/>
            <a:ext cx="8496300" cy="95410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457200" indent="-457200" algn="r" rtl="0" eaLnBrk="0" hangingPunct="0">
              <a:spcBef>
                <a:spcPct val="50000"/>
              </a:spcBef>
            </a:pPr>
            <a:r>
              <a:rPr lang="fa-IR" sz="2800" b="1" dirty="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B Traffic" pitchFamily="2" charset="-78"/>
              </a:rPr>
              <a:t>5. جلوگیری از خطا هایی که در اثر حذف ، عجله و یا بی توجهی به دست می آیند.</a:t>
            </a:r>
            <a:endParaRPr lang="en-US" sz="2800" b="1" dirty="0">
              <a:solidFill>
                <a:schemeClr val="bg1"/>
              </a:solidFill>
              <a:latin typeface="Tahoma" pitchFamily="34" charset="0"/>
              <a:ea typeface="Arial Unicode MS" pitchFamily="34" charset="-128"/>
              <a:cs typeface="B Traffic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29817" y="609600"/>
            <a:ext cx="63722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fa-IR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Arial Unicode MS" pitchFamily="34" charset="-128"/>
                <a:cs typeface="B Traffic" pitchFamily="2" charset="-78"/>
              </a:rPr>
              <a:t>اهداف روش های کنترل کیفیت</a:t>
            </a:r>
            <a:endParaRPr kumimoji="1"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Arial Unicode MS" pitchFamily="34" charset="-128"/>
              <a:cs typeface="B Traffic" pitchFamily="2" charset="-7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8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8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8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8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nimBg="1"/>
      <p:bldP spid="34820" grpId="0" build="p" animBg="1"/>
      <p:bldP spid="34821" grpId="0" build="p" animBg="1"/>
      <p:bldP spid="34822" grpId="0" build="p" animBg="1"/>
      <p:bldP spid="34823" grpId="0" build="p" animBg="1"/>
      <p:bldP spid="34824" grpId="0" build="p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457200"/>
            <a:ext cx="9144000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a-IR" sz="2800" b="1" dirty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 </a:t>
            </a:r>
            <a:r>
              <a:rPr lang="ar-SA" sz="2800" b="1" dirty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بحث کنترل کیفیت</a:t>
            </a:r>
            <a:r>
              <a:rPr lang="fa-IR" sz="2800" b="1" dirty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 </a:t>
            </a:r>
            <a:r>
              <a:rPr lang="ar-SA" sz="2800" b="1" dirty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همراه</a:t>
            </a:r>
            <a:r>
              <a:rPr lang="fa-IR" sz="2800" b="1" dirty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  </a:t>
            </a:r>
            <a:r>
              <a:rPr lang="ar-SA" sz="2800" b="1" dirty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با</a:t>
            </a:r>
            <a:r>
              <a:rPr lang="fa-IR" sz="2800" b="1" dirty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 </a:t>
            </a:r>
            <a:r>
              <a:rPr lang="fa-IR" sz="2800" b="1" dirty="0">
                <a:solidFill>
                  <a:srgbClr val="0000FF"/>
                </a:solidFill>
                <a:latin typeface="Tahoma" pitchFamily="34" charset="0"/>
                <a:ea typeface="Arial Unicode MS" pitchFamily="34" charset="-128"/>
                <a:cs typeface="B Traffic" pitchFamily="2" charset="-78"/>
              </a:rPr>
              <a:t> زمان</a:t>
            </a:r>
            <a:r>
              <a:rPr lang="fa-IR" sz="2800" b="1" dirty="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B Traffic" pitchFamily="2" charset="-78"/>
              </a:rPr>
              <a:t> </a:t>
            </a:r>
            <a:r>
              <a:rPr lang="ar-SA" sz="2800" b="1" dirty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 به سرعت</a:t>
            </a:r>
            <a:r>
              <a:rPr lang="fa-IR" sz="2800" b="1" dirty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  </a:t>
            </a:r>
            <a:r>
              <a:rPr lang="ar-SA" sz="2800" b="1" dirty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در</a:t>
            </a:r>
            <a:r>
              <a:rPr lang="fa-IR" sz="2800" b="1" dirty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  </a:t>
            </a:r>
            <a:r>
              <a:rPr lang="ar-SA" sz="2800" b="1" dirty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حال</a:t>
            </a:r>
            <a:r>
              <a:rPr lang="fa-IR" sz="2800" b="1" dirty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  </a:t>
            </a:r>
            <a:r>
              <a:rPr lang="ar-SA" sz="2800" b="1" dirty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تغییر است </a:t>
            </a:r>
            <a:endParaRPr lang="en-US" sz="2800" b="1" dirty="0">
              <a:latin typeface="Tahoma" pitchFamily="34" charset="0"/>
              <a:ea typeface="Arial Unicode MS" pitchFamily="34" charset="-128"/>
              <a:cs typeface="B Traffic" pitchFamily="2" charset="-78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81000" y="1447800"/>
            <a:ext cx="8512175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a-IR" sz="2400" b="1" dirty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            </a:t>
            </a:r>
            <a:r>
              <a:rPr lang="ar-SA" sz="2400" b="1" dirty="0" smtClean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پ</a:t>
            </a:r>
            <a:r>
              <a:rPr lang="fa-IR" sz="2400" b="1" dirty="0" smtClean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و</a:t>
            </a:r>
            <a:r>
              <a:rPr lang="ar-SA" sz="2400" b="1" dirty="0" smtClean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رفسور </a:t>
            </a:r>
            <a:r>
              <a:rPr lang="ar-SA" sz="2400" b="1" dirty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جوزف</a:t>
            </a:r>
            <a:r>
              <a:rPr lang="fa-IR" sz="2400" b="1" dirty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  </a:t>
            </a:r>
            <a:r>
              <a:rPr lang="ar-SA" sz="2400" b="1" dirty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جوران</a:t>
            </a:r>
            <a:r>
              <a:rPr lang="ar-SA" sz="2400" b="1" dirty="0">
                <a:solidFill>
                  <a:srgbClr val="0000FF"/>
                </a:solidFill>
                <a:latin typeface="Tahoma" pitchFamily="34" charset="0"/>
                <a:ea typeface="Arial Unicode MS" pitchFamily="34" charset="-128"/>
                <a:cs typeface="B Traffic" pitchFamily="2" charset="-78"/>
              </a:rPr>
              <a:t> پدر</a:t>
            </a:r>
            <a:r>
              <a:rPr lang="ar-SA" sz="2400" b="1" dirty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 کنترل کیفیت</a:t>
            </a:r>
            <a:r>
              <a:rPr lang="fa-IR" sz="2400" b="1" dirty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 </a:t>
            </a:r>
            <a:r>
              <a:rPr lang="ar-SA" sz="2400" b="1" dirty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 است </a:t>
            </a:r>
            <a:r>
              <a:rPr lang="en-US" sz="2400" b="1" dirty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        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04800" y="3124200"/>
            <a:ext cx="8528050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a-IR" sz="2800" b="1" dirty="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B Traffic" pitchFamily="2" charset="-78"/>
              </a:rPr>
              <a:t>           </a:t>
            </a:r>
            <a:r>
              <a:rPr lang="fa-IR" sz="2800" b="1" dirty="0">
                <a:solidFill>
                  <a:srgbClr val="0000FF"/>
                </a:solidFill>
                <a:latin typeface="Tahoma" pitchFamily="34" charset="0"/>
                <a:ea typeface="Arial Unicode MS" pitchFamily="34" charset="-128"/>
                <a:cs typeface="B Traffic" pitchFamily="2" charset="-78"/>
              </a:rPr>
              <a:t>آقای دمینگ</a:t>
            </a:r>
            <a:r>
              <a:rPr lang="fa-IR" sz="2800" b="1" dirty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 بنیانگذار کنترل کیفیت  صنایع   کشور </a:t>
            </a:r>
            <a:r>
              <a:rPr lang="fa-IR" sz="2800" b="1" dirty="0">
                <a:solidFill>
                  <a:srgbClr val="0000FF"/>
                </a:solidFill>
                <a:latin typeface="Tahoma" pitchFamily="34" charset="0"/>
                <a:ea typeface="Arial Unicode MS" pitchFamily="34" charset="-128"/>
                <a:cs typeface="B Traffic" pitchFamily="2" charset="-78"/>
              </a:rPr>
              <a:t>ژاپن</a:t>
            </a:r>
            <a:r>
              <a:rPr lang="fa-IR" sz="2800" b="1" dirty="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B Traffic" pitchFamily="2" charset="-78"/>
              </a:rPr>
              <a:t>   </a:t>
            </a:r>
            <a:r>
              <a:rPr lang="ar-SA" sz="2800" b="1" dirty="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B Traffic" pitchFamily="2" charset="-78"/>
              </a:rPr>
              <a:t> </a:t>
            </a:r>
            <a:endParaRPr lang="en-US" sz="2800" b="1" dirty="0">
              <a:solidFill>
                <a:schemeClr val="bg1"/>
              </a:solidFill>
              <a:latin typeface="Tahoma" pitchFamily="34" charset="0"/>
              <a:ea typeface="Arial Unicode MS" pitchFamily="34" charset="-128"/>
              <a:cs typeface="B Traffic" pitchFamily="2" charset="-78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0" y="6019800"/>
            <a:ext cx="9144000" cy="95410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a-IR" sz="2800" b="1" dirty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 عوامل موثر در دریافت جایزه کنترل کیفیت </a:t>
            </a:r>
            <a:r>
              <a:rPr lang="fa-IR" sz="2800" b="1" dirty="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B Traffic" pitchFamily="2" charset="-78"/>
              </a:rPr>
              <a:t> </a:t>
            </a:r>
            <a:r>
              <a:rPr lang="fa-IR" sz="2800" b="1" dirty="0">
                <a:solidFill>
                  <a:srgbClr val="0000FF"/>
                </a:solidFill>
                <a:latin typeface="Tahoma" pitchFamily="34" charset="0"/>
                <a:ea typeface="Arial Unicode MS" pitchFamily="34" charset="-128"/>
                <a:cs typeface="B Traffic" pitchFamily="2" charset="-78"/>
              </a:rPr>
              <a:t>مدیریت</a:t>
            </a:r>
            <a:r>
              <a:rPr lang="fa-IR" sz="2800" b="1" dirty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 ،</a:t>
            </a:r>
            <a:r>
              <a:rPr lang="fa-IR" sz="2800" b="1" dirty="0">
                <a:solidFill>
                  <a:srgbClr val="0000FF"/>
                </a:solidFill>
                <a:latin typeface="Tahoma" pitchFamily="34" charset="0"/>
                <a:ea typeface="Arial Unicode MS" pitchFamily="34" charset="-128"/>
                <a:cs typeface="B Traffic" pitchFamily="2" charset="-78"/>
              </a:rPr>
              <a:t>کارکنان</a:t>
            </a:r>
            <a:r>
              <a:rPr lang="fa-IR" sz="2800" b="1" dirty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 ،</a:t>
            </a:r>
            <a:r>
              <a:rPr lang="fa-IR" sz="2800" b="1" dirty="0">
                <a:solidFill>
                  <a:srgbClr val="0000FF"/>
                </a:solidFill>
                <a:latin typeface="Tahoma" pitchFamily="34" charset="0"/>
                <a:ea typeface="Arial Unicode MS" pitchFamily="34" charset="-128"/>
                <a:cs typeface="B Traffic" pitchFamily="2" charset="-78"/>
              </a:rPr>
              <a:t>محصول</a:t>
            </a:r>
            <a:endParaRPr lang="en-US" sz="2800" b="1" dirty="0">
              <a:solidFill>
                <a:srgbClr val="0000FF"/>
              </a:solidFill>
              <a:latin typeface="Tahoma" pitchFamily="34" charset="0"/>
              <a:ea typeface="Arial Unicode MS" pitchFamily="34" charset="-128"/>
              <a:cs typeface="B Traffic" pitchFamily="2" charset="-78"/>
            </a:endParaRP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2667000" y="0"/>
            <a:ext cx="3319463" cy="762000"/>
          </a:xfrm>
          <a:prstGeom prst="flowChartAlternateProcess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rtl="0" eaLnBrk="0" hangingPunct="0"/>
            <a:r>
              <a:rPr kumimoji="1" lang="fa-IR" sz="4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Arial Unicode MS" pitchFamily="34" charset="-128"/>
                <a:cs typeface="B Traffic" pitchFamily="2" charset="-78"/>
              </a:rPr>
              <a:t>نکته ها</a:t>
            </a:r>
            <a:endParaRPr kumimoji="1" lang="en-US" sz="40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Arial Unicode MS" pitchFamily="34" charset="-128"/>
              <a:cs typeface="B Traffic" pitchFamily="2" charset="-78"/>
            </a:endParaRPr>
          </a:p>
        </p:txBody>
      </p:sp>
      <p:sp>
        <p:nvSpPr>
          <p:cNvPr id="7" name="Flowchart: Punched Tape 6"/>
          <p:cNvSpPr/>
          <p:nvPr/>
        </p:nvSpPr>
        <p:spPr>
          <a:xfrm>
            <a:off x="152400" y="1981200"/>
            <a:ext cx="8763000" cy="914400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cs typeface="B Traffic" pitchFamily="2" charset="-78"/>
              </a:rPr>
              <a:t>كالا يا خدمات از نظر كيفيت به صورت ”قابل مصرف ” يا ”مناسب مصرف ” باشد . نياز مشتري را مرتفع كند .</a:t>
            </a:r>
            <a:endParaRPr lang="fa-IR" sz="2800" b="1" dirty="0">
              <a:cs typeface="B Traffic" pitchFamily="2" charset="-78"/>
            </a:endParaRPr>
          </a:p>
        </p:txBody>
      </p:sp>
      <p:sp>
        <p:nvSpPr>
          <p:cNvPr id="9" name="Flowchart: Punched Tape 8"/>
          <p:cNvSpPr/>
          <p:nvPr/>
        </p:nvSpPr>
        <p:spPr>
          <a:xfrm rot="10800000" flipV="1">
            <a:off x="0" y="4114800"/>
            <a:ext cx="8839200" cy="1828800"/>
          </a:xfrm>
          <a:prstGeom prst="flowChartPunchedTap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solidFill>
                  <a:schemeClr val="bg1"/>
                </a:solidFill>
                <a:cs typeface="B Traffic" pitchFamily="2" charset="-78"/>
              </a:rPr>
              <a:t> كيفيت بالاتر به معني قيمت بالاتر نيست . مدير بايد در صدد يافتن علل ضعف خود واصلاح اآنها باشد نه اينكه منتظر بماند تاعيب و نقص آشكار شود </a:t>
            </a:r>
            <a:endParaRPr lang="fa-IR" sz="2800" b="1" dirty="0">
              <a:solidFill>
                <a:schemeClr val="bg1"/>
              </a:solidFill>
              <a:cs typeface="B Traffic" pitchFamily="2" charset="-7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14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14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 animBg="1"/>
      <p:bldP spid="6147" grpId="0" build="p" animBg="1"/>
      <p:bldP spid="6148" grpId="0" build="p" animBg="1"/>
      <p:bldP spid="6149" grpId="0" build="p" animBg="1"/>
      <p:bldP spid="6150" grpId="0" build="p"/>
      <p:bldP spid="7" grpId="0" build="p" animBg="1"/>
      <p:bldP spid="9" grpId="0" build="p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1619250" y="1773238"/>
            <a:ext cx="6991350" cy="86360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fa-IR" sz="2400" b="1">
                <a:latin typeface="Tahoma" pitchFamily="34" charset="0"/>
                <a:ea typeface="Arial Unicode MS" pitchFamily="34" charset="-128"/>
                <a:cs typeface="B Traffic" pitchFamily="2" charset="-78"/>
              </a:rPr>
              <a:t>در معاملات امروزی </a:t>
            </a:r>
            <a:r>
              <a:rPr lang="fa-IR" sz="2400" b="1">
                <a:solidFill>
                  <a:srgbClr val="0000FF"/>
                </a:solidFill>
                <a:latin typeface="Tahoma" pitchFamily="34" charset="0"/>
                <a:ea typeface="Arial Unicode MS" pitchFamily="34" charset="-128"/>
                <a:cs typeface="B Traffic" pitchFamily="2" charset="-78"/>
              </a:rPr>
              <a:t>مشتری مداری</a:t>
            </a:r>
            <a:r>
              <a:rPr lang="fa-IR" sz="2400" b="1">
                <a:latin typeface="Tahoma" pitchFamily="34" charset="0"/>
                <a:ea typeface="Arial Unicode MS" pitchFamily="34" charset="-128"/>
                <a:cs typeface="B Traffic" pitchFamily="2" charset="-78"/>
              </a:rPr>
              <a:t> نقش اول را دارد </a:t>
            </a:r>
            <a:endParaRPr lang="en-US" sz="2400" b="1" dirty="0">
              <a:latin typeface="Tahoma" pitchFamily="34" charset="0"/>
              <a:ea typeface="Arial Unicode MS" pitchFamily="34" charset="-128"/>
              <a:cs typeface="B Traffic" pitchFamily="2" charset="-78"/>
            </a:endParaRPr>
          </a:p>
        </p:txBody>
      </p:sp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468313" y="3213100"/>
            <a:ext cx="4103687" cy="9366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fa-IR" sz="2400" b="1" dirty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شعار کیفیت مداری گذشته </a:t>
            </a:r>
            <a:endParaRPr lang="en-US" sz="2400" b="1" dirty="0">
              <a:latin typeface="Tahoma" pitchFamily="34" charset="0"/>
              <a:ea typeface="Arial Unicode MS" pitchFamily="34" charset="-128"/>
              <a:cs typeface="B Traffic" pitchFamily="2" charset="-78"/>
            </a:endParaRPr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468313" y="4437063"/>
            <a:ext cx="4103687" cy="9366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fa-IR" sz="2400" b="1" dirty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شعار کیفیت مداری امروز </a:t>
            </a:r>
            <a:endParaRPr lang="en-US" sz="2400" b="1" dirty="0">
              <a:latin typeface="Tahoma" pitchFamily="34" charset="0"/>
              <a:ea typeface="Arial Unicode MS" pitchFamily="34" charset="-128"/>
              <a:cs typeface="B Traffic" pitchFamily="2" charset="-78"/>
            </a:endParaRPr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4716463" y="3141663"/>
            <a:ext cx="3959225" cy="1008062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fa-IR" sz="2400" b="1" dirty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جلب رضایت مشتری </a:t>
            </a:r>
            <a:endParaRPr lang="en-US" sz="2400" b="1" dirty="0">
              <a:latin typeface="Tahoma" pitchFamily="34" charset="0"/>
              <a:ea typeface="Arial Unicode MS" pitchFamily="34" charset="-128"/>
              <a:cs typeface="B Traffic" pitchFamily="2" charset="-78"/>
            </a:endParaRPr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4787900" y="4437063"/>
            <a:ext cx="3887788" cy="936625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fa-IR" sz="2400" b="1" dirty="0">
                <a:latin typeface="Tahoma" pitchFamily="34" charset="0"/>
                <a:ea typeface="Arial Unicode MS" pitchFamily="34" charset="-128"/>
                <a:cs typeface="B Traffic" pitchFamily="2" charset="-78"/>
              </a:rPr>
              <a:t>فراتر رفتن از نیاز مشتری </a:t>
            </a:r>
            <a:endParaRPr lang="en-US" sz="2400" b="1" dirty="0">
              <a:latin typeface="Tahoma" pitchFamily="34" charset="0"/>
              <a:ea typeface="Arial Unicode MS" pitchFamily="34" charset="-128"/>
              <a:cs typeface="B Traffic" pitchFamily="2" charset="-78"/>
            </a:endParaRPr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3048000" y="152400"/>
            <a:ext cx="3024187" cy="720725"/>
          </a:xfrm>
          <a:prstGeom prst="flowChartAlternateProcess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rtl="0" eaLnBrk="0" hangingPunct="0"/>
            <a:r>
              <a:rPr kumimoji="1" lang="fa-IR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Arial Unicode MS" pitchFamily="34" charset="-128"/>
                <a:cs typeface="B Traffic" pitchFamily="2" charset="-78"/>
              </a:rPr>
              <a:t>تفاوت در معاملات</a:t>
            </a:r>
            <a:endParaRPr kumimoji="1"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Arial Unicode MS" pitchFamily="34" charset="-128"/>
              <a:cs typeface="B Traffic" pitchFamily="2" charset="-7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36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36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36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36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 animBg="1"/>
      <p:bldP spid="15363" grpId="0" build="p" animBg="1"/>
      <p:bldP spid="15364" grpId="0" build="p" animBg="1"/>
      <p:bldP spid="15365" grpId="0" build="p" animBg="1"/>
      <p:bldP spid="15366" grpId="0" build="p" animBg="1"/>
      <p:bldP spid="15367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3000" y="457200"/>
            <a:ext cx="716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4000" b="1" dirty="0" smtClean="0">
                <a:cs typeface="+mj-cs"/>
              </a:rPr>
              <a:t>مديريت كيفيت فراگير </a:t>
            </a:r>
            <a:r>
              <a:rPr lang="en-US" sz="4000" b="1" dirty="0" smtClean="0">
                <a:cs typeface="+mj-cs"/>
              </a:rPr>
              <a:t>(TQM)</a:t>
            </a:r>
            <a:endParaRPr lang="en-US" sz="4000" b="1" dirty="0"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990600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endParaRPr lang="fa-IR" sz="2400" b="1" dirty="0" smtClean="0">
              <a:solidFill>
                <a:srgbClr val="0070C0"/>
              </a:solidFill>
              <a:cs typeface="B Traffic" pitchFamily="2" charset="-78"/>
            </a:endParaRPr>
          </a:p>
          <a:p>
            <a:pPr algn="r" rtl="1">
              <a:buFont typeface="Wingdings" pitchFamily="2" charset="2"/>
              <a:buChar char="q"/>
            </a:pPr>
            <a:r>
              <a:rPr lang="fa-IR" sz="2400" b="1" dirty="0" smtClean="0">
                <a:solidFill>
                  <a:srgbClr val="0070C0"/>
                </a:solidFill>
                <a:cs typeface="B Traffic" pitchFamily="2" charset="-78"/>
              </a:rPr>
              <a:t>امروزه يك فلسفه مديريتي است كه با استفاده از روشهاي بهبود مستمر سعي در استفاده بهينه از فرصتهاي موجود و منابع در دسترس براي افزايش كيفيت با محور قرار دادن رضايت مشتري دارد .</a:t>
            </a:r>
          </a:p>
          <a:p>
            <a:pPr algn="r" rtl="1"/>
            <a:endParaRPr lang="fa-IR" sz="2400" b="1" dirty="0" smtClean="0">
              <a:solidFill>
                <a:srgbClr val="0070C0"/>
              </a:solidFill>
              <a:cs typeface="B Traffic" pitchFamily="2" charset="-78"/>
            </a:endParaRPr>
          </a:p>
          <a:p>
            <a:pPr algn="r" rtl="1">
              <a:buFont typeface="Wingdings" pitchFamily="2" charset="2"/>
              <a:buChar char="q"/>
            </a:pPr>
            <a:r>
              <a:rPr lang="fa-IR" sz="2400" b="1" dirty="0" smtClean="0">
                <a:solidFill>
                  <a:srgbClr val="0070C0"/>
                </a:solidFill>
                <a:cs typeface="B Traffic" pitchFamily="2" charset="-78"/>
              </a:rPr>
              <a:t> هدف تنها كيفيت نيست ، بلكه تحويل به موقع كالا ، كاهش هزينه ، افزايش بهره وري ، توسعه بازار ، فروش كالا و خدمات، توسعه فرهنگ مشتري مداري ، مشاركت عمومي در سطح سازمان ، از ميان بر داشتن موانع ارتباطي بين واحدها ،  مد نظر   </a:t>
            </a:r>
            <a:r>
              <a:rPr lang="en-US" sz="2400" b="1" dirty="0" smtClean="0">
                <a:solidFill>
                  <a:srgbClr val="0070C0"/>
                </a:solidFill>
                <a:cs typeface="B Traffic" pitchFamily="2" charset="-78"/>
              </a:rPr>
              <a:t>TQM</a:t>
            </a:r>
            <a:r>
              <a:rPr lang="fa-IR" sz="2400" b="1" dirty="0" smtClean="0">
                <a:solidFill>
                  <a:srgbClr val="0070C0"/>
                </a:solidFill>
                <a:cs typeface="B Traffic" pitchFamily="2" charset="-78"/>
              </a:rPr>
              <a:t>   مي باشد .</a:t>
            </a:r>
          </a:p>
          <a:p>
            <a:pPr algn="r" rtl="1"/>
            <a:endParaRPr lang="fa-IR" sz="2400" b="1" dirty="0" smtClean="0">
              <a:solidFill>
                <a:srgbClr val="0070C0"/>
              </a:solidFill>
              <a:cs typeface="B Traffic" pitchFamily="2" charset="-78"/>
            </a:endParaRPr>
          </a:p>
          <a:p>
            <a:pPr algn="r" rtl="1">
              <a:buFont typeface="Wingdings" pitchFamily="2" charset="2"/>
              <a:buChar char="q"/>
            </a:pPr>
            <a:r>
              <a:rPr lang="fa-IR" sz="2400" b="1" dirty="0" smtClean="0">
                <a:solidFill>
                  <a:srgbClr val="0070C0"/>
                </a:solidFill>
                <a:cs typeface="B Traffic" pitchFamily="2" charset="-78"/>
              </a:rPr>
              <a:t> مديريت كيفيت فراگير همواره به دنبال بهبود مستمر و پايدار و دستيابي به نظام كيفيت در سطح برتر در تمام زمينه ها ست ، براي رسيدن به اين  هدف بهترين ابزار استانداردهاي  </a:t>
            </a:r>
            <a:r>
              <a:rPr lang="en-US" sz="2400" b="1" dirty="0" smtClean="0">
                <a:solidFill>
                  <a:srgbClr val="0070C0"/>
                </a:solidFill>
                <a:cs typeface="B Traffic" pitchFamily="2" charset="-78"/>
              </a:rPr>
              <a:t>ISO 9000</a:t>
            </a:r>
            <a:r>
              <a:rPr lang="fa-IR" sz="2400" b="1" dirty="0" smtClean="0">
                <a:solidFill>
                  <a:srgbClr val="0070C0"/>
                </a:solidFill>
                <a:cs typeface="B Traffic" pitchFamily="2" charset="-78"/>
              </a:rPr>
              <a:t>  مي باشد .  </a:t>
            </a:r>
            <a:endParaRPr lang="fa-IR" sz="2400" b="1" dirty="0">
              <a:solidFill>
                <a:srgbClr val="0070C0"/>
              </a:solidFill>
              <a:cs typeface="B Traffic" pitchFamily="2" charset="-7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267200"/>
            <a:ext cx="9144000" cy="2590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a-IR" sz="2400" b="1" dirty="0" smtClean="0">
                <a:solidFill>
                  <a:srgbClr val="0070C0"/>
                </a:solidFill>
                <a:cs typeface="B Traffic" pitchFamily="2" charset="-78"/>
              </a:rPr>
              <a:t>                       </a:t>
            </a:r>
            <a:endParaRPr lang="fa-IR" sz="2400" dirty="0">
              <a:solidFill>
                <a:srgbClr val="0070C0"/>
              </a:solidFill>
              <a:cs typeface="B Traffic" pitchFamily="2" charset="-78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7010400" y="4572000"/>
            <a:ext cx="533400" cy="2057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Rectangle 4"/>
          <p:cNvSpPr/>
          <p:nvPr/>
        </p:nvSpPr>
        <p:spPr>
          <a:xfrm>
            <a:off x="7391400" y="4800600"/>
            <a:ext cx="14638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solidFill>
                  <a:srgbClr val="0070C0"/>
                </a:solidFill>
                <a:cs typeface="B Traffic" pitchFamily="2" charset="-78"/>
              </a:rPr>
              <a:t> استانداردهاي</a:t>
            </a:r>
          </a:p>
          <a:p>
            <a:r>
              <a:rPr lang="fa-IR" b="1" dirty="0" smtClean="0">
                <a:solidFill>
                  <a:srgbClr val="0070C0"/>
                </a:solidFill>
                <a:cs typeface="B Traffic" pitchFamily="2" charset="-78"/>
              </a:rPr>
              <a:t>ايزو 9000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4600" y="6019800"/>
            <a:ext cx="449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dirty="0" smtClean="0">
                <a:solidFill>
                  <a:srgbClr val="FF0000"/>
                </a:solidFill>
                <a:cs typeface="B Traffic" pitchFamily="2" charset="-78"/>
              </a:rPr>
              <a:t>- استانداردهای کیفیت در صنایع خاص  </a:t>
            </a:r>
            <a:endParaRPr lang="fa-IR" sz="2400" dirty="0">
              <a:solidFill>
                <a:srgbClr val="FF0000"/>
              </a:solidFill>
              <a:cs typeface="B Traffic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4419600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dirty="0" smtClean="0">
                <a:solidFill>
                  <a:srgbClr val="FF0000"/>
                </a:solidFill>
                <a:cs typeface="B Traffic" pitchFamily="2" charset="-78"/>
              </a:rPr>
              <a:t>استانداردهاي مربوط سيستمهاي مديريت كيفيت(4-9000)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4953000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dirty="0" smtClean="0">
                <a:solidFill>
                  <a:srgbClr val="FF0000"/>
                </a:solidFill>
                <a:cs typeface="B Traffic" pitchFamily="2" charset="-78"/>
              </a:rPr>
              <a:t> استانداردهاي مربوط به مديريت كيفيت(سري ايزو10000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7800" y="5486400"/>
            <a:ext cx="5968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dirty="0" smtClean="0">
                <a:solidFill>
                  <a:srgbClr val="FF0000"/>
                </a:solidFill>
                <a:cs typeface="B Traffic" pitchFamily="2" charset="-78"/>
              </a:rPr>
              <a:t>- استانداردهاي راهنما و پشتيباني كننده (ايزو 19011)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81200" y="304800"/>
            <a:ext cx="58625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cs typeface="B Traffic" pitchFamily="2" charset="-78"/>
              </a:rPr>
              <a:t>( </a:t>
            </a:r>
            <a:r>
              <a:rPr lang="en-US" sz="3600" dirty="0" err="1" smtClean="0">
                <a:solidFill>
                  <a:srgbClr val="002060"/>
                </a:solidFill>
                <a:cs typeface="B Traffic" pitchFamily="2" charset="-78"/>
              </a:rPr>
              <a:t>iso</a:t>
            </a:r>
            <a:r>
              <a:rPr lang="en-US" sz="3600" dirty="0" smtClean="0">
                <a:solidFill>
                  <a:srgbClr val="002060"/>
                </a:solidFill>
                <a:cs typeface="B Traffic" pitchFamily="2" charset="-78"/>
              </a:rPr>
              <a:t> 9000</a:t>
            </a:r>
            <a:r>
              <a:rPr lang="fa-IR" sz="3600" dirty="0" smtClean="0">
                <a:solidFill>
                  <a:srgbClr val="002060"/>
                </a:solidFill>
                <a:cs typeface="B Traffic" pitchFamily="2" charset="-78"/>
              </a:rPr>
              <a:t>(</a:t>
            </a:r>
            <a:r>
              <a:rPr lang="en-US" sz="3600" dirty="0" smtClean="0">
                <a:solidFill>
                  <a:srgbClr val="002060"/>
                </a:solidFill>
                <a:cs typeface="B Traffic" pitchFamily="2" charset="-78"/>
              </a:rPr>
              <a:t> </a:t>
            </a:r>
            <a:r>
              <a:rPr lang="fa-IR" sz="3600" dirty="0" smtClean="0">
                <a:solidFill>
                  <a:srgbClr val="002060"/>
                </a:solidFill>
                <a:cs typeface="B Traffic" pitchFamily="2" charset="-78"/>
              </a:rPr>
              <a:t>            استاندردهاى</a:t>
            </a:r>
            <a:endParaRPr lang="fa-IR" sz="3600" dirty="0"/>
          </a:p>
        </p:txBody>
      </p:sp>
      <p:sp>
        <p:nvSpPr>
          <p:cNvPr id="11" name="Rectangle 10"/>
          <p:cNvSpPr/>
          <p:nvPr/>
        </p:nvSpPr>
        <p:spPr>
          <a:xfrm>
            <a:off x="0" y="914400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b="1" dirty="0" smtClean="0">
                <a:solidFill>
                  <a:srgbClr val="0070C0"/>
                </a:solidFill>
                <a:cs typeface="B Traffic" pitchFamily="2" charset="-78"/>
              </a:rPr>
              <a:t>   زير بناي ايزو 9000 ، رعايت كيفيت توسط كليه افراد است . </a:t>
            </a:r>
          </a:p>
          <a:p>
            <a:pPr algn="r" rtl="1"/>
            <a:r>
              <a:rPr lang="fa-IR" sz="2400" b="1" dirty="0" smtClean="0">
                <a:solidFill>
                  <a:srgbClr val="0070C0"/>
                </a:solidFill>
                <a:cs typeface="B Traffic" pitchFamily="2" charset="-78"/>
              </a:rPr>
              <a:t>    سيستمهاي خريد ، بازرسي ، فروش ؛ حمل و نقل ، انبارداري ،بسته بندي و   </a:t>
            </a:r>
          </a:p>
          <a:p>
            <a:pPr algn="r" rtl="1"/>
            <a:r>
              <a:rPr lang="fa-IR" sz="2400" b="1" dirty="0" smtClean="0">
                <a:solidFill>
                  <a:srgbClr val="0070C0"/>
                </a:solidFill>
                <a:cs typeface="B Traffic" pitchFamily="2" charset="-78"/>
              </a:rPr>
              <a:t>   تحويل ، و ديگر سيستمهاي موجود در سازمان دقيقا مورد بازرسي  و سپس   </a:t>
            </a:r>
          </a:p>
          <a:p>
            <a:pPr algn="r" rtl="1"/>
            <a:r>
              <a:rPr lang="fa-IR" sz="2400" b="1" dirty="0" smtClean="0">
                <a:solidFill>
                  <a:srgbClr val="0070C0"/>
                </a:solidFill>
                <a:cs typeface="B Traffic" pitchFamily="2" charset="-78"/>
              </a:rPr>
              <a:t>    بهبود قرار مي گيرد .</a:t>
            </a:r>
          </a:p>
          <a:p>
            <a:pPr algn="r" rtl="1">
              <a:buFont typeface="Wingdings" pitchFamily="2" charset="2"/>
              <a:buChar char="q"/>
            </a:pPr>
            <a:r>
              <a:rPr lang="fa-IR" sz="2400" b="1" dirty="0" smtClean="0">
                <a:solidFill>
                  <a:srgbClr val="0070C0"/>
                </a:solidFill>
                <a:cs typeface="B Traffic" pitchFamily="2" charset="-78"/>
              </a:rPr>
              <a:t>  - كليه مديران آموزش مي بينند و توجيه مي شوند .</a:t>
            </a:r>
          </a:p>
          <a:p>
            <a:pPr algn="r" rtl="1">
              <a:buFont typeface="Wingdings" pitchFamily="2" charset="2"/>
              <a:buChar char="q"/>
            </a:pPr>
            <a:r>
              <a:rPr lang="fa-IR" sz="2400" b="1" dirty="0" smtClean="0">
                <a:solidFill>
                  <a:srgbClr val="0070C0"/>
                </a:solidFill>
                <a:cs typeface="B Traffic" pitchFamily="2" charset="-78"/>
              </a:rPr>
              <a:t>  - نظام كنترل كيفي طراحي و مكتوب مي گردد. </a:t>
            </a:r>
          </a:p>
          <a:p>
            <a:pPr algn="r" rtl="1">
              <a:buFont typeface="Wingdings" pitchFamily="2" charset="2"/>
              <a:buChar char="q"/>
            </a:pPr>
            <a:r>
              <a:rPr lang="fa-IR" sz="2400" b="1" dirty="0" smtClean="0">
                <a:solidFill>
                  <a:srgbClr val="0070C0"/>
                </a:solidFill>
                <a:cs typeface="B Traffic" pitchFamily="2" charset="-78"/>
              </a:rPr>
              <a:t> - كليه دستورالعملها در همه امور مدون مي شود 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build="p"/>
      <p:bldP spid="6" grpId="0" build="p"/>
      <p:bldP spid="7" grpId="0" build="p"/>
      <p:bldP spid="8" grpId="0" build="p"/>
      <p:bldP spid="9" grpId="0" build="p"/>
      <p:bldP spid="11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" y="914400"/>
            <a:ext cx="8839200" cy="5715000"/>
          </a:xfrm>
        </p:spPr>
        <p:txBody>
          <a:bodyPr>
            <a:noAutofit/>
          </a:bodyPr>
          <a:lstStyle/>
          <a:p>
            <a:pPr algn="r"/>
            <a:r>
              <a:rPr lang="fa-IR" sz="2100" dirty="0" smtClean="0">
                <a:solidFill>
                  <a:srgbClr val="0070C0"/>
                </a:solidFill>
              </a:rPr>
              <a:t>الف – انجام تعميرات : </a:t>
            </a:r>
          </a:p>
          <a:p>
            <a:r>
              <a:rPr lang="fa-IR" sz="2100" dirty="0" smtClean="0"/>
              <a:t>بايد از ماشين الات بطور متناوب بازديد و بازرسي به عمل آيد </a:t>
            </a:r>
          </a:p>
          <a:p>
            <a:r>
              <a:rPr lang="fa-IR" sz="2100" dirty="0" smtClean="0"/>
              <a:t>تا علل خرابيها حتي المقدور قبل از ظهور و بروز مشخص شود </a:t>
            </a:r>
          </a:p>
          <a:p>
            <a:r>
              <a:rPr lang="fa-IR" sz="2100" dirty="0" smtClean="0"/>
              <a:t>و فرصت كافي براي تعمير و مرمت آنها وجود داشته باشد </a:t>
            </a:r>
          </a:p>
          <a:p>
            <a:r>
              <a:rPr lang="fa-IR" sz="2100" dirty="0" smtClean="0"/>
              <a:t>و خللي در امر توليد وارد نشود . </a:t>
            </a:r>
          </a:p>
          <a:p>
            <a:r>
              <a:rPr lang="fa-IR" sz="2100" dirty="0" smtClean="0">
                <a:solidFill>
                  <a:srgbClr val="0070C0"/>
                </a:solidFill>
              </a:rPr>
              <a:t>به طور كلي تعميرات در دو صورت انجام مي گيرد : </a:t>
            </a:r>
          </a:p>
          <a:p>
            <a:endParaRPr lang="fa-IR" sz="2100" dirty="0" smtClean="0">
              <a:solidFill>
                <a:srgbClr val="0070C0"/>
              </a:solidFill>
            </a:endParaRPr>
          </a:p>
          <a:p>
            <a:r>
              <a:rPr lang="fa-IR" sz="2100" dirty="0" smtClean="0"/>
              <a:t>1-پيشگيري ازخراب شدن كه جزو تعميرات حفاظتي بشمار مي رود.</a:t>
            </a:r>
          </a:p>
          <a:p>
            <a:r>
              <a:rPr lang="fa-IR" sz="2100" dirty="0" smtClean="0"/>
              <a:t>2-پس ازخراب شدن ماشين كه جزو تعميرات اتفاقي بشمار ميرود.</a:t>
            </a:r>
          </a:p>
          <a:p>
            <a:endParaRPr lang="fa-IR" sz="2100" dirty="0" smtClean="0"/>
          </a:p>
          <a:p>
            <a:r>
              <a:rPr lang="fa-IR" sz="2100" dirty="0" smtClean="0">
                <a:solidFill>
                  <a:srgbClr val="0070C0"/>
                </a:solidFill>
              </a:rPr>
              <a:t>از نظر ماهيت ، تعميرات به دو نوع تقسيم مي شوند : </a:t>
            </a:r>
          </a:p>
          <a:p>
            <a:r>
              <a:rPr lang="fa-IR" sz="2100" dirty="0" smtClean="0"/>
              <a:t>1-تعميرات جزئي كه بيشتر جنبه نظافت و روغنكاري و امثالهم را دارد</a:t>
            </a:r>
          </a:p>
          <a:p>
            <a:r>
              <a:rPr lang="fa-IR" sz="2100" dirty="0" smtClean="0"/>
              <a:t>2- تعميرات كلي واساسي كه تقريبا تمام ماشين پياده شده و پس ازبازرسي،كنترل ومعاينات لارم مجددا قطعات سوار مي شوند. </a:t>
            </a:r>
          </a:p>
          <a:p>
            <a:r>
              <a:rPr lang="fa-IR" sz="2100" dirty="0" smtClean="0"/>
              <a:t>    </a:t>
            </a:r>
            <a:endParaRPr lang="fa-IR" sz="2100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86800" cy="914400"/>
          </a:xfrm>
        </p:spPr>
        <p:txBody>
          <a:bodyPr>
            <a:normAutofit fontScale="90000"/>
          </a:bodyPr>
          <a:lstStyle/>
          <a:p>
            <a:r>
              <a:rPr lang="fa-IR" dirty="0" smtClean="0"/>
              <a:t>« قابليت اعتماد و اطمينان» چگونه افزايش مي يابد </a:t>
            </a:r>
            <a:endParaRPr lang="fa-I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28600" y="1143000"/>
            <a:ext cx="8686800" cy="5562600"/>
          </a:xfrm>
        </p:spPr>
        <p:txBody>
          <a:bodyPr>
            <a:normAutofit/>
          </a:bodyPr>
          <a:lstStyle/>
          <a:p>
            <a:pPr algn="r"/>
            <a:r>
              <a:rPr lang="fa-IR" sz="2400" dirty="0" smtClean="0">
                <a:solidFill>
                  <a:srgbClr val="0070C0"/>
                </a:solidFill>
              </a:rPr>
              <a:t>ب- تامين گروه هاي تعميراتي </a:t>
            </a:r>
            <a:r>
              <a:rPr lang="fa-IR" sz="2400" dirty="0" smtClean="0"/>
              <a:t>: </a:t>
            </a:r>
          </a:p>
          <a:p>
            <a:r>
              <a:rPr lang="fa-IR" sz="2400" dirty="0" smtClean="0"/>
              <a:t>علاوه بر كارگران قسمت تعميرات و نگهداري ، كه وظيفه شان بازرسي و كنترل ماشين الات و تعميرونگهداري و حفاظت از آنهاست ، در مواقع اضطراري مي توان از برخي كارگران متبحر ديگر كه در واحدهاي مختلف كارخانه مشغول كار هستند يك گروه ضربتي تعميرات تشكيل داد.</a:t>
            </a:r>
          </a:p>
          <a:p>
            <a:endParaRPr lang="fa-IR" sz="2400" dirty="0" smtClean="0"/>
          </a:p>
          <a:p>
            <a:r>
              <a:rPr lang="fa-IR" sz="2400" dirty="0" smtClean="0"/>
              <a:t>مسئله تعميرات و نگهداري به طرز كار كارگران با ماشين ها هم ارتباط دارد . </a:t>
            </a:r>
          </a:p>
          <a:p>
            <a:r>
              <a:rPr lang="fa-IR" sz="2400" dirty="0" smtClean="0"/>
              <a:t>لذا بايد قبل از به كار گماري از مهارت كارگر در كار با ماشين مزبور اطمينان حاصل كرد و درصورت لزوم آموزشهاي لازم رابه او داد. </a:t>
            </a:r>
            <a:endParaRPr lang="fa-IR" sz="2400" dirty="0"/>
          </a:p>
        </p:txBody>
      </p:sp>
      <p:sp>
        <p:nvSpPr>
          <p:cNvPr id="6" name="Title 4"/>
          <p:cNvSpPr>
            <a:spLocks noGrp="1"/>
          </p:cNvSpPr>
          <p:nvPr>
            <p:ph type="ctrTitle"/>
          </p:nvPr>
        </p:nvSpPr>
        <p:spPr>
          <a:xfrm>
            <a:off x="0" y="0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fa-IR" dirty="0" smtClean="0"/>
              <a:t>« قابليت اعتماد و اطمينان» چگونه افزايش مي يابد </a:t>
            </a:r>
            <a:endParaRPr lang="fa-I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00800"/>
            <a:ext cx="9144000" cy="457200"/>
          </a:xfrm>
        </p:spPr>
        <p:txBody>
          <a:bodyPr>
            <a:normAutofit fontScale="25000" lnSpcReduction="20000"/>
          </a:bodyPr>
          <a:lstStyle/>
          <a:p>
            <a:r>
              <a:rPr lang="fa-IR" sz="8600" b="1" dirty="0" smtClean="0">
                <a:solidFill>
                  <a:schemeClr val="tx1"/>
                </a:solidFill>
                <a:cs typeface="B Traffic" pitchFamily="2" charset="-78"/>
              </a:rPr>
              <a:t>    </a:t>
            </a:r>
            <a:r>
              <a:rPr lang="fa-IR" sz="3200" b="1" dirty="0" smtClean="0">
                <a:solidFill>
                  <a:schemeClr val="tx1"/>
                </a:solidFill>
                <a:cs typeface="B Traffic" pitchFamily="2" charset="-78"/>
              </a:rPr>
              <a:t>       </a:t>
            </a:r>
            <a:r>
              <a:rPr lang="fa-IR" sz="11200" b="1" dirty="0" smtClean="0">
                <a:solidFill>
                  <a:schemeClr val="tx1"/>
                </a:solidFill>
                <a:cs typeface="B Traffic" pitchFamily="2" charset="-78"/>
              </a:rPr>
              <a:t>   مراحل اصلي در فرايند نظارت و كنترل </a:t>
            </a:r>
            <a:endParaRPr lang="fa-IR" sz="11200" b="1" dirty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fa-IR" dirty="0" smtClean="0">
                <a:solidFill>
                  <a:srgbClr val="C00000"/>
                </a:solidFill>
              </a:rPr>
              <a:t>                   فراگرد كنترل </a:t>
            </a:r>
            <a:endParaRPr lang="fa-IR" dirty="0">
              <a:solidFill>
                <a:srgbClr val="C0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7543800" y="2667000"/>
            <a:ext cx="1600200" cy="2438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bg1"/>
                </a:solidFill>
                <a:cs typeface="B Traffic" pitchFamily="2" charset="-78"/>
              </a:rPr>
              <a:t>تعيين </a:t>
            </a:r>
            <a:r>
              <a:rPr lang="en-US" dirty="0" smtClean="0">
                <a:solidFill>
                  <a:schemeClr val="bg1"/>
                </a:solidFill>
                <a:cs typeface="B Traffic" pitchFamily="2" charset="-78"/>
              </a:rPr>
              <a:t> </a:t>
            </a:r>
            <a:r>
              <a:rPr lang="fa-IR" dirty="0" smtClean="0">
                <a:solidFill>
                  <a:schemeClr val="bg1"/>
                </a:solidFill>
                <a:cs typeface="B Traffic" pitchFamily="2" charset="-78"/>
              </a:rPr>
              <a:t>ستاندارد ها</a:t>
            </a:r>
          </a:p>
          <a:p>
            <a:pPr algn="ctr"/>
            <a:r>
              <a:rPr lang="fa-IR" dirty="0" smtClean="0">
                <a:solidFill>
                  <a:schemeClr val="bg1"/>
                </a:solidFill>
                <a:cs typeface="B Traffic" pitchFamily="2" charset="-78"/>
              </a:rPr>
              <a:t>و روشهايي براي سنجش عملكرد</a:t>
            </a:r>
            <a:endParaRPr lang="fa-IR" dirty="0">
              <a:solidFill>
                <a:schemeClr val="bg1"/>
              </a:solidFill>
              <a:cs typeface="B Traffic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943600" y="3810000"/>
            <a:ext cx="91440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+mj-cs"/>
              </a:rPr>
              <a:t>سنجش</a:t>
            </a:r>
            <a:endParaRPr lang="fa-IR" dirty="0">
              <a:cs typeface="+mj-cs"/>
            </a:endParaRPr>
          </a:p>
        </p:txBody>
      </p:sp>
      <p:sp>
        <p:nvSpPr>
          <p:cNvPr id="6" name="Flowchart: Decision 5"/>
          <p:cNvSpPr/>
          <p:nvPr/>
        </p:nvSpPr>
        <p:spPr>
          <a:xfrm>
            <a:off x="3048000" y="3200400"/>
            <a:ext cx="1981200" cy="1831848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Traffic" pitchFamily="2" charset="-78"/>
              </a:rPr>
              <a:t>آيا عملكرد مطابق استاندارد است </a:t>
            </a:r>
            <a:endParaRPr lang="fa-IR" dirty="0">
              <a:cs typeface="B Traffic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3733800"/>
            <a:ext cx="19050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Traffic" pitchFamily="2" charset="-78"/>
              </a:rPr>
              <a:t>بايد اقدامات اصلاحي بعمل آيد</a:t>
            </a:r>
            <a:endParaRPr lang="fa-IR" dirty="0">
              <a:cs typeface="B Traffic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0" y="5562600"/>
            <a:ext cx="3124200" cy="6858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Traffic" pitchFamily="2" charset="-78"/>
              </a:rPr>
              <a:t>ن</a:t>
            </a:r>
            <a:r>
              <a:rPr lang="fa-IR" b="1" dirty="0" smtClean="0">
                <a:solidFill>
                  <a:srgbClr val="002060"/>
                </a:solidFill>
                <a:cs typeface="B Traffic" pitchFamily="2" charset="-78"/>
              </a:rPr>
              <a:t>بايد هيچ اقدامي نمود</a:t>
            </a:r>
            <a:endParaRPr lang="fa-IR" b="1" dirty="0">
              <a:solidFill>
                <a:srgbClr val="002060"/>
              </a:solidFill>
              <a:cs typeface="B Traffic" pitchFamily="2" charset="-78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1066800" y="2743200"/>
            <a:ext cx="5486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6324600" y="3048000"/>
            <a:ext cx="198119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>
            <a:off x="914400" y="2971800"/>
            <a:ext cx="228600" cy="685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Arrow 22"/>
          <p:cNvSpPr/>
          <p:nvPr/>
        </p:nvSpPr>
        <p:spPr>
          <a:xfrm>
            <a:off x="6934200" y="4038600"/>
            <a:ext cx="5334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Arrow 25"/>
          <p:cNvSpPr/>
          <p:nvPr/>
        </p:nvSpPr>
        <p:spPr>
          <a:xfrm>
            <a:off x="2057400" y="3962400"/>
            <a:ext cx="9144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Arrow 26"/>
          <p:cNvSpPr/>
          <p:nvPr/>
        </p:nvSpPr>
        <p:spPr>
          <a:xfrm>
            <a:off x="5029200" y="4114800"/>
            <a:ext cx="8382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3886200" y="5105400"/>
            <a:ext cx="274319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286000" y="3657600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cs typeface="B Traffic" pitchFamily="2" charset="-78"/>
              </a:rPr>
              <a:t> </a:t>
            </a:r>
            <a:r>
              <a:rPr lang="fa-IR" b="1" dirty="0" smtClean="0">
                <a:solidFill>
                  <a:srgbClr val="002060"/>
                </a:solidFill>
                <a:cs typeface="B Traffic" pitchFamily="2" charset="-78"/>
              </a:rPr>
              <a:t>نه</a:t>
            </a:r>
            <a:r>
              <a:rPr lang="fa-IR" b="1" dirty="0" smtClean="0">
                <a:cs typeface="B Traffic" pitchFamily="2" charset="-78"/>
              </a:rPr>
              <a:t> 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114800" y="5029200"/>
            <a:ext cx="635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800" b="1" dirty="0" smtClean="0">
                <a:cs typeface="B Traffic" pitchFamily="2" charset="-78"/>
              </a:rPr>
              <a:t> </a:t>
            </a:r>
            <a:r>
              <a:rPr lang="fa-IR" b="1" dirty="0" smtClean="0">
                <a:solidFill>
                  <a:srgbClr val="002060"/>
                </a:solidFill>
                <a:cs typeface="B Traffic" pitchFamily="2" charset="-78"/>
              </a:rPr>
              <a:t>آري</a:t>
            </a:r>
            <a:r>
              <a:rPr lang="fa-IR" b="1" dirty="0" smtClean="0">
                <a:cs typeface="B Traffic" pitchFamily="2" charset="-78"/>
              </a:rPr>
              <a:t> 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381000" y="1143000"/>
            <a:ext cx="8610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800" b="1" dirty="0" smtClean="0">
                <a:solidFill>
                  <a:srgbClr val="0070C0"/>
                </a:solidFill>
                <a:cs typeface="B Traffic" pitchFamily="2" charset="-78"/>
              </a:rPr>
              <a:t> </a:t>
            </a:r>
            <a:r>
              <a:rPr lang="fa-IR" sz="2800" b="1" dirty="0" smtClean="0">
                <a:solidFill>
                  <a:srgbClr val="002060"/>
                </a:solidFill>
                <a:cs typeface="B Traffic" pitchFamily="2" charset="-78"/>
              </a:rPr>
              <a:t>اقدام اصلاحي مستلزم تغيير دريك يا چند فعاليت باشد و يا شركت مجبور شود كه در استانداردهاي از پيش تعيين شده تجديد نظر نمايد .                                                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165026" y="685800"/>
            <a:ext cx="3978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b="1" dirty="0" smtClean="0">
                <a:cs typeface="B Traffic" pitchFamily="2" charset="-78"/>
              </a:rPr>
              <a:t> </a:t>
            </a:r>
            <a:r>
              <a:rPr lang="fa-IR" sz="2800" b="1" dirty="0" smtClean="0">
                <a:solidFill>
                  <a:srgbClr val="0070C0"/>
                </a:solidFill>
                <a:cs typeface="B Traffic" pitchFamily="2" charset="-78"/>
              </a:rPr>
              <a:t>مرحله چهارم  اقدام کردن :</a:t>
            </a:r>
            <a:endParaRPr lang="en-US" sz="28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6" grpId="0" build="p" animBg="1"/>
      <p:bldP spid="7" grpId="0" build="p" animBg="1"/>
      <p:bldP spid="8" grpId="0" build="p" animBg="1"/>
      <p:bldP spid="20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28" grpId="0" animBg="1"/>
      <p:bldP spid="24" grpId="0" build="p"/>
      <p:bldP spid="25" grpId="0" build="p"/>
      <p:bldP spid="35" grpId="0" build="p"/>
      <p:bldP spid="36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28600" y="990600"/>
            <a:ext cx="8686800" cy="5486400"/>
          </a:xfrm>
        </p:spPr>
        <p:txBody>
          <a:bodyPr>
            <a:normAutofit/>
          </a:bodyPr>
          <a:lstStyle/>
          <a:p>
            <a:r>
              <a:rPr lang="fa-IR" sz="2000" dirty="0" smtClean="0"/>
              <a:t>پيش بيني و تشخيص زمان تجديد و تعويض ماشين الات امر دشواري است و از ظاهر ماشين نمي توان به سادگي به اين امر پي برد .</a:t>
            </a:r>
          </a:p>
          <a:p>
            <a:endParaRPr lang="fa-IR" sz="2000" dirty="0" smtClean="0"/>
          </a:p>
          <a:p>
            <a:r>
              <a:rPr lang="fa-IR" sz="2000" dirty="0" smtClean="0">
                <a:solidFill>
                  <a:srgbClr val="0070C0"/>
                </a:solidFill>
              </a:rPr>
              <a:t>كارشناسان اقتصادي </a:t>
            </a:r>
            <a:r>
              <a:rPr lang="fa-IR" sz="2000" dirty="0" smtClean="0"/>
              <a:t>، </a:t>
            </a:r>
            <a:r>
              <a:rPr lang="fa-IR" sz="2000" dirty="0" smtClean="0">
                <a:solidFill>
                  <a:srgbClr val="00B050"/>
                </a:solidFill>
              </a:rPr>
              <a:t>مهندسان </a:t>
            </a:r>
            <a:r>
              <a:rPr lang="fa-IR" sz="2000" dirty="0" smtClean="0"/>
              <a:t>، و </a:t>
            </a:r>
            <a:r>
              <a:rPr lang="fa-IR" sz="2000" dirty="0" smtClean="0">
                <a:solidFill>
                  <a:srgbClr val="00B0F0"/>
                </a:solidFill>
              </a:rPr>
              <a:t>حسابداران</a:t>
            </a:r>
            <a:r>
              <a:rPr lang="fa-IR" sz="2000" dirty="0" smtClean="0"/>
              <a:t> </a:t>
            </a:r>
          </a:p>
          <a:p>
            <a:r>
              <a:rPr lang="fa-IR" sz="2000" dirty="0" smtClean="0"/>
              <a:t>هر كدام از ديد خود سعي داشته اند عمر اقتصادي تجهيزات را با ضابطه اي تشخيص دهند  .</a:t>
            </a:r>
          </a:p>
          <a:p>
            <a:endParaRPr lang="fa-IR" sz="2000" dirty="0" smtClean="0"/>
          </a:p>
          <a:p>
            <a:pPr algn="r"/>
            <a:r>
              <a:rPr lang="fa-IR" sz="2000" dirty="0" smtClean="0">
                <a:solidFill>
                  <a:srgbClr val="00B050"/>
                </a:solidFill>
              </a:rPr>
              <a:t>الف -كارشناسان اقتصادي : </a:t>
            </a:r>
          </a:p>
          <a:p>
            <a:r>
              <a:rPr lang="fa-IR" sz="2000" dirty="0" smtClean="0"/>
              <a:t>براساس مخارج و درآمد به اين مسئله نگاه مي كنند يعني همواره بايددرآمد بر مخارج فزوني داشته باشد.</a:t>
            </a:r>
          </a:p>
          <a:p>
            <a:endParaRPr lang="fa-IR" sz="2000" dirty="0" smtClean="0"/>
          </a:p>
          <a:p>
            <a:pPr algn="r"/>
            <a:r>
              <a:rPr lang="fa-IR" sz="2000" dirty="0" smtClean="0">
                <a:solidFill>
                  <a:srgbClr val="00B050"/>
                </a:solidFill>
              </a:rPr>
              <a:t>ب- مهندسان : </a:t>
            </a:r>
          </a:p>
          <a:p>
            <a:r>
              <a:rPr lang="fa-IR" sz="2000" dirty="0" smtClean="0"/>
              <a:t>در صنايع معمولا مهندسان عمر اقتصادي را از روش كمي و تحليلي پيش بيني و محاسبه مي كنند .  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fa-IR" dirty="0" smtClean="0"/>
              <a:t>تجديد وتعويض ماشين الات كارخانه </a:t>
            </a:r>
            <a:endParaRPr lang="fa-I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" y="1066800"/>
            <a:ext cx="8763000" cy="5791200"/>
          </a:xfrm>
        </p:spPr>
        <p:txBody>
          <a:bodyPr>
            <a:normAutofit/>
          </a:bodyPr>
          <a:lstStyle/>
          <a:p>
            <a:r>
              <a:rPr lang="fa-IR" sz="2000" dirty="0" smtClean="0">
                <a:solidFill>
                  <a:srgbClr val="0070C0"/>
                </a:solidFill>
              </a:rPr>
              <a:t>عمر اقتصادي از لحاظ كمي و تحليلي </a:t>
            </a:r>
            <a:r>
              <a:rPr lang="fa-IR" sz="2000" dirty="0" smtClean="0"/>
              <a:t>: عمر اقتصادي مدت زماني است كه طي آن مدت ، ميانگين هزينه هاي ساليانه نگاهداري و بهره برداري ماشين حداقل باشد . كه از فرمول زير بدست مي آيد .</a:t>
            </a:r>
          </a:p>
          <a:p>
            <a:r>
              <a:rPr lang="fa-IR" sz="2000" dirty="0" smtClean="0">
                <a:solidFill>
                  <a:srgbClr val="0070C0"/>
                </a:solidFill>
              </a:rPr>
              <a:t>                                                                          </a:t>
            </a:r>
            <a:r>
              <a:rPr lang="en-US" sz="2000" dirty="0" smtClean="0">
                <a:solidFill>
                  <a:srgbClr val="0070C0"/>
                </a:solidFill>
              </a:rPr>
              <a:t> n</a:t>
            </a:r>
            <a:r>
              <a:rPr lang="en-US" sz="2000" dirty="0" smtClean="0"/>
              <a:t>= √ 2</a:t>
            </a:r>
            <a:r>
              <a:rPr lang="en-US" sz="2000" dirty="0" smtClean="0">
                <a:solidFill>
                  <a:srgbClr val="00B050"/>
                </a:solidFill>
              </a:rPr>
              <a:t>i</a:t>
            </a:r>
            <a:r>
              <a:rPr lang="en-US" sz="2000" dirty="0" smtClean="0"/>
              <a:t>/</a:t>
            </a:r>
            <a:r>
              <a:rPr lang="en-US" sz="2000" dirty="0" smtClean="0">
                <a:solidFill>
                  <a:srgbClr val="C00000"/>
                </a:solidFill>
              </a:rPr>
              <a:t>r</a:t>
            </a:r>
            <a:r>
              <a:rPr lang="fa-IR" sz="2000" dirty="0" smtClean="0"/>
              <a:t> </a:t>
            </a:r>
          </a:p>
          <a:p>
            <a:pPr algn="r"/>
            <a:r>
              <a:rPr lang="en-US" sz="2000" dirty="0" smtClean="0"/>
              <a:t>n </a:t>
            </a:r>
            <a:r>
              <a:rPr lang="fa-IR" sz="2000" dirty="0" smtClean="0"/>
              <a:t>عمر اقتصادي به سال  ، </a:t>
            </a:r>
          </a:p>
          <a:p>
            <a:r>
              <a:rPr lang="en-US" sz="2000" dirty="0" err="1" smtClean="0"/>
              <a:t>i</a:t>
            </a:r>
            <a:r>
              <a:rPr lang="fa-IR" sz="2000" dirty="0" smtClean="0"/>
              <a:t>مخارج اوليه ماشين ( قيمت ، حمل ونقل ، بيمه ، گمرك  ، نصب  و...</a:t>
            </a:r>
          </a:p>
          <a:p>
            <a:pPr algn="r"/>
            <a:r>
              <a:rPr lang="en-US" sz="2000" dirty="0" smtClean="0"/>
              <a:t>r</a:t>
            </a:r>
            <a:r>
              <a:rPr lang="fa-IR" sz="2000" dirty="0" smtClean="0"/>
              <a:t>افزايش ساليانه هزينه هاي تعميرات،نگهداري وبهره برداري ماشين</a:t>
            </a:r>
          </a:p>
          <a:p>
            <a:pPr algn="r"/>
            <a:r>
              <a:rPr lang="fa-IR" sz="2000" dirty="0" smtClean="0"/>
              <a:t> </a:t>
            </a:r>
          </a:p>
          <a:p>
            <a:pPr algn="r"/>
            <a:r>
              <a:rPr lang="fa-IR" sz="2000" dirty="0" smtClean="0"/>
              <a:t>مثال : فرض شود مخارج اوليه يك كاميون 1000/000 ريال باشد و هر سال 5000 ريالبر هزينه هاي تعميرات و بهره برداري آن اضافه شود . عمر اقتصادي كاميون چقدر است ؟  </a:t>
            </a:r>
          </a:p>
          <a:p>
            <a:r>
              <a:rPr lang="fa-IR" sz="2000" dirty="0" smtClean="0">
                <a:solidFill>
                  <a:srgbClr val="0070C0"/>
                </a:solidFill>
              </a:rPr>
              <a:t>                                                                          </a:t>
            </a:r>
            <a:r>
              <a:rPr lang="en-US" sz="2000" dirty="0" smtClean="0">
                <a:solidFill>
                  <a:srgbClr val="0070C0"/>
                </a:solidFill>
              </a:rPr>
              <a:t> n</a:t>
            </a:r>
            <a:r>
              <a:rPr lang="en-US" sz="2000" dirty="0" smtClean="0"/>
              <a:t>= √ 2</a:t>
            </a:r>
            <a:r>
              <a:rPr lang="en-US" sz="2000" dirty="0" smtClean="0">
                <a:solidFill>
                  <a:srgbClr val="00B050"/>
                </a:solidFill>
              </a:rPr>
              <a:t>i</a:t>
            </a:r>
            <a:r>
              <a:rPr lang="en-US" sz="2000" dirty="0" smtClean="0"/>
              <a:t>/</a:t>
            </a:r>
            <a:r>
              <a:rPr lang="en-US" sz="2000" dirty="0" smtClean="0">
                <a:solidFill>
                  <a:srgbClr val="C00000"/>
                </a:solidFill>
              </a:rPr>
              <a:t>r</a:t>
            </a:r>
            <a:r>
              <a:rPr lang="fa-IR" sz="2000" dirty="0" smtClean="0"/>
              <a:t>  </a:t>
            </a:r>
          </a:p>
          <a:p>
            <a:r>
              <a:rPr lang="fa-IR" sz="2000" dirty="0" smtClean="0"/>
              <a:t>                                              20=   5000 1000/000  *   2 </a:t>
            </a:r>
            <a:r>
              <a:rPr lang="en-US" sz="2000" dirty="0" smtClean="0"/>
              <a:t>√</a:t>
            </a:r>
            <a:r>
              <a:rPr lang="fa-IR" sz="2000" dirty="0" smtClean="0"/>
              <a:t>  = </a:t>
            </a:r>
            <a:r>
              <a:rPr lang="en-US" sz="2000" dirty="0" smtClean="0">
                <a:solidFill>
                  <a:srgbClr val="0070C0"/>
                </a:solidFill>
              </a:rPr>
              <a:t>n</a:t>
            </a:r>
            <a:endParaRPr lang="fa-IR" sz="2000" dirty="0" smtClean="0">
              <a:solidFill>
                <a:srgbClr val="0070C0"/>
              </a:solidFill>
            </a:endParaRPr>
          </a:p>
          <a:p>
            <a:r>
              <a:rPr lang="fa-IR" sz="2000" dirty="0" smtClean="0">
                <a:solidFill>
                  <a:srgbClr val="0070C0"/>
                </a:solidFill>
              </a:rPr>
              <a:t>ج- حسابدارها : </a:t>
            </a:r>
            <a:r>
              <a:rPr lang="fa-IR" sz="2000" dirty="0" smtClean="0">
                <a:solidFill>
                  <a:schemeClr val="tx1"/>
                </a:solidFill>
              </a:rPr>
              <a:t>معمولا متوسل به سيستم استهلاك مي شوند تا اينكه ماشين ديگر اثري در دفاتر حساب باقي نگذارد  </a:t>
            </a:r>
            <a:endParaRPr lang="fa-IR" sz="2000" dirty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86800" cy="838200"/>
          </a:xfrm>
        </p:spPr>
        <p:txBody>
          <a:bodyPr>
            <a:normAutofit/>
          </a:bodyPr>
          <a:lstStyle/>
          <a:p>
            <a:r>
              <a:rPr lang="fa-IR" dirty="0" smtClean="0"/>
              <a:t>تجديد وتعويض ماشين الات كارخانه </a:t>
            </a:r>
            <a:endParaRPr lang="fa-I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8610600" cy="5791200"/>
          </a:xfrm>
        </p:spPr>
        <p:txBody>
          <a:bodyPr>
            <a:noAutofit/>
          </a:bodyPr>
          <a:lstStyle/>
          <a:p>
            <a:r>
              <a:rPr lang="fa-IR" sz="2000" dirty="0" smtClean="0"/>
              <a:t>مسئله تعميرات و نگهداري از سه جنبه حائز اهميت است :</a:t>
            </a:r>
          </a:p>
          <a:p>
            <a:r>
              <a:rPr lang="fa-IR" sz="2000" dirty="0" smtClean="0">
                <a:solidFill>
                  <a:schemeClr val="accent1"/>
                </a:solidFill>
              </a:rPr>
              <a:t>1- جنبه فني </a:t>
            </a:r>
            <a:r>
              <a:rPr lang="fa-IR" sz="2000" dirty="0" smtClean="0"/>
              <a:t>: آشنايي با سه واژه </a:t>
            </a:r>
            <a:r>
              <a:rPr lang="fa-IR" sz="2000" dirty="0" smtClean="0">
                <a:solidFill>
                  <a:srgbClr val="0070C0"/>
                </a:solidFill>
              </a:rPr>
              <a:t>تعمير ، تعويض ، تجديدو جايگزيني وسايل و تجهيزات .</a:t>
            </a:r>
          </a:p>
          <a:p>
            <a:r>
              <a:rPr lang="fa-IR" sz="2000" dirty="0" smtClean="0"/>
              <a:t>-در</a:t>
            </a:r>
            <a:r>
              <a:rPr lang="fa-IR" sz="2000" dirty="0" smtClean="0">
                <a:solidFill>
                  <a:srgbClr val="FF0000"/>
                </a:solidFill>
              </a:rPr>
              <a:t>تعمير</a:t>
            </a:r>
            <a:r>
              <a:rPr lang="fa-IR" sz="2000" dirty="0" smtClean="0"/>
              <a:t> ،ماشين بدون عوض كردت قطعه ،صرفا از طريق سرويس ، تنظيم ، روغنكاري ،شستشو ، و... مجددا آماده خدمت مي شود . </a:t>
            </a:r>
          </a:p>
          <a:p>
            <a:pPr>
              <a:buFontTx/>
              <a:buChar char="-"/>
            </a:pPr>
            <a:r>
              <a:rPr lang="fa-IR" sz="2000" dirty="0" smtClean="0"/>
              <a:t>در </a:t>
            </a:r>
            <a:r>
              <a:rPr lang="fa-IR" sz="2000" dirty="0" smtClean="0">
                <a:solidFill>
                  <a:srgbClr val="FF0000"/>
                </a:solidFill>
              </a:rPr>
              <a:t>تعويض</a:t>
            </a:r>
            <a:r>
              <a:rPr lang="fa-IR" sz="2000" dirty="0" smtClean="0"/>
              <a:t> ، قطعات و قسمتهاي فرسوده و خراب و غيرقابل استفاده از ماشين جدا و به منظور بهبودوسايل نو جايگزين مي شود.</a:t>
            </a:r>
          </a:p>
          <a:p>
            <a:pPr>
              <a:buFontTx/>
              <a:buChar char="-"/>
            </a:pPr>
            <a:r>
              <a:rPr lang="fa-IR" sz="2000" dirty="0" smtClean="0"/>
              <a:t>در </a:t>
            </a:r>
            <a:r>
              <a:rPr lang="fa-IR" sz="2000" dirty="0" smtClean="0">
                <a:solidFill>
                  <a:srgbClr val="FF0000"/>
                </a:solidFill>
              </a:rPr>
              <a:t>تجديد و نوساري </a:t>
            </a:r>
            <a:r>
              <a:rPr lang="fa-IR" sz="2000" dirty="0" smtClean="0"/>
              <a:t>،ماشينها وابزار جديد، جايگزين قبليها مي شود ( </a:t>
            </a:r>
            <a:r>
              <a:rPr lang="fa-IR" sz="2000" dirty="0" smtClean="0">
                <a:solidFill>
                  <a:srgbClr val="FFFF00"/>
                </a:solidFill>
              </a:rPr>
              <a:t>چه بسا با ظرفيت و كيفيت ديگر </a:t>
            </a:r>
            <a:r>
              <a:rPr lang="fa-IR" sz="2000" dirty="0" smtClean="0"/>
              <a:t>) .</a:t>
            </a:r>
          </a:p>
          <a:p>
            <a:r>
              <a:rPr lang="fa-IR" sz="2000" dirty="0" smtClean="0">
                <a:solidFill>
                  <a:schemeClr val="accent1"/>
                </a:solidFill>
              </a:rPr>
              <a:t>2- جنبه مالي </a:t>
            </a:r>
            <a:r>
              <a:rPr lang="fa-IR" sz="2000" dirty="0" smtClean="0"/>
              <a:t>: از جنبه حسابداري ، هزينه تعميرات به حساب تعميرات گذاشته مي شود . ليكن تعويض كلي ماشين الات با استفاده از بودجه سرمايه اي انجام مي شود و مربوط به هزينه هايي است صرف تهيه داراييها مي شود كه در طول چند دوره مالي در ذخيره استهلاك نمايان مي شود . </a:t>
            </a:r>
          </a:p>
          <a:p>
            <a:r>
              <a:rPr lang="fa-IR" sz="2000" dirty="0" smtClean="0">
                <a:solidFill>
                  <a:schemeClr val="accent1"/>
                </a:solidFill>
              </a:rPr>
              <a:t>3- جنبه مديريتي </a:t>
            </a:r>
            <a:r>
              <a:rPr lang="fa-IR" sz="2000" dirty="0" smtClean="0"/>
              <a:t>: منظور از تعميرات ونگهداري از نظر مديريت آن است كه </a:t>
            </a:r>
          </a:p>
          <a:p>
            <a:r>
              <a:rPr lang="fa-IR" sz="2000" dirty="0" smtClean="0"/>
              <a:t>« قابليت اعتماد » وسايل و ماشين الات بيشتر شود   </a:t>
            </a:r>
            <a:endParaRPr lang="fa-IR" sz="2000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fa-IR" dirty="0" smtClean="0"/>
              <a:t>اصول بررسي استهلاك ابزار و وسايل كار  </a:t>
            </a:r>
            <a:endParaRPr lang="fa-I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04800" y="1066800"/>
            <a:ext cx="8839200" cy="5791200"/>
          </a:xfrm>
        </p:spPr>
        <p:txBody>
          <a:bodyPr>
            <a:normAutofit/>
          </a:bodyPr>
          <a:lstStyle/>
          <a:p>
            <a:pPr algn="r"/>
            <a:endParaRPr lang="fa-IR" sz="2400" dirty="0" smtClean="0">
              <a:solidFill>
                <a:srgbClr val="0070C0"/>
              </a:solidFill>
              <a:cs typeface="B Traffic" pitchFamily="2" charset="-78"/>
            </a:endParaRPr>
          </a:p>
          <a:p>
            <a:pPr algn="r">
              <a:buFont typeface="Wingdings" pitchFamily="2" charset="2"/>
              <a:buChar char="q"/>
            </a:pPr>
            <a:r>
              <a:rPr lang="fa-IR" sz="2400" dirty="0" smtClean="0">
                <a:solidFill>
                  <a:srgbClr val="0070C0"/>
                </a:solidFill>
                <a:cs typeface="B Traffic" pitchFamily="2" charset="-78"/>
              </a:rPr>
              <a:t>  استهلاك  عبارت است از : </a:t>
            </a:r>
          </a:p>
          <a:p>
            <a:pPr algn="r"/>
            <a:r>
              <a:rPr lang="fa-IR" sz="2400" dirty="0" smtClean="0">
                <a:solidFill>
                  <a:srgbClr val="0070C0"/>
                </a:solidFill>
                <a:cs typeface="B Traffic" pitchFamily="2" charset="-78"/>
              </a:rPr>
              <a:t>كاسته شدن ارزش حقيقي يا حيات اقتصادي  موثر تجهيزات صنعتي در اثر مرور زمان يا استعمال زياد ، سائيدگي و فرسودگي و يا بي مورد شدن . </a:t>
            </a:r>
          </a:p>
          <a:p>
            <a:pPr algn="r"/>
            <a:endParaRPr lang="fa-IR" sz="2400" dirty="0" smtClean="0">
              <a:solidFill>
                <a:srgbClr val="0070C0"/>
              </a:solidFill>
              <a:cs typeface="B Traffic" pitchFamily="2" charset="-78"/>
            </a:endParaRPr>
          </a:p>
          <a:p>
            <a:pPr algn="r">
              <a:buFont typeface="Wingdings" pitchFamily="2" charset="2"/>
              <a:buChar char="q"/>
            </a:pPr>
            <a:r>
              <a:rPr lang="fa-IR" sz="2400" dirty="0" smtClean="0">
                <a:solidFill>
                  <a:srgbClr val="0070C0"/>
                </a:solidFill>
                <a:cs typeface="B Traffic" pitchFamily="2" charset="-78"/>
              </a:rPr>
              <a:t>  اهداف استهلاك : </a:t>
            </a:r>
          </a:p>
          <a:p>
            <a:pPr algn="r"/>
            <a:endParaRPr lang="fa-IR" sz="2400" dirty="0" smtClean="0">
              <a:solidFill>
                <a:srgbClr val="0070C0"/>
              </a:solidFill>
              <a:cs typeface="B Traffic" pitchFamily="2" charset="-78"/>
            </a:endParaRPr>
          </a:p>
          <a:p>
            <a:pPr algn="r">
              <a:buFont typeface="Wingdings" pitchFamily="2" charset="2"/>
              <a:buChar char="Ø"/>
            </a:pPr>
            <a:r>
              <a:rPr lang="fa-IR" sz="2400" dirty="0" smtClean="0">
                <a:solidFill>
                  <a:srgbClr val="0070C0"/>
                </a:solidFill>
                <a:cs typeface="B Traffic" pitchFamily="2" charset="-78"/>
              </a:rPr>
              <a:t> 1- تقسيم قيمت دارايي ثابت استهلاك پذير بين سنوات عمر مفيد آن .</a:t>
            </a:r>
          </a:p>
          <a:p>
            <a:pPr algn="r">
              <a:buFont typeface="Wingdings" pitchFamily="2" charset="2"/>
              <a:buChar char="Ø"/>
            </a:pPr>
            <a:r>
              <a:rPr lang="fa-IR" sz="2400" dirty="0" smtClean="0">
                <a:solidFill>
                  <a:srgbClr val="0070C0"/>
                </a:solidFill>
                <a:cs typeface="B Traffic" pitchFamily="2" charset="-78"/>
              </a:rPr>
              <a:t> 2- تامين قيمت دارايي ثابت مستهلك شده به منظور جايگزيني آن در  پايان عمر مفيد  </a:t>
            </a:r>
            <a:endParaRPr lang="en-US" sz="2400" dirty="0" smtClean="0">
              <a:solidFill>
                <a:srgbClr val="0070C0"/>
              </a:solidFill>
              <a:cs typeface="B Traffic" pitchFamily="2" charset="-78"/>
            </a:endParaRPr>
          </a:p>
          <a:p>
            <a:pPr algn="r"/>
            <a:endParaRPr lang="fa-IR" sz="2400" dirty="0">
              <a:solidFill>
                <a:srgbClr val="0070C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r>
              <a:rPr lang="fa-IR" b="1" dirty="0" smtClean="0">
                <a:cs typeface="B Traffic" pitchFamily="2" charset="-78"/>
              </a:rPr>
              <a:t> استهلاك </a:t>
            </a:r>
            <a:endParaRPr lang="fa-IR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-Point Star 3"/>
          <p:cNvSpPr/>
          <p:nvPr/>
        </p:nvSpPr>
        <p:spPr>
          <a:xfrm>
            <a:off x="6172200" y="3276600"/>
            <a:ext cx="2971800" cy="1066800"/>
          </a:xfrm>
          <a:prstGeom prst="star12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Traffic" pitchFamily="2" charset="-78"/>
              </a:rPr>
              <a:t>فرسودگي </a:t>
            </a:r>
            <a:endParaRPr lang="fa-IR" sz="2400" b="1" dirty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5" name="12-Point Star 4"/>
          <p:cNvSpPr/>
          <p:nvPr/>
        </p:nvSpPr>
        <p:spPr>
          <a:xfrm>
            <a:off x="4648200" y="2286000"/>
            <a:ext cx="2514600" cy="1066800"/>
          </a:xfrm>
          <a:prstGeom prst="star12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Traffic" pitchFamily="2" charset="-78"/>
              </a:rPr>
              <a:t>پوسيدگي</a:t>
            </a:r>
            <a:r>
              <a:rPr lang="fa-IR" sz="2400" b="1" dirty="0" smtClean="0">
                <a:solidFill>
                  <a:srgbClr val="00B0F0"/>
                </a:solidFill>
                <a:cs typeface="B Traffic" pitchFamily="2" charset="-78"/>
              </a:rPr>
              <a:t> </a:t>
            </a:r>
            <a:endParaRPr lang="fa-IR" sz="2400" b="1" dirty="0">
              <a:cs typeface="B Traffic" pitchFamily="2" charset="-78"/>
            </a:endParaRPr>
          </a:p>
        </p:txBody>
      </p:sp>
      <p:sp>
        <p:nvSpPr>
          <p:cNvPr id="6" name="12-Point Star 5"/>
          <p:cNvSpPr/>
          <p:nvPr/>
        </p:nvSpPr>
        <p:spPr>
          <a:xfrm>
            <a:off x="533400" y="2362200"/>
            <a:ext cx="3352800" cy="1066800"/>
          </a:xfrm>
          <a:prstGeom prst="star12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cs typeface="B Traffic" pitchFamily="2" charset="-78"/>
              </a:rPr>
              <a:t>زنگ زدگي </a:t>
            </a:r>
            <a:endParaRPr lang="fa-IR" sz="2400" b="1" dirty="0">
              <a:cs typeface="B Traffic" pitchFamily="2" charset="-78"/>
            </a:endParaRPr>
          </a:p>
        </p:txBody>
      </p:sp>
      <p:sp>
        <p:nvSpPr>
          <p:cNvPr id="7" name="12-Point Star 6"/>
          <p:cNvSpPr/>
          <p:nvPr/>
        </p:nvSpPr>
        <p:spPr>
          <a:xfrm>
            <a:off x="6705600" y="5105400"/>
            <a:ext cx="1981200" cy="1371600"/>
          </a:xfrm>
          <a:prstGeom prst="star12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cs typeface="B Traffic" pitchFamily="2" charset="-78"/>
              </a:rPr>
              <a:t>نابابي</a:t>
            </a:r>
            <a:r>
              <a:rPr lang="fa-IR" dirty="0" smtClean="0">
                <a:cs typeface="B Traffic" pitchFamily="2" charset="-78"/>
              </a:rPr>
              <a:t> </a:t>
            </a:r>
            <a:endParaRPr lang="fa-IR" dirty="0">
              <a:cs typeface="B Traffic" pitchFamily="2" charset="-78"/>
            </a:endParaRPr>
          </a:p>
        </p:txBody>
      </p:sp>
      <p:sp>
        <p:nvSpPr>
          <p:cNvPr id="8" name="12-Point Star 7"/>
          <p:cNvSpPr/>
          <p:nvPr/>
        </p:nvSpPr>
        <p:spPr>
          <a:xfrm>
            <a:off x="3581400" y="5257800"/>
            <a:ext cx="2590800" cy="1600200"/>
          </a:xfrm>
          <a:prstGeom prst="star12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cs typeface="B Traffic" pitchFamily="2" charset="-78"/>
              </a:rPr>
              <a:t>نامناسب شدن </a:t>
            </a:r>
            <a:endParaRPr lang="fa-IR" sz="2400" b="1" dirty="0">
              <a:cs typeface="B Traffic" pitchFamily="2" charset="-78"/>
            </a:endParaRPr>
          </a:p>
        </p:txBody>
      </p:sp>
      <p:sp>
        <p:nvSpPr>
          <p:cNvPr id="9" name="12-Point Star 8"/>
          <p:cNvSpPr/>
          <p:nvPr/>
        </p:nvSpPr>
        <p:spPr>
          <a:xfrm>
            <a:off x="685800" y="5181600"/>
            <a:ext cx="2895600" cy="1447800"/>
          </a:xfrm>
          <a:prstGeom prst="star12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cs typeface="B Traffic" pitchFamily="2" charset="-78"/>
              </a:rPr>
              <a:t>بي مورد شدن </a:t>
            </a:r>
            <a:endParaRPr lang="fa-IR" sz="2400" b="1" dirty="0">
              <a:cs typeface="B Traffic" pitchFamily="2" charset="-78"/>
            </a:endParaRPr>
          </a:p>
        </p:txBody>
      </p:sp>
      <p:sp>
        <p:nvSpPr>
          <p:cNvPr id="10" name="12-Point Star 9"/>
          <p:cNvSpPr/>
          <p:nvPr/>
        </p:nvSpPr>
        <p:spPr>
          <a:xfrm>
            <a:off x="228600" y="3657600"/>
            <a:ext cx="2743200" cy="1143000"/>
          </a:xfrm>
          <a:prstGeom prst="star12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cs typeface="B Traffic" pitchFamily="2" charset="-78"/>
              </a:rPr>
              <a:t>آسيب ديدگي</a:t>
            </a:r>
            <a:endParaRPr lang="fa-IR" sz="2400" b="1" dirty="0">
              <a:cs typeface="B Traffic" pitchFamily="2" charset="-78"/>
            </a:endParaRPr>
          </a:p>
        </p:txBody>
      </p:sp>
      <p:sp>
        <p:nvSpPr>
          <p:cNvPr id="11" name="12-Point Star 10"/>
          <p:cNvSpPr/>
          <p:nvPr/>
        </p:nvSpPr>
        <p:spPr>
          <a:xfrm>
            <a:off x="2667000" y="3124200"/>
            <a:ext cx="2590800" cy="1524000"/>
          </a:xfrm>
          <a:prstGeom prst="star12">
            <a:avLst>
              <a:gd name="adj" fmla="val 32812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cs typeface="B Traffic" pitchFamily="2" charset="-78"/>
              </a:rPr>
              <a:t>استعمال نادرست</a:t>
            </a:r>
            <a:endParaRPr lang="fa-IR" sz="2000" b="1" dirty="0">
              <a:cs typeface="B Traffic" pitchFamily="2" charset="-78"/>
            </a:endParaRPr>
          </a:p>
        </p:txBody>
      </p:sp>
      <p:sp>
        <p:nvSpPr>
          <p:cNvPr id="12" name="12-Point Star 11"/>
          <p:cNvSpPr/>
          <p:nvPr/>
        </p:nvSpPr>
        <p:spPr>
          <a:xfrm>
            <a:off x="4876800" y="4191000"/>
            <a:ext cx="2362200" cy="1295400"/>
          </a:xfrm>
          <a:prstGeom prst="star12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cs typeface="B Traffic" pitchFamily="2" charset="-78"/>
              </a:rPr>
              <a:t>اصطكاك  </a:t>
            </a:r>
            <a:endParaRPr lang="fa-IR" sz="2400" b="1" dirty="0">
              <a:solidFill>
                <a:schemeClr val="tx1"/>
              </a:solidFill>
              <a:cs typeface="B Traffic" pitchFamily="2" charset="-78"/>
            </a:endParaRPr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0" y="1219200"/>
            <a:ext cx="9144000" cy="1295400"/>
          </a:xfrm>
        </p:spPr>
        <p:txBody>
          <a:bodyPr>
            <a:normAutofit/>
          </a:bodyPr>
          <a:lstStyle/>
          <a:p>
            <a:r>
              <a:rPr lang="fa-IR" sz="2000" dirty="0" smtClean="0">
                <a:solidFill>
                  <a:srgbClr val="0070C0"/>
                </a:solidFill>
                <a:cs typeface="B Traffic" pitchFamily="2" charset="-78"/>
              </a:rPr>
              <a:t> با كنترل هاي منظم پيشگيرانه ميتوان از تجيزات بخوبي نگهداري و عمر دستگاهها را افزايش داد . اما به استثناي زمين كليه اقلام دارايي ثابت بر اثر مرور زمان به دلايل زيرارزش خود رااز دست  ميدهند .</a:t>
            </a:r>
          </a:p>
        </p:txBody>
      </p:sp>
      <p:sp>
        <p:nvSpPr>
          <p:cNvPr id="15" name="Title 14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219200"/>
          </a:xfrm>
        </p:spPr>
        <p:txBody>
          <a:bodyPr/>
          <a:lstStyle/>
          <a:p>
            <a:r>
              <a:rPr lang="fa-IR" b="1" dirty="0" smtClean="0">
                <a:cs typeface="B Traffic" pitchFamily="2" charset="-78"/>
              </a:rPr>
              <a:t>كنترل و بررسي استهلاك ابزار</a:t>
            </a:r>
            <a:endParaRPr lang="fa-IR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6" grpId="0" build="p" animBg="1"/>
      <p:bldP spid="7" grpId="0" build="p" animBg="1"/>
      <p:bldP spid="8" grpId="0" build="p" animBg="1"/>
      <p:bldP spid="9" grpId="0" build="p" animBg="1"/>
      <p:bldP spid="10" grpId="0" build="p" animBg="1"/>
      <p:bldP spid="11" grpId="0" build="p" animBg="1"/>
      <p:bldP spid="12" grpId="0" build="p" animBg="1"/>
      <p:bldP spid="14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28600" y="914400"/>
            <a:ext cx="8686800" cy="5638800"/>
          </a:xfrm>
        </p:spPr>
        <p:txBody>
          <a:bodyPr>
            <a:normAutofit/>
          </a:bodyPr>
          <a:lstStyle/>
          <a:p>
            <a:r>
              <a:rPr lang="fa-IR" sz="2000" dirty="0" smtClean="0"/>
              <a:t>1-</a:t>
            </a:r>
            <a:r>
              <a:rPr lang="fa-IR" sz="2000" dirty="0" smtClean="0">
                <a:solidFill>
                  <a:srgbClr val="0070C0"/>
                </a:solidFill>
              </a:rPr>
              <a:t> فرسودگي </a:t>
            </a:r>
            <a:r>
              <a:rPr lang="fa-IR" sz="2000" dirty="0" smtClean="0"/>
              <a:t>( خرابي و زوال و فساد ) به علت : </a:t>
            </a:r>
          </a:p>
          <a:p>
            <a:endParaRPr lang="fa-IR" sz="2000" dirty="0" smtClean="0"/>
          </a:p>
          <a:p>
            <a:r>
              <a:rPr lang="fa-IR" sz="2000" dirty="0" smtClean="0">
                <a:solidFill>
                  <a:schemeClr val="accent1"/>
                </a:solidFill>
              </a:rPr>
              <a:t>الف</a:t>
            </a:r>
            <a:r>
              <a:rPr lang="fa-IR" sz="2000" dirty="0" smtClean="0"/>
              <a:t> – استفاده از دارايي ثابت  </a:t>
            </a:r>
          </a:p>
          <a:p>
            <a:r>
              <a:rPr lang="fa-IR" sz="2000" dirty="0" smtClean="0"/>
              <a:t>         </a:t>
            </a:r>
          </a:p>
          <a:p>
            <a:r>
              <a:rPr lang="fa-IR" sz="2000" dirty="0" smtClean="0">
                <a:solidFill>
                  <a:schemeClr val="accent1"/>
                </a:solidFill>
              </a:rPr>
              <a:t>ب</a:t>
            </a:r>
            <a:r>
              <a:rPr lang="fa-IR" sz="2000" dirty="0" smtClean="0"/>
              <a:t>- گذشت زمان   </a:t>
            </a:r>
          </a:p>
          <a:p>
            <a:endParaRPr lang="fa-IR" sz="2000" dirty="0" smtClean="0"/>
          </a:p>
          <a:p>
            <a:r>
              <a:rPr lang="fa-IR" sz="2000" dirty="0" smtClean="0"/>
              <a:t>2- </a:t>
            </a:r>
            <a:r>
              <a:rPr lang="fa-IR" sz="2000" dirty="0" smtClean="0">
                <a:solidFill>
                  <a:srgbClr val="0070C0"/>
                </a:solidFill>
              </a:rPr>
              <a:t>كهنگي و منسوخ شدن  </a:t>
            </a:r>
            <a:r>
              <a:rPr lang="fa-IR" sz="2000" dirty="0" smtClean="0"/>
              <a:t>به مناسبت : </a:t>
            </a:r>
          </a:p>
          <a:p>
            <a:endParaRPr lang="fa-IR" sz="2000" dirty="0" smtClean="0"/>
          </a:p>
          <a:p>
            <a:r>
              <a:rPr lang="fa-IR" sz="2000" dirty="0" smtClean="0"/>
              <a:t>ا</a:t>
            </a:r>
            <a:r>
              <a:rPr lang="fa-IR" sz="2000" dirty="0" smtClean="0">
                <a:solidFill>
                  <a:schemeClr val="accent1"/>
                </a:solidFill>
              </a:rPr>
              <a:t>لف</a:t>
            </a:r>
            <a:r>
              <a:rPr lang="fa-IR" sz="2000" dirty="0" smtClean="0"/>
              <a:t>-جانشيني دارايي  ثابت ديگر </a:t>
            </a:r>
          </a:p>
          <a:p>
            <a:endParaRPr lang="fa-IR" sz="2000" dirty="0" smtClean="0"/>
          </a:p>
          <a:p>
            <a:r>
              <a:rPr lang="fa-IR" sz="2000" dirty="0" smtClean="0">
                <a:solidFill>
                  <a:schemeClr val="accent1"/>
                </a:solidFill>
              </a:rPr>
              <a:t>ب</a:t>
            </a:r>
            <a:r>
              <a:rPr lang="fa-IR" sz="2000" dirty="0" smtClean="0"/>
              <a:t>- عدم كفايت </a:t>
            </a:r>
          </a:p>
          <a:p>
            <a:endParaRPr lang="fa-IR" sz="2000" dirty="0" smtClean="0"/>
          </a:p>
          <a:p>
            <a:r>
              <a:rPr lang="fa-IR" sz="2000" dirty="0" smtClean="0"/>
              <a:t>3- </a:t>
            </a:r>
            <a:r>
              <a:rPr lang="fa-IR" sz="2000" dirty="0" smtClean="0">
                <a:solidFill>
                  <a:srgbClr val="0070C0"/>
                </a:solidFill>
              </a:rPr>
              <a:t>حوادث </a:t>
            </a:r>
            <a:r>
              <a:rPr lang="fa-IR" sz="2000" dirty="0" smtClean="0"/>
              <a:t>( شكستن ، خرابيهاي غير عادي  ، و .....                                                                       </a:t>
            </a:r>
            <a:endParaRPr lang="fa-IR" sz="2000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762000"/>
          </a:xfrm>
        </p:spPr>
        <p:txBody>
          <a:bodyPr>
            <a:normAutofit/>
          </a:bodyPr>
          <a:lstStyle/>
          <a:p>
            <a:r>
              <a:rPr lang="fa-IR" dirty="0" smtClean="0"/>
              <a:t>علل استهلاك دارايي ثابت </a:t>
            </a:r>
            <a:endParaRPr lang="fa-I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685801"/>
            <a:ext cx="89154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Font typeface="Wingdings" pitchFamily="2" charset="2"/>
              <a:buChar char="v"/>
            </a:pPr>
            <a:r>
              <a:rPr lang="fa-IR" sz="2800" b="1" dirty="0" smtClean="0">
                <a:solidFill>
                  <a:srgbClr val="0070C0"/>
                </a:solidFill>
                <a:cs typeface="B Traffic" pitchFamily="2" charset="-78"/>
              </a:rPr>
              <a:t>براي تعيين استهلاك ابتدا قيمت تمام شده آنرا تعيين مي كنند </a:t>
            </a:r>
          </a:p>
          <a:p>
            <a:pPr algn="r" rtl="1"/>
            <a:r>
              <a:rPr lang="fa-IR" sz="2800" b="1" dirty="0" smtClean="0">
                <a:solidFill>
                  <a:srgbClr val="0070C0"/>
                </a:solidFill>
                <a:cs typeface="B Traffic" pitchFamily="2" charset="-78"/>
              </a:rPr>
              <a:t> سپس قيمت كهنه آنرا برآورد مي كنند . مابه التفاوت اين دو قيمت ، ميزان استهلاك دارايي در طول عمر مفيد است .</a:t>
            </a:r>
          </a:p>
          <a:p>
            <a:pPr algn="r" rtl="1"/>
            <a:r>
              <a:rPr lang="fa-IR" sz="2800" b="1" dirty="0" smtClean="0">
                <a:solidFill>
                  <a:srgbClr val="0070C0"/>
                </a:solidFill>
                <a:cs typeface="B Traffic" pitchFamily="2" charset="-78"/>
              </a:rPr>
              <a:t> برای اینکه میزان استهلاک مشخص شود ، باید طول عمر مفيد دارايي برآورد مي شود .</a:t>
            </a:r>
          </a:p>
          <a:p>
            <a:pPr algn="r" rtl="1"/>
            <a:endParaRPr lang="fa-IR" sz="2800" b="1" dirty="0" smtClean="0">
              <a:solidFill>
                <a:srgbClr val="C00000"/>
              </a:solidFill>
              <a:cs typeface="B Traffic" pitchFamily="2" charset="-78"/>
            </a:endParaRPr>
          </a:p>
          <a:p>
            <a:pPr algn="r" rtl="1">
              <a:buFont typeface="Wingdings" pitchFamily="2" charset="2"/>
              <a:buChar char="q"/>
            </a:pPr>
            <a:r>
              <a:rPr lang="fa-IR" sz="2800" b="1" dirty="0" smtClean="0">
                <a:solidFill>
                  <a:srgbClr val="C00000"/>
                </a:solidFill>
                <a:cs typeface="B Traffic" pitchFamily="2" charset="-78"/>
              </a:rPr>
              <a:t> عوامل محاسبه استهلاك  بشرح زير است </a:t>
            </a:r>
            <a:r>
              <a:rPr lang="fa-IR" sz="2800" b="1" dirty="0" smtClean="0">
                <a:solidFill>
                  <a:srgbClr val="0070C0"/>
                </a:solidFill>
                <a:cs typeface="B Traffic" pitchFamily="2" charset="-78"/>
              </a:rPr>
              <a:t>:</a:t>
            </a:r>
          </a:p>
          <a:p>
            <a:pPr algn="r" rtl="1">
              <a:buFont typeface="Wingdings" pitchFamily="2" charset="2"/>
              <a:buChar char="q"/>
            </a:pPr>
            <a:endParaRPr lang="fa-IR" sz="2800" b="1" dirty="0" smtClean="0">
              <a:solidFill>
                <a:srgbClr val="0070C0"/>
              </a:solidFill>
              <a:cs typeface="B Traffic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sz="2800" b="1" dirty="0" smtClean="0">
                <a:solidFill>
                  <a:srgbClr val="0070C0"/>
                </a:solidFill>
                <a:cs typeface="B Traffic" pitchFamily="2" charset="-78"/>
              </a:rPr>
              <a:t>  1- قيمت تمام شده دارايي تعيين مي كنند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800" b="1" dirty="0" smtClean="0">
                <a:solidFill>
                  <a:srgbClr val="0070C0"/>
                </a:solidFill>
                <a:cs typeface="B Traffic" pitchFamily="2" charset="-78"/>
              </a:rPr>
              <a:t> 2- قيمت كهنه دارايي رادر پايان عمر برآورد مي كنند 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800" b="1" dirty="0" smtClean="0">
                <a:solidFill>
                  <a:srgbClr val="0070C0"/>
                </a:solidFill>
                <a:cs typeface="B Traffic" pitchFamily="2" charset="-78"/>
              </a:rPr>
              <a:t> 3- طول عمر مفيد دارايي برآورد مي شود .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800" b="1" dirty="0" smtClean="0">
                <a:solidFill>
                  <a:srgbClr val="0070C0"/>
                </a:solidFill>
                <a:cs typeface="B Traffic" pitchFamily="2" charset="-78"/>
              </a:rPr>
              <a:t> 4- نسبت فرسودگي و كهنگي يا نسبت استهلاك در هر يك از سنوات عمر </a:t>
            </a:r>
            <a:endParaRPr lang="en-US" sz="2800" b="1" dirty="0" smtClean="0">
              <a:solidFill>
                <a:srgbClr val="0070C0"/>
              </a:solidFill>
              <a:cs typeface="B Traffic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90800" y="0"/>
            <a:ext cx="44807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4000" dirty="0" smtClean="0">
                <a:solidFill>
                  <a:srgbClr val="C00000"/>
                </a:solidFill>
                <a:cs typeface="B Traffic" pitchFamily="2" charset="-78"/>
              </a:rPr>
              <a:t>عوامل محاسبه استهلاك 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8610600" cy="5791200"/>
          </a:xfrm>
        </p:spPr>
        <p:txBody>
          <a:bodyPr>
            <a:noAutofit/>
          </a:bodyPr>
          <a:lstStyle/>
          <a:p>
            <a:pPr algn="r"/>
            <a:r>
              <a:rPr lang="fa-IR" sz="2200" dirty="0" smtClean="0">
                <a:solidFill>
                  <a:srgbClr val="0070C0"/>
                </a:solidFill>
              </a:rPr>
              <a:t>الف - 1-روشهاي مستقيم:  </a:t>
            </a:r>
          </a:p>
          <a:p>
            <a:r>
              <a:rPr lang="fa-IR" sz="2200" dirty="0" smtClean="0">
                <a:solidFill>
                  <a:srgbClr val="0070C0"/>
                </a:solidFill>
              </a:rPr>
              <a:t>1-روش مستقيم يا خط مستقيم </a:t>
            </a:r>
            <a:r>
              <a:rPr lang="fa-IR" sz="2200" dirty="0" smtClean="0"/>
              <a:t>: در اين روش دارايي ثابت به نسبت مساوي به سنوات عمر مفيد آن ماشين تخصيص مي يابد.</a:t>
            </a:r>
          </a:p>
          <a:p>
            <a:r>
              <a:rPr lang="fa-IR" sz="2200" dirty="0" smtClean="0"/>
              <a:t>  </a:t>
            </a:r>
            <a:r>
              <a:rPr lang="en-US" sz="2200" dirty="0" smtClean="0"/>
              <a:t> </a:t>
            </a:r>
            <a:r>
              <a:rPr lang="en-US" sz="2200" dirty="0" smtClean="0">
                <a:solidFill>
                  <a:schemeClr val="accent1"/>
                </a:solidFill>
              </a:rPr>
              <a:t>D = C – S /N </a:t>
            </a:r>
            <a:r>
              <a:rPr lang="en-US" sz="2200" dirty="0" smtClean="0"/>
              <a:t>                                                          D </a:t>
            </a:r>
            <a:r>
              <a:rPr lang="fa-IR" sz="2200" dirty="0" smtClean="0"/>
              <a:t>ميزان استهلاك هر دوره مالي،‌</a:t>
            </a:r>
            <a:r>
              <a:rPr lang="en-US" sz="2200" dirty="0" smtClean="0"/>
              <a:t> C </a:t>
            </a:r>
            <a:r>
              <a:rPr lang="fa-IR" sz="2200" dirty="0" smtClean="0"/>
              <a:t>قيمت تمام شده دارايي </a:t>
            </a:r>
          </a:p>
          <a:p>
            <a:r>
              <a:rPr lang="en-US" sz="2200" dirty="0" smtClean="0"/>
              <a:t>S </a:t>
            </a:r>
            <a:r>
              <a:rPr lang="fa-IR" sz="2200" dirty="0" smtClean="0"/>
              <a:t>قيمت فرسوده و كهنه دارايي ثابت ، </a:t>
            </a:r>
            <a:r>
              <a:rPr lang="en-US" sz="2200" dirty="0" smtClean="0"/>
              <a:t>N </a:t>
            </a:r>
            <a:r>
              <a:rPr lang="fa-IR" sz="2200" dirty="0" smtClean="0"/>
              <a:t>مدت عمر مفيد  </a:t>
            </a:r>
          </a:p>
          <a:p>
            <a:pPr algn="r"/>
            <a:r>
              <a:rPr lang="fa-IR" sz="2200" dirty="0" smtClean="0">
                <a:solidFill>
                  <a:srgbClr val="0070C0"/>
                </a:solidFill>
              </a:rPr>
              <a:t>2- روش ساعات كاركرد </a:t>
            </a:r>
            <a:r>
              <a:rPr lang="fa-IR" sz="2200" dirty="0" smtClean="0"/>
              <a:t>: در اين روش فرض بر اين است كه دارايي ثابت هر چه بيشتر كار كند زودتر فرسوده و مستهلك مي گردد نرخ استهلاك در تمام عمر مفيد به شرح زير محاسبه مي شود .</a:t>
            </a:r>
          </a:p>
          <a:p>
            <a:r>
              <a:rPr lang="fa-IR" sz="2200" dirty="0" smtClean="0">
                <a:solidFill>
                  <a:schemeClr val="accent1"/>
                </a:solidFill>
              </a:rPr>
              <a:t>                                                                   </a:t>
            </a:r>
            <a:r>
              <a:rPr lang="en-US" sz="2200" dirty="0" smtClean="0">
                <a:solidFill>
                  <a:schemeClr val="accent1"/>
                </a:solidFill>
              </a:rPr>
              <a:t>R = C- S / N </a:t>
            </a:r>
            <a:r>
              <a:rPr lang="fa-IR" sz="2200" dirty="0" smtClean="0">
                <a:solidFill>
                  <a:schemeClr val="accent1"/>
                </a:solidFill>
              </a:rPr>
              <a:t> </a:t>
            </a:r>
            <a:r>
              <a:rPr lang="en-US" sz="2200" dirty="0" smtClean="0">
                <a:solidFill>
                  <a:schemeClr val="accent1"/>
                </a:solidFill>
              </a:rPr>
              <a:t> </a:t>
            </a:r>
            <a:r>
              <a:rPr lang="fa-IR" sz="2200" dirty="0" smtClean="0"/>
              <a:t>                                                                       </a:t>
            </a:r>
          </a:p>
          <a:p>
            <a:r>
              <a:rPr lang="fa-IR" sz="2200" dirty="0" smtClean="0"/>
              <a:t>                                       ساعات كاركرد در سال </a:t>
            </a:r>
            <a:r>
              <a:rPr lang="en-US" sz="2200" dirty="0" smtClean="0"/>
              <a:t>R  * </a:t>
            </a:r>
            <a:r>
              <a:rPr lang="fa-IR" sz="2200" dirty="0" smtClean="0"/>
              <a:t>   </a:t>
            </a:r>
            <a:r>
              <a:rPr lang="en-US" sz="2200" dirty="0" smtClean="0"/>
              <a:t>D =</a:t>
            </a:r>
            <a:endParaRPr lang="fa-IR" sz="2200" dirty="0" smtClean="0"/>
          </a:p>
          <a:p>
            <a:r>
              <a:rPr lang="en-US" sz="2200" dirty="0" smtClean="0"/>
              <a:t>N </a:t>
            </a:r>
            <a:r>
              <a:rPr lang="fa-IR" sz="2200" dirty="0" smtClean="0"/>
              <a:t>مدت عمر مفيدثابت بر حسب ساعات كار در طول عمر مفيد ، </a:t>
            </a:r>
          </a:p>
          <a:p>
            <a:pPr algn="r"/>
            <a:r>
              <a:rPr lang="en-US" sz="2200" dirty="0" smtClean="0"/>
              <a:t>R </a:t>
            </a:r>
            <a:r>
              <a:rPr lang="fa-IR" sz="2200" dirty="0" smtClean="0"/>
              <a:t>نرخ استهلاك</a:t>
            </a:r>
          </a:p>
          <a:p>
            <a:endParaRPr lang="fa-IR" sz="2200" dirty="0" smtClean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fa-IR" dirty="0" smtClean="0"/>
              <a:t>روشهاي محاسبه استهلاك </a:t>
            </a:r>
            <a:endParaRPr lang="fa-I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763000" cy="5334000"/>
          </a:xfrm>
        </p:spPr>
        <p:txBody>
          <a:bodyPr>
            <a:normAutofit/>
          </a:bodyPr>
          <a:lstStyle/>
          <a:p>
            <a:pPr algn="r"/>
            <a:r>
              <a:rPr lang="fa-IR" sz="2000" dirty="0" smtClean="0"/>
              <a:t>3</a:t>
            </a:r>
            <a:r>
              <a:rPr lang="fa-IR" sz="2000" dirty="0" smtClean="0">
                <a:solidFill>
                  <a:srgbClr val="0070C0"/>
                </a:solidFill>
              </a:rPr>
              <a:t>- روش ميزان توليد( روش تعداد محصول ):  </a:t>
            </a:r>
          </a:p>
          <a:p>
            <a:r>
              <a:rPr lang="fa-IR" sz="2000" dirty="0" smtClean="0"/>
              <a:t>در اين روش عمر مفيد دارايي ثابت غالبا يك ماشين ، بر حسب مقدار محصولي كه مي تواند توليد كند پيش بيني و برآورد مي شود . فرمول مربوط به نرخ استهلاك در تمام مدت عمر مفيد به شرح زير است </a:t>
            </a:r>
          </a:p>
          <a:p>
            <a:r>
              <a:rPr lang="fa-IR" sz="2000" dirty="0" smtClean="0">
                <a:solidFill>
                  <a:schemeClr val="accent1"/>
                </a:solidFill>
              </a:rPr>
              <a:t>                                                    </a:t>
            </a:r>
            <a:r>
              <a:rPr lang="en-US" sz="2000" dirty="0" smtClean="0">
                <a:solidFill>
                  <a:schemeClr val="accent1"/>
                </a:solidFill>
              </a:rPr>
              <a:t>R = C- S / N                 </a:t>
            </a:r>
            <a:r>
              <a:rPr lang="fa-IR" sz="2000" dirty="0" smtClean="0">
                <a:solidFill>
                  <a:schemeClr val="accent1"/>
                </a:solidFill>
              </a:rPr>
              <a:t>                                                    </a:t>
            </a:r>
            <a:r>
              <a:rPr lang="en-US" sz="2000" dirty="0" smtClean="0">
                <a:solidFill>
                  <a:schemeClr val="accent1"/>
                </a:solidFill>
              </a:rPr>
              <a:t>   </a:t>
            </a:r>
            <a:r>
              <a:rPr lang="fa-IR" sz="2000" dirty="0" smtClean="0"/>
              <a:t>تعدادمحصول </a:t>
            </a:r>
            <a:r>
              <a:rPr lang="en-US" sz="2000" dirty="0" smtClean="0"/>
              <a:t>R  * </a:t>
            </a:r>
            <a:r>
              <a:rPr lang="fa-IR" sz="2000" dirty="0" smtClean="0"/>
              <a:t>   </a:t>
            </a:r>
            <a:r>
              <a:rPr lang="en-US" sz="2000" dirty="0" smtClean="0"/>
              <a:t>D =</a:t>
            </a:r>
            <a:endParaRPr lang="fa-IR" sz="2000" dirty="0" smtClean="0"/>
          </a:p>
          <a:p>
            <a:endParaRPr lang="fa-IR" sz="2000" dirty="0" smtClean="0"/>
          </a:p>
          <a:p>
            <a:r>
              <a:rPr lang="fa-IR" sz="2800" dirty="0" smtClean="0">
                <a:solidFill>
                  <a:srgbClr val="0070C0"/>
                </a:solidFill>
              </a:rPr>
              <a:t>ب- روشهاي نزولي (كاهش پذير ) محاسبه استهلاك : </a:t>
            </a:r>
          </a:p>
          <a:p>
            <a:pPr algn="r"/>
            <a:r>
              <a:rPr lang="fa-IR" sz="2000" dirty="0" smtClean="0"/>
              <a:t>1- روش محاسبه استهلاك بر مبناي قيمت دفتري </a:t>
            </a:r>
          </a:p>
          <a:p>
            <a:pPr algn="r"/>
            <a:r>
              <a:rPr lang="fa-IR" sz="2000" dirty="0" smtClean="0"/>
              <a:t>2- روش مجموع سنوات </a:t>
            </a:r>
          </a:p>
          <a:p>
            <a:pPr algn="r"/>
            <a:r>
              <a:rPr lang="fa-IR" sz="2000" dirty="0" smtClean="0"/>
              <a:t>3- روش نرخ نزولي استهلاك با محاسبه بر مبناي قيمت تمام شده </a:t>
            </a:r>
          </a:p>
          <a:p>
            <a:endParaRPr lang="en-US" sz="2000" dirty="0" smtClean="0"/>
          </a:p>
          <a:p>
            <a:endParaRPr lang="fa-IR" sz="2000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762000"/>
          </a:xfrm>
        </p:spPr>
        <p:txBody>
          <a:bodyPr>
            <a:normAutofit/>
          </a:bodyPr>
          <a:lstStyle/>
          <a:p>
            <a:r>
              <a:rPr lang="fa-IR" dirty="0" smtClean="0"/>
              <a:t>روشهاي محاسبه استهلاك </a:t>
            </a:r>
            <a:endParaRPr lang="fa-I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228600"/>
            <a:ext cx="6553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4400" b="1" dirty="0" smtClean="0">
                <a:solidFill>
                  <a:srgbClr val="C00000"/>
                </a:solidFill>
                <a:cs typeface="B Traffic" pitchFamily="2" charset="-78"/>
              </a:rPr>
              <a:t>روشهاي كنترل استهلاك </a:t>
            </a:r>
            <a:endParaRPr lang="en-US" sz="4400" b="1" dirty="0">
              <a:solidFill>
                <a:srgbClr val="C00000"/>
              </a:solidFill>
              <a:cs typeface="B Traffic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33400"/>
            <a:ext cx="89916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endParaRPr lang="fa-IR" sz="2800" b="1" dirty="0" smtClean="0">
              <a:cs typeface="B Traffic" pitchFamily="2" charset="-78"/>
            </a:endParaRPr>
          </a:p>
          <a:p>
            <a:pPr algn="r" rtl="1">
              <a:buFont typeface="Wingdings" pitchFamily="2" charset="2"/>
              <a:buChar char="q"/>
            </a:pPr>
            <a:r>
              <a:rPr lang="fa-IR" sz="2400" b="1" dirty="0" smtClean="0">
                <a:cs typeface="B Traffic" pitchFamily="2" charset="-78"/>
              </a:rPr>
              <a:t>-  استفاده از مهندسين مشاور در امور خريد ، حفاظت و نگهداري </a:t>
            </a:r>
          </a:p>
          <a:p>
            <a:pPr algn="r" rtl="1">
              <a:buFont typeface="Wingdings" pitchFamily="2" charset="2"/>
              <a:buChar char="q"/>
            </a:pPr>
            <a:endParaRPr lang="fa-IR" sz="2800" b="1" dirty="0" smtClean="0">
              <a:cs typeface="B Traffic" pitchFamily="2" charset="-78"/>
            </a:endParaRPr>
          </a:p>
          <a:p>
            <a:pPr algn="r" rtl="1">
              <a:buFont typeface="Wingdings" pitchFamily="2" charset="2"/>
              <a:buChar char="q"/>
            </a:pPr>
            <a:r>
              <a:rPr lang="fa-IR" sz="2800" b="1" dirty="0" smtClean="0">
                <a:cs typeface="B Traffic" pitchFamily="2" charset="-78"/>
              </a:rPr>
              <a:t>  - تعميرات ونگهداري </a:t>
            </a:r>
          </a:p>
          <a:p>
            <a:pPr algn="r" rtl="1">
              <a:buFont typeface="Wingdings" pitchFamily="2" charset="2"/>
              <a:buChar char="q"/>
            </a:pPr>
            <a:endParaRPr lang="fa-IR" sz="2800" b="1" dirty="0" smtClean="0">
              <a:cs typeface="B Traffic" pitchFamily="2" charset="-78"/>
            </a:endParaRPr>
          </a:p>
          <a:p>
            <a:pPr algn="r" rtl="1">
              <a:buFont typeface="Wingdings" pitchFamily="2" charset="2"/>
              <a:buChar char="q"/>
            </a:pPr>
            <a:r>
              <a:rPr lang="fa-IR" sz="2800" b="1" dirty="0" smtClean="0">
                <a:cs typeface="B Traffic" pitchFamily="2" charset="-78"/>
              </a:rPr>
              <a:t>  - سرويس دهي منظم </a:t>
            </a:r>
          </a:p>
          <a:p>
            <a:pPr algn="r" rtl="1">
              <a:buFont typeface="Wingdings" pitchFamily="2" charset="2"/>
              <a:buChar char="q"/>
            </a:pPr>
            <a:endParaRPr lang="fa-IR" sz="2800" b="1" dirty="0" smtClean="0">
              <a:cs typeface="B Traffic" pitchFamily="2" charset="-78"/>
            </a:endParaRPr>
          </a:p>
          <a:p>
            <a:pPr algn="r" rtl="1">
              <a:buFont typeface="Wingdings" pitchFamily="2" charset="2"/>
              <a:buChar char="q"/>
            </a:pPr>
            <a:r>
              <a:rPr lang="fa-IR" sz="2800" b="1" dirty="0" smtClean="0">
                <a:cs typeface="B Traffic" pitchFamily="2" charset="-78"/>
              </a:rPr>
              <a:t>  - بازرسي ماشينها </a:t>
            </a:r>
          </a:p>
          <a:p>
            <a:pPr algn="r" rtl="1">
              <a:buFont typeface="Wingdings" pitchFamily="2" charset="2"/>
              <a:buChar char="q"/>
            </a:pPr>
            <a:endParaRPr lang="fa-IR" sz="2800" b="1" dirty="0" smtClean="0">
              <a:cs typeface="B Traffic" pitchFamily="2" charset="-78"/>
            </a:endParaRPr>
          </a:p>
          <a:p>
            <a:pPr algn="r" rtl="1">
              <a:buFont typeface="Wingdings" pitchFamily="2" charset="2"/>
              <a:buChar char="q"/>
            </a:pPr>
            <a:r>
              <a:rPr lang="fa-IR" sz="2800" b="1" dirty="0" smtClean="0">
                <a:cs typeface="B Traffic" pitchFamily="2" charset="-78"/>
              </a:rPr>
              <a:t>  - نصب واستقرار صحيح دستگاهها </a:t>
            </a:r>
          </a:p>
          <a:p>
            <a:pPr algn="r" rtl="1">
              <a:buFont typeface="Wingdings" pitchFamily="2" charset="2"/>
              <a:buChar char="q"/>
            </a:pPr>
            <a:endParaRPr lang="fa-IR" sz="2800" b="1" dirty="0" smtClean="0">
              <a:cs typeface="B Traffic" pitchFamily="2" charset="-78"/>
            </a:endParaRPr>
          </a:p>
          <a:p>
            <a:pPr algn="r" rtl="1">
              <a:buFont typeface="Wingdings" pitchFamily="2" charset="2"/>
              <a:buChar char="q"/>
            </a:pPr>
            <a:r>
              <a:rPr lang="fa-IR" sz="2800" b="1" dirty="0" smtClean="0">
                <a:cs typeface="B Traffic" pitchFamily="2" charset="-78"/>
              </a:rPr>
              <a:t>  - تهيه شناسنامه براي ماشين آلات</a:t>
            </a:r>
          </a:p>
          <a:p>
            <a:pPr algn="r" rtl="1">
              <a:buFont typeface="Wingdings" pitchFamily="2" charset="2"/>
              <a:buChar char="q"/>
            </a:pPr>
            <a:endParaRPr lang="fa-IR" sz="2800" b="1" dirty="0" smtClean="0">
              <a:cs typeface="B Traffic" pitchFamily="2" charset="-78"/>
            </a:endParaRPr>
          </a:p>
          <a:p>
            <a:pPr algn="r" rtl="1">
              <a:buFont typeface="Wingdings" pitchFamily="2" charset="2"/>
              <a:buChar char="q"/>
            </a:pPr>
            <a:r>
              <a:rPr lang="fa-IR" sz="2800" b="1" dirty="0" smtClean="0">
                <a:cs typeface="B Traffic" pitchFamily="2" charset="-78"/>
              </a:rPr>
              <a:t>  - آموزش صحيح به كارگران فني جهت پيشرفت  </a:t>
            </a:r>
            <a:endParaRPr lang="en-US" sz="2800" b="1" dirty="0" smtClean="0">
              <a:cs typeface="B Traffic" pitchFamily="2" charset="-7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66800"/>
            <a:ext cx="9144000" cy="57912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fa-IR" sz="2800" b="1" dirty="0" smtClean="0">
                <a:solidFill>
                  <a:srgbClr val="0070C0"/>
                </a:solidFill>
                <a:cs typeface="B Traffic" pitchFamily="2" charset="-78"/>
              </a:rPr>
              <a:t>  1- كنترل آينده نگر ( قبل از انجام عمليات ):</a:t>
            </a:r>
          </a:p>
          <a:p>
            <a:pPr algn="ctr"/>
            <a:r>
              <a:rPr lang="fa-IR" sz="2800" b="1" dirty="0" smtClean="0">
                <a:cs typeface="B Traffic" pitchFamily="2" charset="-78"/>
              </a:rPr>
              <a:t> </a:t>
            </a:r>
            <a:r>
              <a:rPr lang="fa-IR" sz="2800" b="1" dirty="0" smtClean="0">
                <a:solidFill>
                  <a:srgbClr val="002060"/>
                </a:solidFill>
                <a:cs typeface="B Traffic" pitchFamily="2" charset="-78"/>
              </a:rPr>
              <a:t>از انحرافاتي كه ممكن است بعدا بوجود آيد ، پيشاپيش جلوگيري  مي كند.  ( دنده كشي راننده مجرب و راننده بي تجربه ) </a:t>
            </a:r>
          </a:p>
          <a:p>
            <a:pPr algn="ctr"/>
            <a:r>
              <a:rPr lang="fa-IR" sz="2800" b="1" dirty="0" smtClean="0">
                <a:cs typeface="B Traffic" pitchFamily="2" charset="-78"/>
              </a:rPr>
              <a:t>  </a:t>
            </a:r>
            <a:r>
              <a:rPr lang="fa-IR" sz="2800" b="1" dirty="0" smtClean="0">
                <a:solidFill>
                  <a:srgbClr val="0070C0"/>
                </a:solidFill>
                <a:cs typeface="B Traffic" pitchFamily="2" charset="-78"/>
              </a:rPr>
              <a:t>2- كنترل زمان وقوع ( حين انجام عمليات ) </a:t>
            </a:r>
            <a:r>
              <a:rPr lang="fa-IR" sz="2800" b="1" dirty="0" smtClean="0">
                <a:cs typeface="B Traffic" pitchFamily="2" charset="-78"/>
              </a:rPr>
              <a:t>:</a:t>
            </a:r>
          </a:p>
          <a:p>
            <a:pPr algn="ctr"/>
            <a:r>
              <a:rPr lang="fa-IR" sz="2800" b="1" dirty="0" smtClean="0">
                <a:cs typeface="B Traffic" pitchFamily="2" charset="-78"/>
              </a:rPr>
              <a:t> </a:t>
            </a:r>
            <a:r>
              <a:rPr lang="fa-IR" sz="2800" b="1" dirty="0" smtClean="0">
                <a:solidFill>
                  <a:srgbClr val="002060"/>
                </a:solidFill>
                <a:cs typeface="B Traffic" pitchFamily="2" charset="-78"/>
              </a:rPr>
              <a:t>اين كنترل بيشترين نقش خود را با حل و تصحيح مشكلات ، قبل از  خروج  آنها از كنترل به نمايش مي گذارد .</a:t>
            </a:r>
          </a:p>
          <a:p>
            <a:pPr algn="ctr"/>
            <a:r>
              <a:rPr lang="fa-IR" sz="2800" b="1" dirty="0" smtClean="0">
                <a:cs typeface="B Traffic" pitchFamily="2" charset="-78"/>
              </a:rPr>
              <a:t> </a:t>
            </a:r>
            <a:r>
              <a:rPr lang="fa-IR" sz="2800" b="1" dirty="0" smtClean="0">
                <a:solidFill>
                  <a:srgbClr val="0070C0"/>
                </a:solidFill>
                <a:cs typeface="B Traffic" pitchFamily="2" charset="-78"/>
              </a:rPr>
              <a:t>3- كنترل گذشته نگر ( بعد از انجام عمليات ):</a:t>
            </a:r>
          </a:p>
          <a:p>
            <a:pPr algn="ctr"/>
            <a:r>
              <a:rPr lang="fa-IR" sz="2800" b="1" dirty="0" smtClean="0">
                <a:solidFill>
                  <a:srgbClr val="002060"/>
                </a:solidFill>
                <a:cs typeface="B Traffic" pitchFamily="2" charset="-78"/>
              </a:rPr>
              <a:t>  پس از تكميل ساخت يا ارائه خدمات و بررسي نتايج اقدامات انجام شده ،</a:t>
            </a:r>
            <a:r>
              <a:rPr lang="en-US" sz="2800" b="1" dirty="0" smtClean="0">
                <a:solidFill>
                  <a:srgbClr val="002060"/>
                </a:solidFill>
                <a:cs typeface="B Traffic" pitchFamily="2" charset="-78"/>
              </a:rPr>
              <a:t> </a:t>
            </a:r>
            <a:r>
              <a:rPr lang="fa-IR" sz="2800" b="1" dirty="0" smtClean="0">
                <a:solidFill>
                  <a:srgbClr val="002060"/>
                </a:solidFill>
                <a:cs typeface="B Traffic" pitchFamily="2" charset="-78"/>
              </a:rPr>
              <a:t> با استاندارد هاي تعيين شده ، تطبيق داده شود ، چنانچه انحرافي وجود داشته باشد اقدامات اصلاحي براي بهبود عمليات آينده انجام مي گيرد .    </a:t>
            </a:r>
          </a:p>
          <a:p>
            <a:r>
              <a:rPr lang="fa-IR" sz="2800" b="1" dirty="0" smtClean="0">
                <a:solidFill>
                  <a:srgbClr val="002060"/>
                </a:solidFill>
                <a:cs typeface="B Traffic" pitchFamily="2" charset="-78"/>
              </a:rPr>
              <a:t>  </a:t>
            </a:r>
            <a:endParaRPr lang="en-US" sz="2800" b="1" dirty="0" smtClean="0">
              <a:solidFill>
                <a:srgbClr val="002060"/>
              </a:solidFill>
              <a:cs typeface="B Traffic" pitchFamily="2" charset="-78"/>
            </a:endParaRPr>
          </a:p>
          <a:p>
            <a:endParaRPr lang="en-US" sz="2800" b="1" dirty="0" smtClean="0">
              <a:cs typeface="B Traffic" pitchFamily="2" charset="-78"/>
            </a:endParaRPr>
          </a:p>
          <a:p>
            <a:endParaRPr lang="en-US" sz="2800" b="1" dirty="0" smtClean="0">
              <a:cs typeface="B Traffic" pitchFamily="2" charset="-78"/>
            </a:endParaRPr>
          </a:p>
          <a:p>
            <a:endParaRPr lang="fa-IR" sz="2800" b="1" dirty="0">
              <a:cs typeface="B Traffic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fa-IR" b="1" dirty="0" smtClean="0">
                <a:solidFill>
                  <a:srgbClr val="C00000"/>
                </a:solidFill>
              </a:rPr>
              <a:t>  انواع كنترل </a:t>
            </a:r>
            <a:endParaRPr lang="fa-IR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52400" y="1066800"/>
            <a:ext cx="8763000" cy="880872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4000" dirty="0">
              <a:cs typeface="0 Badr" pitchFamily="2" charset="-78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52400" y="1905000"/>
            <a:ext cx="8839200" cy="83820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4000" dirty="0">
              <a:cs typeface="0 Badr" pitchFamily="2" charset="-78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152400" y="2667000"/>
            <a:ext cx="8991600" cy="9144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2400" dirty="0">
              <a:solidFill>
                <a:srgbClr val="FFFF00"/>
              </a:solidFill>
              <a:cs typeface="0 Badr" pitchFamily="2" charset="-78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152400" y="3505200"/>
            <a:ext cx="8839200" cy="914400"/>
          </a:xfrm>
          <a:prstGeom prst="horizontalScroll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4000" dirty="0">
              <a:solidFill>
                <a:srgbClr val="002060"/>
              </a:solidFill>
              <a:cs typeface="0 Badr" pitchFamily="2" charset="-78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152400" y="4343400"/>
            <a:ext cx="8839200" cy="990600"/>
          </a:xfrm>
          <a:prstGeom prst="horizontalScroll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4000" dirty="0">
              <a:solidFill>
                <a:srgbClr val="002060"/>
              </a:solidFill>
              <a:cs typeface="0 Badr" pitchFamily="2" charset="-78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0" y="5257800"/>
            <a:ext cx="8839200" cy="7620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4000" dirty="0">
              <a:solidFill>
                <a:srgbClr val="002060"/>
              </a:solidFill>
              <a:cs typeface="0 Badr" pitchFamily="2" charset="-78"/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152400" y="5943600"/>
            <a:ext cx="8839200" cy="91440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4000" dirty="0">
              <a:solidFill>
                <a:srgbClr val="002060"/>
              </a:solidFill>
              <a:cs typeface="0 Badr" pitchFamily="2" charset="-78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52400" y="1219200"/>
            <a:ext cx="9144000" cy="5791200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a-IR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0 Badr" pitchFamily="2" charset="-78"/>
            </a:endParaRPr>
          </a:p>
          <a:p>
            <a:pPr marL="0" marR="4572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0 Badr" pitchFamily="2" charset="-78"/>
              </a:rPr>
              <a:t> 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0 Badr" pitchFamily="2" charset="-78"/>
            </a:endParaRPr>
          </a:p>
          <a:p>
            <a:pPr marL="0" marR="4572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0 Badr" pitchFamily="2" charset="-78"/>
            </a:endParaRPr>
          </a:p>
          <a:p>
            <a:pPr marL="0" marR="4572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0 Badr" pitchFamily="2" charset="-78"/>
            </a:endParaRPr>
          </a:p>
          <a:p>
            <a:pPr marL="0" marR="4572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a-I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0 Badr" pitchFamily="2" charset="-78"/>
            </a:endParaRPr>
          </a:p>
        </p:txBody>
      </p:sp>
      <p:sp>
        <p:nvSpPr>
          <p:cNvPr id="14" name="Flowchart: Punched Tape 13"/>
          <p:cNvSpPr/>
          <p:nvPr/>
        </p:nvSpPr>
        <p:spPr>
          <a:xfrm>
            <a:off x="0" y="0"/>
            <a:ext cx="8991600" cy="1185672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4400" dirty="0">
              <a:cs typeface="0 Badr" pitchFamily="2" charset="-78"/>
            </a:endParaRPr>
          </a:p>
        </p:txBody>
      </p:sp>
    </p:spTree>
  </p:cSld>
  <p:clrMapOvr>
    <a:masterClrMapping/>
  </p:clrMapOvr>
  <p:transition>
    <p:random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  <p:transition>
    <p:random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85800"/>
            <a:ext cx="9144000" cy="6172200"/>
          </a:xfrm>
        </p:spPr>
        <p:txBody>
          <a:bodyPr>
            <a:normAutofit fontScale="92500" lnSpcReduction="10000"/>
          </a:bodyPr>
          <a:lstStyle/>
          <a:p>
            <a:pPr algn="r">
              <a:buFont typeface="Wingdings" pitchFamily="2" charset="2"/>
              <a:buChar char="v"/>
            </a:pPr>
            <a:r>
              <a:rPr lang="fa-IR" sz="2800" b="1" dirty="0" smtClean="0">
                <a:solidFill>
                  <a:srgbClr val="C00000"/>
                </a:solidFill>
                <a:cs typeface="B Traffic" pitchFamily="2" charset="-78"/>
              </a:rPr>
              <a:t>  آ- تدابير سنتي كنترل : </a:t>
            </a:r>
          </a:p>
          <a:p>
            <a:pPr algn="r">
              <a:buFont typeface="Wingdings" pitchFamily="2" charset="2"/>
              <a:buChar char="q"/>
            </a:pPr>
            <a:r>
              <a:rPr lang="fa-IR" sz="2400" b="1" dirty="0" smtClean="0">
                <a:solidFill>
                  <a:srgbClr val="002060"/>
                </a:solidFill>
                <a:cs typeface="B Traffic" pitchFamily="2" charset="-78"/>
              </a:rPr>
              <a:t>گزارشهاي آماري و تحليلهاي خاص، بازرسي عمليات، و مشاهدات شخصي  </a:t>
            </a:r>
          </a:p>
          <a:p>
            <a:pPr algn="r">
              <a:buFont typeface="Wingdings" pitchFamily="2" charset="2"/>
              <a:buChar char="v"/>
            </a:pPr>
            <a:r>
              <a:rPr lang="fa-IR" sz="2800" b="1" dirty="0" smtClean="0">
                <a:solidFill>
                  <a:srgbClr val="0070C0"/>
                </a:solidFill>
                <a:cs typeface="B Traffic" pitchFamily="2" charset="-78"/>
              </a:rPr>
              <a:t>  ب- كنترل از طريق بودجه :</a:t>
            </a:r>
          </a:p>
          <a:p>
            <a:pPr algn="r">
              <a:buFont typeface="Wingdings" pitchFamily="2" charset="2"/>
              <a:buChar char="q"/>
            </a:pPr>
            <a:r>
              <a:rPr lang="fa-IR" sz="2800" b="1" dirty="0" smtClean="0">
                <a:solidFill>
                  <a:srgbClr val="002060"/>
                </a:solidFill>
                <a:cs typeface="B Traffic" pitchFamily="2" charset="-78"/>
              </a:rPr>
              <a:t>  بودجه طرحي است كه نحوه تخصيص منابع مالي را به فعاليتهاي شخصي در  يك دوره معين را نشان ميدهد.</a:t>
            </a:r>
            <a:endParaRPr lang="en-US" sz="2800" b="1" dirty="0" smtClean="0">
              <a:solidFill>
                <a:srgbClr val="002060"/>
              </a:solidFill>
              <a:cs typeface="B Traffic" pitchFamily="2" charset="-78"/>
            </a:endParaRPr>
          </a:p>
          <a:p>
            <a:pPr algn="r">
              <a:buFont typeface="Wingdings" pitchFamily="2" charset="2"/>
              <a:buChar char="q"/>
            </a:pPr>
            <a:r>
              <a:rPr lang="fa-IR" sz="2800" b="1" dirty="0" smtClean="0">
                <a:solidFill>
                  <a:srgbClr val="002060"/>
                </a:solidFill>
                <a:cs typeface="B Traffic" pitchFamily="2" charset="-78"/>
              </a:rPr>
              <a:t> بودجه بصورت ابزار كنترل مورد استفاده سازمانها قرار مي گيرد . ارقام  مندرج در بودجه برحسب برنامه ، دستگاه اداري ؛ يا مواد</a:t>
            </a:r>
            <a:r>
              <a:rPr lang="en-US" sz="2800" b="1" dirty="0" smtClean="0">
                <a:solidFill>
                  <a:srgbClr val="002060"/>
                </a:solidFill>
                <a:cs typeface="B Traffic" pitchFamily="2" charset="-78"/>
              </a:rPr>
              <a:t> </a:t>
            </a:r>
            <a:r>
              <a:rPr lang="fa-IR" sz="2800" b="1" dirty="0" smtClean="0">
                <a:solidFill>
                  <a:srgbClr val="002060"/>
                </a:solidFill>
                <a:cs typeface="B Traffic" pitchFamily="2" charset="-78"/>
              </a:rPr>
              <a:t>هزينه براي فعاليتهاي گوناگون از قبيل : </a:t>
            </a:r>
            <a:endParaRPr lang="en-US" sz="2800" b="1" dirty="0" smtClean="0">
              <a:solidFill>
                <a:srgbClr val="002060"/>
              </a:solidFill>
              <a:cs typeface="B Traffic" pitchFamily="2" charset="-78"/>
            </a:endParaRPr>
          </a:p>
          <a:p>
            <a:pPr algn="r"/>
            <a:r>
              <a:rPr lang="fa-IR" sz="2800" b="1" dirty="0" smtClean="0">
                <a:solidFill>
                  <a:srgbClr val="0070C0"/>
                </a:solidFill>
                <a:cs typeface="B Traffic" pitchFamily="2" charset="-78"/>
              </a:rPr>
              <a:t>استخدام ،آموزش ،خريد مواد و لوازم و تجهيزات  توليد ، تبليغات و فروش تنظيم مي شود .</a:t>
            </a:r>
          </a:p>
          <a:p>
            <a:pPr algn="r"/>
            <a:r>
              <a:rPr lang="fa-IR" sz="2800" dirty="0" smtClean="0">
                <a:solidFill>
                  <a:srgbClr val="002060"/>
                </a:solidFill>
                <a:cs typeface="B Traffic" pitchFamily="2" charset="-78"/>
              </a:rPr>
              <a:t>لذا مديران بايد </a:t>
            </a:r>
            <a:r>
              <a:rPr lang="fa-IR" sz="2800" b="1" dirty="0" smtClean="0">
                <a:solidFill>
                  <a:srgbClr val="002060"/>
                </a:solidFill>
                <a:cs typeface="B Traffic" pitchFamily="2" charset="-78"/>
              </a:rPr>
              <a:t>اطلاعات لازم را درباره هزينه هاي واقعي يك دوره مشخص داشته باشند. تا با هزينه هاي بودجه مقايسه كنند و چنانچه انحرافي داشت   اقدامات اصلاحي لازم انجام شود.    </a:t>
            </a:r>
            <a:endParaRPr lang="en-US" sz="2800" b="1" dirty="0" smtClean="0">
              <a:solidFill>
                <a:srgbClr val="002060"/>
              </a:solidFill>
              <a:cs typeface="B Traffic" pitchFamily="2" charset="-78"/>
            </a:endParaRPr>
          </a:p>
          <a:p>
            <a:pPr algn="r"/>
            <a:endParaRPr lang="en-US" sz="2800" b="1" dirty="0" smtClean="0">
              <a:cs typeface="B Traffic" pitchFamily="2" charset="-78"/>
            </a:endParaRPr>
          </a:p>
          <a:p>
            <a:pPr algn="r"/>
            <a:endParaRPr lang="fa-IR" sz="2800" b="1" dirty="0">
              <a:cs typeface="B Traffic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fa-IR" dirty="0" smtClean="0">
                <a:solidFill>
                  <a:srgbClr val="C00000"/>
                </a:solidFill>
                <a:cs typeface="+mn-cs"/>
              </a:rPr>
              <a:t>                 روشهاي كنترل </a:t>
            </a:r>
            <a:endParaRPr lang="fa-IR" dirty="0">
              <a:solidFill>
                <a:srgbClr val="C00000"/>
              </a:solidFill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90600"/>
            <a:ext cx="9144000" cy="5867400"/>
          </a:xfrm>
        </p:spPr>
        <p:txBody>
          <a:bodyPr>
            <a:noAutofit/>
          </a:bodyPr>
          <a:lstStyle/>
          <a:p>
            <a:pPr algn="ctr"/>
            <a:r>
              <a:rPr lang="fa-IR" sz="2400" b="1" dirty="0" smtClean="0">
                <a:cs typeface="B Traffic" pitchFamily="2" charset="-78"/>
              </a:rPr>
              <a:t> </a:t>
            </a:r>
            <a:r>
              <a:rPr lang="fa-IR" sz="2400" b="1" dirty="0" smtClean="0">
                <a:solidFill>
                  <a:srgbClr val="0070C0"/>
                </a:solidFill>
                <a:cs typeface="B Traffic" pitchFamily="2" charset="-78"/>
              </a:rPr>
              <a:t>پ- كنترل از طريق تجزيه وتحليل نقطه سر به سر :</a:t>
            </a:r>
          </a:p>
          <a:p>
            <a:pPr algn="ctr"/>
            <a:r>
              <a:rPr lang="fa-IR" sz="2400" b="1" dirty="0" smtClean="0">
                <a:solidFill>
                  <a:srgbClr val="002060"/>
                </a:solidFill>
                <a:cs typeface="B Traffic" pitchFamily="2" charset="-78"/>
              </a:rPr>
              <a:t>  در نقطه سر به سر درآمد كل با هزينه كل برابر مي شود. </a:t>
            </a:r>
            <a:endParaRPr lang="en-US" sz="2400" b="1" dirty="0" smtClean="0">
              <a:solidFill>
                <a:srgbClr val="002060"/>
              </a:solidFill>
              <a:cs typeface="B Traffic" pitchFamily="2" charset="-78"/>
            </a:endParaRPr>
          </a:p>
          <a:p>
            <a:pPr algn="ctr"/>
            <a:r>
              <a:rPr lang="fa-IR" sz="2400" b="1" dirty="0" smtClean="0">
                <a:solidFill>
                  <a:srgbClr val="002060"/>
                </a:solidFill>
                <a:cs typeface="B Traffic" pitchFamily="2" charset="-78"/>
              </a:rPr>
              <a:t> يعني موسسه نه سود دارد و نه زيان . </a:t>
            </a:r>
          </a:p>
          <a:p>
            <a:pPr algn="ctr"/>
            <a:r>
              <a:rPr lang="fa-IR" sz="2400" b="1" dirty="0" smtClean="0">
                <a:solidFill>
                  <a:srgbClr val="002060"/>
                </a:solidFill>
                <a:cs typeface="B Traffic" pitchFamily="2" charset="-78"/>
              </a:rPr>
              <a:t>  تحليل نقطه سربه سر به مدير اين امكان را مي دهد تا دريابد در چه سطحي از توليد ، درآمد كل با هزينه ها برابرند و در نتيجه چه ميزاني از توليد براي موسسه سودآور ، وچه ميزاني زيان آور است</a:t>
            </a:r>
            <a:endParaRPr lang="en-US" sz="2400" b="1" dirty="0" smtClean="0">
              <a:solidFill>
                <a:srgbClr val="002060"/>
              </a:solidFill>
              <a:cs typeface="B Traffic" pitchFamily="2" charset="-78"/>
            </a:endParaRPr>
          </a:p>
          <a:p>
            <a:pPr algn="ctr"/>
            <a:r>
              <a:rPr lang="fa-IR" sz="2400" b="1" dirty="0" smtClean="0">
                <a:solidFill>
                  <a:srgbClr val="FFFF00"/>
                </a:solidFill>
                <a:cs typeface="B Traffic" pitchFamily="2" charset="-78"/>
              </a:rPr>
              <a:t>                                                                                                                                                         </a:t>
            </a:r>
          </a:p>
          <a:p>
            <a:pPr algn="ctr"/>
            <a:r>
              <a:rPr lang="fa-IR" sz="2400" b="1" dirty="0" smtClean="0">
                <a:solidFill>
                  <a:srgbClr val="FFFF00"/>
                </a:solidFill>
                <a:cs typeface="B Traffic" pitchFamily="2" charset="-78"/>
              </a:rPr>
              <a:t>                       </a:t>
            </a:r>
            <a:endParaRPr lang="en-US" sz="2400" b="1" dirty="0" smtClean="0">
              <a:solidFill>
                <a:srgbClr val="FFFF00"/>
              </a:solidFill>
              <a:cs typeface="B Traffic" pitchFamily="2" charset="-78"/>
            </a:endParaRPr>
          </a:p>
          <a:p>
            <a:pPr algn="ctr"/>
            <a:r>
              <a:rPr lang="en-US" sz="2400" b="1" dirty="0" smtClean="0">
                <a:solidFill>
                  <a:srgbClr val="FFFF00"/>
                </a:solidFill>
                <a:cs typeface="B Traffic" pitchFamily="2" charset="-78"/>
              </a:rPr>
              <a:t>                             </a:t>
            </a:r>
            <a:endParaRPr lang="fa-IR" sz="2400" b="1" dirty="0" smtClean="0">
              <a:solidFill>
                <a:srgbClr val="FFFF00"/>
              </a:solidFill>
              <a:cs typeface="B Traffic" pitchFamily="2" charset="-78"/>
            </a:endParaRPr>
          </a:p>
          <a:p>
            <a:pPr algn="ctr"/>
            <a:endParaRPr lang="fa-IR" sz="2400" b="1" dirty="0" smtClean="0">
              <a:solidFill>
                <a:srgbClr val="FFFF00"/>
              </a:solidFill>
              <a:cs typeface="B Traffic" pitchFamily="2" charset="-78"/>
            </a:endParaRPr>
          </a:p>
          <a:p>
            <a:pPr algn="ctr"/>
            <a:endParaRPr lang="en-US" sz="2400" b="1" dirty="0" smtClean="0">
              <a:solidFill>
                <a:srgbClr val="FFFF00"/>
              </a:solidFill>
              <a:cs typeface="B Traffic" pitchFamily="2" charset="-78"/>
            </a:endParaRPr>
          </a:p>
          <a:p>
            <a:pPr algn="ctr"/>
            <a:endParaRPr lang="fa-IR" sz="2400" b="1" dirty="0" smtClean="0">
              <a:solidFill>
                <a:srgbClr val="FFFF00"/>
              </a:solidFill>
              <a:cs typeface="B Traffic" pitchFamily="2" charset="-78"/>
            </a:endParaRPr>
          </a:p>
          <a:p>
            <a:pPr algn="ctr"/>
            <a:r>
              <a:rPr lang="fa-IR" sz="2400" b="1" dirty="0" smtClean="0">
                <a:solidFill>
                  <a:srgbClr val="FFFF00"/>
                </a:solidFill>
                <a:cs typeface="B Traffic" pitchFamily="2" charset="-78"/>
              </a:rPr>
              <a:t>    </a:t>
            </a:r>
            <a:endParaRPr lang="en-US" sz="2400" b="1" dirty="0" smtClean="0">
              <a:solidFill>
                <a:srgbClr val="FFFF00"/>
              </a:solidFill>
              <a:cs typeface="B Traffic" pitchFamily="2" charset="-78"/>
            </a:endParaRPr>
          </a:p>
          <a:p>
            <a:pPr algn="ctr"/>
            <a:r>
              <a:rPr lang="fa-IR" sz="2400" b="1" dirty="0" smtClean="0">
                <a:cs typeface="B Traffic" pitchFamily="2" charset="-78"/>
              </a:rPr>
              <a:t>                                   </a:t>
            </a:r>
          </a:p>
          <a:p>
            <a:pPr algn="ctr"/>
            <a:r>
              <a:rPr lang="fa-IR" sz="2400" b="1" dirty="0" smtClean="0">
                <a:cs typeface="B Traffic" pitchFamily="2" charset="-78"/>
              </a:rPr>
              <a:t>  </a:t>
            </a:r>
            <a:r>
              <a:rPr lang="fa-IR" sz="2400" b="1" dirty="0" smtClean="0">
                <a:solidFill>
                  <a:srgbClr val="002060"/>
                </a:solidFill>
                <a:cs typeface="B Traffic" pitchFamily="2" charset="-78"/>
              </a:rPr>
              <a:t>نمودار نقطه سربه سر   </a:t>
            </a:r>
            <a:endParaRPr lang="fa-IR" sz="2400" b="1" dirty="0">
              <a:solidFill>
                <a:srgbClr val="002060"/>
              </a:solidFill>
              <a:cs typeface="B Traffic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cs typeface="B Traffic" pitchFamily="2" charset="-78"/>
              </a:rPr>
              <a:t>     روشهاي كنترل   </a:t>
            </a:r>
            <a:endParaRPr lang="fa-IR" dirty="0">
              <a:solidFill>
                <a:srgbClr val="C00000"/>
              </a:solidFill>
              <a:cs typeface="B Traffic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0" y="5943600"/>
            <a:ext cx="1268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solidFill>
                  <a:srgbClr val="FFFF00"/>
                </a:solidFill>
                <a:cs typeface="B Traffic" pitchFamily="2" charset="-78"/>
              </a:rPr>
              <a:t>ميزان توليد</a:t>
            </a:r>
            <a:r>
              <a:rPr lang="en-US" b="1" dirty="0" smtClean="0">
                <a:solidFill>
                  <a:srgbClr val="FFFF00"/>
                </a:solidFill>
                <a:cs typeface="B Traffic" pitchFamily="2" charset="-78"/>
              </a:rPr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105400" y="5257800"/>
            <a:ext cx="137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b="1" dirty="0" smtClean="0">
                <a:solidFill>
                  <a:srgbClr val="FFFF00"/>
                </a:solidFill>
                <a:cs typeface="B Traffic" pitchFamily="2" charset="-78"/>
              </a:rPr>
              <a:t>هزينه ثابت</a:t>
            </a:r>
            <a:r>
              <a:rPr lang="en-US" b="1" dirty="0" smtClean="0">
                <a:solidFill>
                  <a:srgbClr val="FFFF00"/>
                </a:solidFill>
                <a:cs typeface="B Traffic" pitchFamily="2" charset="-78"/>
              </a:rPr>
              <a:t>                                </a:t>
            </a:r>
            <a:endParaRPr lang="fa-IR" b="1" dirty="0" smtClean="0">
              <a:solidFill>
                <a:srgbClr val="FFFF00"/>
              </a:solidFill>
              <a:cs typeface="B Traffic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14800" y="4648200"/>
            <a:ext cx="121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b="1" dirty="0" smtClean="0">
                <a:solidFill>
                  <a:srgbClr val="FFFF00"/>
                </a:solidFill>
                <a:cs typeface="B Traffic" pitchFamily="2" charset="-78"/>
              </a:rPr>
              <a:t>هزينه كل</a:t>
            </a:r>
            <a:r>
              <a:rPr lang="en-US" b="1" dirty="0" smtClean="0">
                <a:solidFill>
                  <a:srgbClr val="FFFF00"/>
                </a:solidFill>
                <a:cs typeface="B Traffic" pitchFamily="2" charset="-78"/>
              </a:rPr>
              <a:t>                  </a:t>
            </a:r>
            <a:endParaRPr lang="fa-IR" b="1" dirty="0" smtClean="0">
              <a:solidFill>
                <a:srgbClr val="FFFF00"/>
              </a:solidFill>
              <a:cs typeface="B Traffic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05200" y="4191000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solidFill>
                  <a:srgbClr val="FFFF00"/>
                </a:solidFill>
                <a:cs typeface="B Traffic" pitchFamily="2" charset="-78"/>
              </a:rPr>
              <a:t>درآمدكل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66800" y="3657600"/>
            <a:ext cx="1527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solidFill>
                  <a:srgbClr val="FFFF00"/>
                </a:solidFill>
                <a:cs typeface="B Traffic" pitchFamily="2" charset="-78"/>
              </a:rPr>
              <a:t>هزینه و درآمد</a:t>
            </a:r>
            <a:endParaRPr lang="en-US" dirty="0"/>
          </a:p>
        </p:txBody>
      </p:sp>
      <p:sp>
        <p:nvSpPr>
          <p:cNvPr id="18" name="Up Arrow 17"/>
          <p:cNvSpPr/>
          <p:nvPr/>
        </p:nvSpPr>
        <p:spPr>
          <a:xfrm>
            <a:off x="1143000" y="4038600"/>
            <a:ext cx="228600" cy="2057400"/>
          </a:xfrm>
          <a:prstGeom prst="up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 rot="5400000">
            <a:off x="3543300" y="3619500"/>
            <a:ext cx="228600" cy="4876800"/>
          </a:xfrm>
          <a:prstGeom prst="up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entagon 19"/>
          <p:cNvSpPr/>
          <p:nvPr/>
        </p:nvSpPr>
        <p:spPr>
          <a:xfrm>
            <a:off x="1295400" y="5410200"/>
            <a:ext cx="3962400" cy="76200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entagon 20"/>
          <p:cNvSpPr/>
          <p:nvPr/>
        </p:nvSpPr>
        <p:spPr>
          <a:xfrm rot="19473650">
            <a:off x="1077950" y="5227153"/>
            <a:ext cx="2514600" cy="762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entagon 21"/>
          <p:cNvSpPr/>
          <p:nvPr/>
        </p:nvSpPr>
        <p:spPr>
          <a:xfrm rot="20785675">
            <a:off x="1184435" y="5078138"/>
            <a:ext cx="2776416" cy="45719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entagon 22"/>
          <p:cNvSpPr/>
          <p:nvPr/>
        </p:nvSpPr>
        <p:spPr>
          <a:xfrm rot="16200000">
            <a:off x="2095500" y="5524500"/>
            <a:ext cx="914400" cy="76199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build="p"/>
      <p:bldP spid="12" grpId="0" build="p"/>
      <p:bldP spid="14" grpId="0" build="p"/>
      <p:bldP spid="15" grpId="0" build="p"/>
      <p:bldP spid="16" grpId="0" build="p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>
            <a:normAutofit lnSpcReduction="10000"/>
          </a:bodyPr>
          <a:lstStyle/>
          <a:p>
            <a:pPr algn="r">
              <a:buFont typeface="Wingdings" pitchFamily="2" charset="2"/>
              <a:buChar char="v"/>
            </a:pPr>
            <a:r>
              <a:rPr lang="fa-IR" sz="3200" b="1" dirty="0" smtClean="0">
                <a:cs typeface="B Traffic" pitchFamily="2" charset="-78"/>
              </a:rPr>
              <a:t>  </a:t>
            </a:r>
            <a:r>
              <a:rPr lang="fa-IR" sz="3200" b="1" dirty="0" smtClean="0">
                <a:solidFill>
                  <a:srgbClr val="FFC000"/>
                </a:solidFill>
                <a:cs typeface="B Traffic" pitchFamily="2" charset="-78"/>
              </a:rPr>
              <a:t>ت- </a:t>
            </a:r>
            <a:r>
              <a:rPr lang="fa-IR" sz="3200" b="1" dirty="0" smtClean="0">
                <a:solidFill>
                  <a:srgbClr val="0070C0"/>
                </a:solidFill>
                <a:cs typeface="B Traffic" pitchFamily="2" charset="-78"/>
              </a:rPr>
              <a:t>كنترل از طريق نمودار گانت </a:t>
            </a:r>
            <a:r>
              <a:rPr lang="fa-IR" sz="3200" b="1" dirty="0" smtClean="0">
                <a:solidFill>
                  <a:srgbClr val="FFC000"/>
                </a:solidFill>
                <a:cs typeface="B Traffic" pitchFamily="2" charset="-78"/>
              </a:rPr>
              <a:t>:</a:t>
            </a:r>
          </a:p>
          <a:p>
            <a:pPr algn="r"/>
            <a:r>
              <a:rPr lang="fa-IR" sz="3200" b="1" dirty="0" smtClean="0">
                <a:solidFill>
                  <a:srgbClr val="FFC000"/>
                </a:solidFill>
                <a:cs typeface="B Traffic" pitchFamily="2" charset="-78"/>
              </a:rPr>
              <a:t> </a:t>
            </a:r>
            <a:r>
              <a:rPr lang="fa-IR" sz="3200" b="1" dirty="0" smtClean="0">
                <a:solidFill>
                  <a:srgbClr val="002060"/>
                </a:solidFill>
                <a:cs typeface="B Traffic" pitchFamily="2" charset="-78"/>
              </a:rPr>
              <a:t>فهرستي از كليه فعاليتهايي كه براي اجراي يك طرح ها ضرورت دارد بايد تهيه شود . سپس مدت زمان انجام  هر فعاليت پيش بيني شود .</a:t>
            </a:r>
          </a:p>
          <a:p>
            <a:pPr algn="r"/>
            <a:r>
              <a:rPr lang="fa-IR" sz="3200" b="1" dirty="0" smtClean="0">
                <a:solidFill>
                  <a:srgbClr val="002060"/>
                </a:solidFill>
                <a:cs typeface="B Traffic" pitchFamily="2" charset="-78"/>
              </a:rPr>
              <a:t> و بر اساس آن نمودار گانت ترسيم شود ،</a:t>
            </a:r>
          </a:p>
          <a:p>
            <a:pPr algn="r"/>
            <a:r>
              <a:rPr lang="fa-IR" sz="3200" dirty="0" smtClean="0">
                <a:solidFill>
                  <a:srgbClr val="002060"/>
                </a:solidFill>
                <a:cs typeface="B Traffic" pitchFamily="2" charset="-78"/>
              </a:rPr>
              <a:t>  </a:t>
            </a:r>
            <a:r>
              <a:rPr lang="fa-IR" sz="3200" b="1" dirty="0" smtClean="0">
                <a:solidFill>
                  <a:srgbClr val="002060"/>
                </a:solidFill>
                <a:cs typeface="B Traffic" pitchFamily="2" charset="-78"/>
              </a:rPr>
              <a:t>تا مشخص شود </a:t>
            </a:r>
          </a:p>
          <a:p>
            <a:pPr algn="r"/>
            <a:r>
              <a:rPr lang="fa-IR" sz="3200" dirty="0" smtClean="0">
                <a:solidFill>
                  <a:srgbClr val="002060"/>
                </a:solidFill>
                <a:cs typeface="B Traffic" pitchFamily="2" charset="-78"/>
              </a:rPr>
              <a:t>  </a:t>
            </a:r>
            <a:r>
              <a:rPr lang="fa-IR" sz="3200" b="1" dirty="0" smtClean="0">
                <a:solidFill>
                  <a:srgbClr val="002060"/>
                </a:solidFill>
                <a:cs typeface="B Traffic" pitchFamily="2" charset="-78"/>
              </a:rPr>
              <a:t>كدام فعاليت از برنامه زماني جلوتر </a:t>
            </a:r>
          </a:p>
          <a:p>
            <a:pPr algn="r"/>
            <a:r>
              <a:rPr lang="fa-IR" sz="3200" dirty="0" smtClean="0">
                <a:solidFill>
                  <a:srgbClr val="002060"/>
                </a:solidFill>
                <a:cs typeface="B Traffic" pitchFamily="2" charset="-78"/>
              </a:rPr>
              <a:t>  </a:t>
            </a:r>
            <a:r>
              <a:rPr lang="fa-IR" sz="3200" b="1" dirty="0" smtClean="0">
                <a:solidFill>
                  <a:srgbClr val="002060"/>
                </a:solidFill>
                <a:cs typeface="B Traffic" pitchFamily="2" charset="-78"/>
              </a:rPr>
              <a:t>و كدام برنامه عقب است .  </a:t>
            </a:r>
          </a:p>
          <a:p>
            <a:pPr algn="r"/>
            <a:r>
              <a:rPr lang="fa-IR" sz="3200" dirty="0" smtClean="0">
                <a:solidFill>
                  <a:srgbClr val="002060"/>
                </a:solidFill>
                <a:cs typeface="B Traffic" pitchFamily="2" charset="-78"/>
              </a:rPr>
              <a:t>   </a:t>
            </a:r>
            <a:r>
              <a:rPr lang="fa-IR" sz="3200" b="1" dirty="0" smtClean="0">
                <a:solidFill>
                  <a:srgbClr val="002060"/>
                </a:solidFill>
                <a:cs typeface="B Traffic" pitchFamily="2" charset="-78"/>
              </a:rPr>
              <a:t>تا علل آن كشف و برسي شود . </a:t>
            </a:r>
          </a:p>
          <a:p>
            <a:pPr algn="r"/>
            <a:r>
              <a:rPr lang="fa-IR" sz="3200" dirty="0" smtClean="0">
                <a:solidFill>
                  <a:srgbClr val="002060"/>
                </a:solidFill>
                <a:cs typeface="B Traffic" pitchFamily="2" charset="-78"/>
              </a:rPr>
              <a:t>         </a:t>
            </a:r>
            <a:r>
              <a:rPr lang="fa-IR" sz="3200" b="1" dirty="0" smtClean="0">
                <a:solidFill>
                  <a:srgbClr val="002060"/>
                </a:solidFill>
                <a:cs typeface="B Traffic" pitchFamily="2" charset="-78"/>
              </a:rPr>
              <a:t>و آنگاه اقدام اصلاحي بعمل آيد .</a:t>
            </a:r>
          </a:p>
          <a:p>
            <a:pPr algn="r"/>
            <a:r>
              <a:rPr lang="fa-IR" sz="3200" b="1" dirty="0" smtClean="0">
                <a:cs typeface="B Traffic" pitchFamily="2" charset="-78"/>
              </a:rPr>
              <a:t>  </a:t>
            </a:r>
            <a:r>
              <a:rPr lang="fa-IR" sz="3200" b="1" dirty="0" smtClean="0">
                <a:solidFill>
                  <a:srgbClr val="FFC000"/>
                </a:solidFill>
                <a:cs typeface="B Traffic" pitchFamily="2" charset="-78"/>
              </a:rPr>
              <a:t> </a:t>
            </a:r>
            <a:endParaRPr lang="fa-IR" sz="3200" b="1" dirty="0">
              <a:solidFill>
                <a:srgbClr val="FFFF00"/>
              </a:solidFill>
              <a:cs typeface="B Traffic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0"/>
            <a:ext cx="6781800" cy="685800"/>
          </a:xfrm>
        </p:spPr>
        <p:txBody>
          <a:bodyPr>
            <a:normAutofit/>
          </a:bodyPr>
          <a:lstStyle/>
          <a:p>
            <a:r>
              <a:rPr lang="fa-IR" sz="3600" dirty="0" smtClean="0">
                <a:solidFill>
                  <a:srgbClr val="C00000"/>
                </a:solidFill>
                <a:cs typeface="B Traffic" pitchFamily="2" charset="-78"/>
              </a:rPr>
              <a:t>                  روشهاي كنترل </a:t>
            </a:r>
            <a:endParaRPr lang="fa-IR" sz="3600" dirty="0">
              <a:solidFill>
                <a:srgbClr val="C00000"/>
              </a:solidFill>
              <a:cs typeface="B Traffic" pitchFamily="2" charset="-7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ustom 10">
      <a:majorFont>
        <a:latin typeface="Georgia"/>
        <a:ea typeface=""/>
        <a:cs typeface="B Traffic"/>
      </a:majorFont>
      <a:minorFont>
        <a:latin typeface="Georgia"/>
        <a:ea typeface=""/>
        <a:cs typeface="B Traffic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2668</TotalTime>
  <Words>4832</Words>
  <Application>Microsoft Office PowerPoint</Application>
  <PresentationFormat>On-screen Show (4:3)</PresentationFormat>
  <Paragraphs>530</Paragraphs>
  <Slides>62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Civic</vt:lpstr>
      <vt:lpstr>فصل پنجم </vt:lpstr>
      <vt:lpstr>                    تعريف كنترل </vt:lpstr>
      <vt:lpstr>  فراگرد كنترل    </vt:lpstr>
      <vt:lpstr>        فراگرد كنترل </vt:lpstr>
      <vt:lpstr>                   فراگرد كنترل </vt:lpstr>
      <vt:lpstr>  انواع كنترل </vt:lpstr>
      <vt:lpstr>                 روشهاي كنترل </vt:lpstr>
      <vt:lpstr>     روشهاي كنترل   </vt:lpstr>
      <vt:lpstr>                  روشهاي كنترل </vt:lpstr>
      <vt:lpstr>  روشهاي كنترل : كنترل از طريق نمودار گانت  </vt:lpstr>
      <vt:lpstr>  روشهاي كنترل : كنترل از طريق نمودار گانت  </vt:lpstr>
      <vt:lpstr>كنترل از طريق نمودار گانت  علائم استفاده شده در نمودار گانت ، شامل موارد زير است : </vt:lpstr>
      <vt:lpstr>كنترل از طريق نمودار گانت  </vt:lpstr>
      <vt:lpstr>  روشهاي كنترل : كنترل از طريق نمودار گانت  </vt:lpstr>
      <vt:lpstr>  روشهاي كنترل : كنترل از طريق نمودار گانت  </vt:lpstr>
      <vt:lpstr>                  روشهاي كنترل </vt:lpstr>
      <vt:lpstr>           مدلهاي  شبكه اي   </vt:lpstr>
      <vt:lpstr> مدلهاي  شبكه اي</vt:lpstr>
      <vt:lpstr>مراحل برنامه ريزي شبكه </vt:lpstr>
      <vt:lpstr>ترسيم شبكه</vt:lpstr>
      <vt:lpstr>2-برآورد طول زمان انجام فعاليتها </vt:lpstr>
      <vt:lpstr>تخمين زمان فعاليتها در روش  C.P.M </vt:lpstr>
      <vt:lpstr>شبكه پرت PERT       </vt:lpstr>
      <vt:lpstr>3- تعيين زمان انجام پروژه </vt:lpstr>
      <vt:lpstr> مسير بحراني</vt:lpstr>
      <vt:lpstr>        نقش سرپرست در فرايند كنترل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            مدلهاي كنترل كيفيت</vt:lpstr>
      <vt:lpstr>Slide 35</vt:lpstr>
      <vt:lpstr>روشهای بازرسی </vt:lpstr>
      <vt:lpstr>مدلهاي كنترل كيفيت</vt:lpstr>
      <vt:lpstr>Slide 38</vt:lpstr>
      <vt:lpstr>                  مدلهاي كنترل كيفيت: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« قابليت اعتماد و اطمينان» چگونه افزايش مي يابد </vt:lpstr>
      <vt:lpstr>« قابليت اعتماد و اطمينان» چگونه افزايش مي يابد </vt:lpstr>
      <vt:lpstr>تجديد وتعويض ماشين الات كارخانه </vt:lpstr>
      <vt:lpstr>تجديد وتعويض ماشين الات كارخانه </vt:lpstr>
      <vt:lpstr>اصول بررسي استهلاك ابزار و وسايل كار  </vt:lpstr>
      <vt:lpstr> استهلاك </vt:lpstr>
      <vt:lpstr>كنترل و بررسي استهلاك ابزار</vt:lpstr>
      <vt:lpstr>علل استهلاك دارايي ثابت </vt:lpstr>
      <vt:lpstr>Slide 56</vt:lpstr>
      <vt:lpstr>روشهاي محاسبه استهلاك </vt:lpstr>
      <vt:lpstr>روشهاي محاسبه استهلاك </vt:lpstr>
      <vt:lpstr>Slide 59</vt:lpstr>
      <vt:lpstr>Slide 60</vt:lpstr>
      <vt:lpstr>Slide 61</vt:lpstr>
      <vt:lpstr>Slide 62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computer</cp:lastModifiedBy>
  <cp:revision>539</cp:revision>
  <dcterms:created xsi:type="dcterms:W3CDTF">2006-08-16T00:00:00Z</dcterms:created>
  <dcterms:modified xsi:type="dcterms:W3CDTF">2011-09-22T12:30:41Z</dcterms:modified>
</cp:coreProperties>
</file>